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sldIdLst>
    <p:sldId id="291" r:id="rId2"/>
    <p:sldId id="293" r:id="rId3"/>
    <p:sldId id="319" r:id="rId4"/>
    <p:sldId id="301" r:id="rId5"/>
    <p:sldId id="302" r:id="rId6"/>
    <p:sldId id="360" r:id="rId7"/>
    <p:sldId id="305" r:id="rId8"/>
    <p:sldId id="306" r:id="rId9"/>
    <p:sldId id="322" r:id="rId10"/>
    <p:sldId id="323" r:id="rId11"/>
    <p:sldId id="325" r:id="rId12"/>
    <p:sldId id="328" r:id="rId13"/>
    <p:sldId id="329" r:id="rId14"/>
    <p:sldId id="310" r:id="rId15"/>
    <p:sldId id="361" r:id="rId16"/>
    <p:sldId id="331" r:id="rId17"/>
    <p:sldId id="333" r:id="rId18"/>
    <p:sldId id="335" r:id="rId19"/>
    <p:sldId id="336" r:id="rId20"/>
    <p:sldId id="337" r:id="rId21"/>
    <p:sldId id="338" r:id="rId22"/>
    <p:sldId id="362" r:id="rId23"/>
    <p:sldId id="410" r:id="rId24"/>
    <p:sldId id="412" r:id="rId25"/>
    <p:sldId id="413" r:id="rId26"/>
    <p:sldId id="340" r:id="rId27"/>
    <p:sldId id="341" r:id="rId28"/>
    <p:sldId id="343" r:id="rId29"/>
    <p:sldId id="344" r:id="rId30"/>
    <p:sldId id="345" r:id="rId31"/>
    <p:sldId id="414" r:id="rId32"/>
    <p:sldId id="348" r:id="rId33"/>
    <p:sldId id="411" r:id="rId34"/>
    <p:sldId id="350" r:id="rId35"/>
    <p:sldId id="351" r:id="rId36"/>
    <p:sldId id="352" r:id="rId37"/>
    <p:sldId id="365" r:id="rId38"/>
    <p:sldId id="354" r:id="rId39"/>
    <p:sldId id="415" r:id="rId40"/>
    <p:sldId id="355" r:id="rId41"/>
    <p:sldId id="356" r:id="rId42"/>
    <p:sldId id="357" r:id="rId43"/>
    <p:sldId id="358" r:id="rId44"/>
    <p:sldId id="359" r:id="rId45"/>
  </p:sldIdLst>
  <p:sldSz cx="10691813" cy="7559675"/>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KEUCHI NORIYOSHI" initials="T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6980"/>
    <a:srgbClr val="414961"/>
    <a:srgbClr val="D7DE44"/>
    <a:srgbClr val="009899"/>
    <a:srgbClr val="007F88"/>
    <a:srgbClr val="4ED8B2"/>
    <a:srgbClr val="00A6CB"/>
    <a:srgbClr val="FFFFFF"/>
    <a:srgbClr val="BCD6D3"/>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9" autoAdjust="0"/>
    <p:restoredTop sz="81088"/>
  </p:normalViewPr>
  <p:slideViewPr>
    <p:cSldViewPr>
      <p:cViewPr varScale="1">
        <p:scale>
          <a:sx n="63" d="100"/>
          <a:sy n="63" d="100"/>
        </p:scale>
        <p:origin x="172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A978BCD8-D90F-474A-BB39-8F35693BA336}" type="datetimeFigureOut">
              <a:rPr kumimoji="1" lang="ja-JP" altLang="en-US" smtClean="0"/>
              <a:t>2021/9/9</a:t>
            </a:fld>
            <a:endParaRPr kumimoji="1" lang="ja-JP" altLang="en-US"/>
          </a:p>
        </p:txBody>
      </p:sp>
      <p:sp>
        <p:nvSpPr>
          <p:cNvPr id="4" name="スライド イメージ プレースホルダー 3"/>
          <p:cNvSpPr>
            <a:spLocks noGrp="1" noRot="1" noChangeAspect="1"/>
          </p:cNvSpPr>
          <p:nvPr>
            <p:ph type="sldImg" idx="2"/>
          </p:nvPr>
        </p:nvSpPr>
        <p:spPr>
          <a:xfrm>
            <a:off x="769938" y="746125"/>
            <a:ext cx="5267325"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DD989510-F80D-4C73-BE9F-67DD1393C2A1}"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746125"/>
            <a:ext cx="5267325" cy="3725863"/>
          </a:xfrm>
        </p:spPr>
      </p:sp>
      <p:sp>
        <p:nvSpPr>
          <p:cNvPr id="3" name="ノート プレースホルダー 2"/>
          <p:cNvSpPr>
            <a:spLocks noGrp="1"/>
          </p:cNvSpPr>
          <p:nvPr>
            <p:ph type="body" idx="1"/>
          </p:nvPr>
        </p:nvSpPr>
        <p:spPr/>
        <p:txBody>
          <a:bodyPr/>
          <a:lstStyle/>
          <a:p>
            <a:r>
              <a:rPr kumimoji="1" lang="ja-JP" altLang="en-US"/>
              <a:t>特徴</a:t>
            </a:r>
            <a:r>
              <a:rPr kumimoji="1" lang="en-US" altLang="ja-JP" dirty="0"/>
              <a:t>3</a:t>
            </a:r>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11</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746125"/>
            <a:ext cx="5267325" cy="3725863"/>
          </a:xfrm>
        </p:spPr>
      </p:sp>
      <p:sp>
        <p:nvSpPr>
          <p:cNvPr id="3" name="ノート プレースホルダー 2"/>
          <p:cNvSpPr>
            <a:spLocks noGrp="1"/>
          </p:cNvSpPr>
          <p:nvPr>
            <p:ph type="body" idx="1"/>
          </p:nvPr>
        </p:nvSpPr>
        <p:spPr/>
        <p:txBody>
          <a:bodyPr/>
          <a:lstStyle/>
          <a:p>
            <a:r>
              <a:rPr kumimoji="1" lang="ja-JP" altLang="en-US"/>
              <a:t>特徴</a:t>
            </a:r>
            <a:r>
              <a:rPr kumimoji="1" lang="en-US" altLang="ja-JP" dirty="0"/>
              <a:t>3</a:t>
            </a:r>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12</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746125"/>
            <a:ext cx="5267325" cy="3725863"/>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13</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746125"/>
            <a:ext cx="5267325" cy="3725863"/>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14</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15</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746125"/>
            <a:ext cx="5267325" cy="3725863"/>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16</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746125"/>
            <a:ext cx="5267325" cy="3725863"/>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17</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746125"/>
            <a:ext cx="5267325" cy="3725863"/>
          </a:xfrm>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18</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746125"/>
            <a:ext cx="5267325" cy="3725863"/>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19</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746125"/>
            <a:ext cx="5267325" cy="3725863"/>
          </a:xfrm>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20</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746125"/>
            <a:ext cx="5267325" cy="3725863"/>
          </a:xfrm>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21</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24</a:t>
            </a:fld>
            <a:endParaRPr kumimoji="1" lang="ja-JP" altLang="en-US"/>
          </a:p>
        </p:txBody>
      </p:sp>
    </p:spTree>
    <p:extLst>
      <p:ext uri="{BB962C8B-B14F-4D97-AF65-F5344CB8AC3E}">
        <p14:creationId xmlns:p14="http://schemas.microsoft.com/office/powerpoint/2010/main" val="122223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746125"/>
            <a:ext cx="5267325" cy="3725863"/>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26</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746125"/>
            <a:ext cx="5267325" cy="3725863"/>
          </a:xfrm>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27</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746125"/>
            <a:ext cx="5267325" cy="3725863"/>
          </a:xfrm>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28</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746125"/>
            <a:ext cx="5267325" cy="3725863"/>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29</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746125"/>
            <a:ext cx="5267325" cy="3725863"/>
          </a:xfrm>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30</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746125"/>
            <a:ext cx="5267325" cy="3725863"/>
          </a:xfrm>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32</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746125"/>
            <a:ext cx="5267325" cy="3725863"/>
          </a:xfrm>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34</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746125"/>
            <a:ext cx="5267325" cy="3725863"/>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35</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746125"/>
            <a:ext cx="5267325" cy="3725863"/>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746125"/>
            <a:ext cx="5267325" cy="3725863"/>
          </a:xfrm>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36</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746125"/>
            <a:ext cx="5267325" cy="3725863"/>
          </a:xfrm>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38</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746125"/>
            <a:ext cx="5267325" cy="3725863"/>
          </a:xfrm>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40</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746125"/>
            <a:ext cx="5267325" cy="3725863"/>
          </a:xfrm>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41</a:t>
            </a:fld>
            <a:endParaRPr kumimoji="1"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746125"/>
            <a:ext cx="5267325" cy="3725863"/>
          </a:xfrm>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42</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746125"/>
            <a:ext cx="5267325" cy="3725863"/>
          </a:xfrm>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43</a:t>
            </a:fld>
            <a:endParaRPr kumimoji="1"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746125"/>
            <a:ext cx="5267325" cy="3725863"/>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44</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746125"/>
            <a:ext cx="5267325" cy="3725863"/>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746125"/>
            <a:ext cx="52673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746125"/>
            <a:ext cx="5267325" cy="3725863"/>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7</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746125"/>
            <a:ext cx="5267325" cy="3725863"/>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8</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746125"/>
            <a:ext cx="5267325" cy="3725863"/>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D989510-F80D-4C73-BE9F-67DD1393C2A1}"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charset="-128"/>
                <a:cs typeface="+mn-cs"/>
              </a:rPr>
              <a:t>9</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charset="-128"/>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746125"/>
            <a:ext cx="5267325" cy="3725863"/>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10</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メイン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430900"/>
            <a:ext cx="10691813" cy="548805"/>
          </a:xfrm>
        </p:spPr>
        <p:txBody>
          <a:bodyPr wrap="square">
            <a:spAutoFit/>
          </a:bodyPr>
          <a:lstStyle>
            <a:lvl1pPr algn="ctr">
              <a:lnSpc>
                <a:spcPct val="110000"/>
              </a:lnSpc>
              <a:defRPr sz="2800" b="1" i="0">
                <a:solidFill>
                  <a:schemeClr val="accent6"/>
                </a:solidFill>
                <a:latin typeface="游ゴシック" panose="020B0400000000000000" pitchFamily="34" charset="-128"/>
                <a:ea typeface="游ゴシック" panose="020B0400000000000000" pitchFamily="34" charset="-128"/>
                <a:cs typeface="游ゴシック" panose="020B0400000000000000" pitchFamily="34" charset="-128"/>
              </a:defRPr>
            </a:lvl1pPr>
          </a:lstStyle>
          <a:p>
            <a:r>
              <a:rPr kumimoji="1" lang="ja-JP" altLang="en-US" dirty="0"/>
              <a:t>マスター タイトルの書式設定</a:t>
            </a:r>
          </a:p>
        </p:txBody>
      </p:sp>
      <p:sp>
        <p:nvSpPr>
          <p:cNvPr id="3" name="サブタイトル 2"/>
          <p:cNvSpPr>
            <a:spLocks noGrp="1"/>
          </p:cNvSpPr>
          <p:nvPr>
            <p:ph type="subTitle" idx="1"/>
          </p:nvPr>
        </p:nvSpPr>
        <p:spPr>
          <a:xfrm>
            <a:off x="0" y="1319198"/>
            <a:ext cx="10691813" cy="482761"/>
          </a:xfrm>
        </p:spPr>
        <p:txBody>
          <a:bodyPr wrap="square">
            <a:spAutoFit/>
          </a:bodyPr>
          <a:lstStyle>
            <a:lvl1pPr marL="0" indent="0" algn="ctr">
              <a:lnSpc>
                <a:spcPct val="110000"/>
              </a:lnSpc>
              <a:spcBef>
                <a:spcPts val="0"/>
              </a:spcBef>
              <a:buNone/>
              <a:defRPr sz="2400" b="1" i="0">
                <a:solidFill>
                  <a:schemeClr val="tx1"/>
                </a:solidFill>
                <a:latin typeface="游ゴシック" panose="020B0400000000000000" pitchFamily="34" charset="-128"/>
                <a:ea typeface="游ゴシック" panose="020B0400000000000000" pitchFamily="34" charset="-128"/>
                <a:cs typeface="游ゴシック" panose="020B0400000000000000" pitchFamily="34" charset="-128"/>
              </a:defRPr>
            </a:lvl1pPr>
            <a:lvl2pPr marL="400685" indent="0" algn="ctr">
              <a:buNone/>
              <a:defRPr>
                <a:solidFill>
                  <a:schemeClr val="tx1">
                    <a:tint val="75000"/>
                  </a:schemeClr>
                </a:solidFill>
              </a:defRPr>
            </a:lvl2pPr>
            <a:lvl3pPr marL="802005" indent="0" algn="ctr">
              <a:buNone/>
              <a:defRPr>
                <a:solidFill>
                  <a:schemeClr val="tx1">
                    <a:tint val="75000"/>
                  </a:schemeClr>
                </a:solidFill>
              </a:defRPr>
            </a:lvl3pPr>
            <a:lvl4pPr marL="1202690" indent="0" algn="ctr">
              <a:buNone/>
              <a:defRPr>
                <a:solidFill>
                  <a:schemeClr val="tx1">
                    <a:tint val="75000"/>
                  </a:schemeClr>
                </a:solidFill>
              </a:defRPr>
            </a:lvl4pPr>
            <a:lvl5pPr marL="1604010" indent="0" algn="ctr">
              <a:buNone/>
              <a:defRPr>
                <a:solidFill>
                  <a:schemeClr val="tx1">
                    <a:tint val="75000"/>
                  </a:schemeClr>
                </a:solidFill>
              </a:defRPr>
            </a:lvl5pPr>
            <a:lvl6pPr marL="2004695" indent="0" algn="ctr">
              <a:buNone/>
              <a:defRPr>
                <a:solidFill>
                  <a:schemeClr val="tx1">
                    <a:tint val="75000"/>
                  </a:schemeClr>
                </a:solidFill>
              </a:defRPr>
            </a:lvl6pPr>
            <a:lvl7pPr marL="2406015" indent="0" algn="ctr">
              <a:buNone/>
              <a:defRPr>
                <a:solidFill>
                  <a:schemeClr val="tx1">
                    <a:tint val="75000"/>
                  </a:schemeClr>
                </a:solidFill>
              </a:defRPr>
            </a:lvl7pPr>
            <a:lvl8pPr marL="2806700" indent="0" algn="ctr">
              <a:buNone/>
              <a:defRPr>
                <a:solidFill>
                  <a:schemeClr val="tx1">
                    <a:tint val="75000"/>
                  </a:schemeClr>
                </a:solidFill>
              </a:defRPr>
            </a:lvl8pPr>
            <a:lvl9pPr marL="3208020" indent="0" algn="ctr">
              <a:buNone/>
              <a:defRPr>
                <a:solidFill>
                  <a:schemeClr val="tx1">
                    <a:tint val="75000"/>
                  </a:schemeClr>
                </a:solidFill>
              </a:defRPr>
            </a:lvl9pPr>
          </a:lstStyle>
          <a:p>
            <a:r>
              <a:rPr kumimoji="1" lang="ja-JP" altLang="en-US" dirty="0"/>
              <a:t>マスター サブタイトルの書式設定</a:t>
            </a:r>
          </a:p>
        </p:txBody>
      </p:sp>
      <p:sp>
        <p:nvSpPr>
          <p:cNvPr id="5" name="フッター プレースホルダー 4"/>
          <p:cNvSpPr>
            <a:spLocks noGrp="1"/>
          </p:cNvSpPr>
          <p:nvPr>
            <p:ph type="ftr" sz="quarter" idx="11"/>
          </p:nvPr>
        </p:nvSpPr>
        <p:spPr>
          <a:xfrm>
            <a:off x="337527" y="7131245"/>
            <a:ext cx="3156951" cy="402483"/>
          </a:xfrm>
        </p:spPr>
        <p:txBody>
          <a:bodyPr/>
          <a:lstStyle>
            <a:lvl1pPr algn="l">
              <a:defRPr sz="1050"/>
            </a:lvl1pPr>
          </a:lstStyle>
          <a:p>
            <a:r>
              <a:rPr lang="ja-JP" altLang="en-US"/>
              <a:t>会社名</a:t>
            </a:r>
            <a:endParaRPr lang="ja-JP" altLang="en-US" dirty="0"/>
          </a:p>
        </p:txBody>
      </p:sp>
      <p:sp>
        <p:nvSpPr>
          <p:cNvPr id="6" name="スライド番号プレースホルダー 5"/>
          <p:cNvSpPr>
            <a:spLocks noGrp="1"/>
          </p:cNvSpPr>
          <p:nvPr>
            <p:ph type="sldNum" sz="quarter" idx="12"/>
          </p:nvPr>
        </p:nvSpPr>
        <p:spPr>
          <a:xfrm>
            <a:off x="7662466" y="7131245"/>
            <a:ext cx="2494756" cy="402483"/>
          </a:xfrm>
        </p:spPr>
        <p:txBody>
          <a:bodyPr/>
          <a:lstStyle/>
          <a:p>
            <a:fld id="{90257553-517F-4077-8977-08A02313C2A6}"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無地">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基本レイアウト">
    <p:spTree>
      <p:nvGrpSpPr>
        <p:cNvPr id="1" name=""/>
        <p:cNvGrpSpPr/>
        <p:nvPr/>
      </p:nvGrpSpPr>
      <p:grpSpPr>
        <a:xfrm>
          <a:off x="0" y="0"/>
          <a:ext cx="0" cy="0"/>
          <a:chOff x="0" y="0"/>
          <a:chExt cx="0" cy="0"/>
        </a:xfrm>
      </p:grpSpPr>
      <p:sp>
        <p:nvSpPr>
          <p:cNvPr id="2" name="タイトル 1"/>
          <p:cNvSpPr>
            <a:spLocks noGrp="1"/>
          </p:cNvSpPr>
          <p:nvPr>
            <p:ph type="ctrTitle"/>
          </p:nvPr>
        </p:nvSpPr>
        <p:spPr>
          <a:xfrm>
            <a:off x="345258" y="264589"/>
            <a:ext cx="10010953" cy="741968"/>
          </a:xfrm>
        </p:spPr>
        <p:txBody>
          <a:bodyPr rIns="36195" anchor="t" anchorCtr="0"/>
          <a:lstStyle>
            <a:lvl1pPr algn="ctr">
              <a:defRPr sz="3510" b="1" i="0">
                <a:latin typeface="游ゴシック" panose="020B0400000000000000" pitchFamily="34" charset="-128"/>
                <a:ea typeface="游ゴシック" panose="020B0400000000000000" pitchFamily="34" charset="-128"/>
              </a:defRPr>
            </a:lvl1pPr>
          </a:lstStyle>
          <a:p>
            <a:r>
              <a:rPr kumimoji="1" lang="ja-JP" altLang="en-US" dirty="0"/>
              <a:t>マスタ タイトルの書式設定</a:t>
            </a:r>
          </a:p>
        </p:txBody>
      </p:sp>
      <p:sp>
        <p:nvSpPr>
          <p:cNvPr id="6" name="スライド番号プレースホルダー 5"/>
          <p:cNvSpPr>
            <a:spLocks noGrp="1"/>
          </p:cNvSpPr>
          <p:nvPr>
            <p:ph type="sldNum" sz="quarter" idx="12"/>
          </p:nvPr>
        </p:nvSpPr>
        <p:spPr>
          <a:xfrm>
            <a:off x="7946838" y="7157194"/>
            <a:ext cx="2405658" cy="402483"/>
          </a:xfrm>
        </p:spPr>
        <p:txBody>
          <a:bodyPr/>
          <a:lstStyle>
            <a:lvl1pPr>
              <a:defRPr sz="1755">
                <a:latin typeface="メイリオ" panose="020B0604030504040204" charset="-128"/>
                <a:ea typeface="メイリオ" panose="020B0604030504040204" charset="-128"/>
              </a:defRPr>
            </a:lvl1pPr>
          </a:lstStyle>
          <a:p>
            <a:fld id="{F8D8928E-AA9A-4D89-BC1F-A2C05AB4BD92}"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34591" y="302737"/>
            <a:ext cx="9622632" cy="1259946"/>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534591" y="1763926"/>
            <a:ext cx="9622632" cy="498903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534591" y="7006700"/>
            <a:ext cx="2494756" cy="402483"/>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653036" y="7006700"/>
            <a:ext cx="3385741" cy="402483"/>
          </a:xfrm>
          <a:prstGeom prst="rect">
            <a:avLst/>
          </a:prstGeom>
        </p:spPr>
        <p:txBody>
          <a:bodyPr vert="horz" lIns="91440" tIns="45720" rIns="91440" bIns="45720" rtlCol="0" anchor="ctr"/>
          <a:lstStyle>
            <a:lvl1pPr algn="ctr">
              <a:defRPr sz="1050">
                <a:solidFill>
                  <a:schemeClr val="tx1">
                    <a:tint val="75000"/>
                  </a:schemeClr>
                </a:solidFill>
              </a:defRPr>
            </a:lvl1pPr>
          </a:lstStyle>
          <a:p>
            <a:r>
              <a:rPr kumimoji="1" lang="ja-JP" altLang="en-US"/>
              <a:t>会社名</a:t>
            </a:r>
          </a:p>
        </p:txBody>
      </p:sp>
      <p:sp>
        <p:nvSpPr>
          <p:cNvPr id="6" name="スライド番号プレースホルダー 5"/>
          <p:cNvSpPr>
            <a:spLocks noGrp="1"/>
          </p:cNvSpPr>
          <p:nvPr>
            <p:ph type="sldNum" sz="quarter" idx="4"/>
          </p:nvPr>
        </p:nvSpPr>
        <p:spPr>
          <a:xfrm>
            <a:off x="7662466" y="7006700"/>
            <a:ext cx="2494756" cy="402483"/>
          </a:xfrm>
          <a:prstGeom prst="rect">
            <a:avLst/>
          </a:prstGeom>
        </p:spPr>
        <p:txBody>
          <a:bodyPr vert="horz" lIns="91440" tIns="45720" rIns="91440" bIns="45720" rtlCol="0" anchor="ctr"/>
          <a:lstStyle>
            <a:lvl1pPr algn="r">
              <a:defRPr sz="1050">
                <a:solidFill>
                  <a:schemeClr val="tx1">
                    <a:tint val="75000"/>
                  </a:schemeClr>
                </a:solidFill>
              </a:defRPr>
            </a:lvl1pPr>
          </a:lstStyle>
          <a:p>
            <a:fld id="{90257553-517F-4077-8977-08A02313C2A6}"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sldNum="0" hdr="0" dt="0"/>
  <p:txStyles>
    <p:titleStyle>
      <a:lvl1pPr algn="ctr" defTabSz="801370" rtl="0" eaLnBrk="1" latinLnBrk="0" hangingPunct="1">
        <a:spcBef>
          <a:spcPct val="0"/>
        </a:spcBef>
        <a:buNone/>
        <a:defRPr kumimoji="1" sz="3860" kern="1200">
          <a:solidFill>
            <a:schemeClr val="tx1"/>
          </a:solidFill>
          <a:latin typeface="+mj-lt"/>
          <a:ea typeface="+mj-ea"/>
          <a:cs typeface="+mj-cs"/>
        </a:defRPr>
      </a:lvl1pPr>
    </p:titleStyle>
    <p:bodyStyle>
      <a:lvl1pPr marL="300990" indent="-300990" algn="l" defTabSz="801370" rtl="0" eaLnBrk="1" latinLnBrk="0" hangingPunct="1">
        <a:spcBef>
          <a:spcPct val="20000"/>
        </a:spcBef>
        <a:buFont typeface="Arial" panose="020B0604020202020204" pitchFamily="34" charset="0"/>
        <a:buChar char="•"/>
        <a:defRPr kumimoji="1" sz="2805" kern="1200">
          <a:solidFill>
            <a:schemeClr val="tx1"/>
          </a:solidFill>
          <a:latin typeface="+mn-lt"/>
          <a:ea typeface="+mn-ea"/>
          <a:cs typeface="+mn-cs"/>
        </a:defRPr>
      </a:lvl1pPr>
      <a:lvl2pPr marL="651510" indent="-250825" algn="l" defTabSz="801370" rtl="0" eaLnBrk="1" latinLnBrk="0" hangingPunct="1">
        <a:spcBef>
          <a:spcPct val="20000"/>
        </a:spcBef>
        <a:buFont typeface="Arial" panose="020B0604020202020204" pitchFamily="34" charset="0"/>
        <a:buChar char="–"/>
        <a:defRPr kumimoji="1" sz="2455" kern="1200">
          <a:solidFill>
            <a:schemeClr val="tx1"/>
          </a:solidFill>
          <a:latin typeface="+mn-lt"/>
          <a:ea typeface="+mn-ea"/>
          <a:cs typeface="+mn-cs"/>
        </a:defRPr>
      </a:lvl2pPr>
      <a:lvl3pPr marL="1002665" indent="-200660" algn="l" defTabSz="801370" rtl="0" eaLnBrk="1" latinLnBrk="0" hangingPunct="1">
        <a:spcBef>
          <a:spcPct val="20000"/>
        </a:spcBef>
        <a:buFont typeface="Arial" panose="020B0604020202020204" pitchFamily="34" charset="0"/>
        <a:buChar char="•"/>
        <a:defRPr kumimoji="1" sz="2105" kern="1200">
          <a:solidFill>
            <a:schemeClr val="tx1"/>
          </a:solidFill>
          <a:latin typeface="+mn-lt"/>
          <a:ea typeface="+mn-ea"/>
          <a:cs typeface="+mn-cs"/>
        </a:defRPr>
      </a:lvl3pPr>
      <a:lvl4pPr marL="1403350" indent="-200660" algn="l" defTabSz="801370" rtl="0" eaLnBrk="1" latinLnBrk="0" hangingPunct="1">
        <a:spcBef>
          <a:spcPct val="20000"/>
        </a:spcBef>
        <a:buFont typeface="Arial" panose="020B0604020202020204" pitchFamily="34" charset="0"/>
        <a:buChar char="–"/>
        <a:defRPr kumimoji="1" sz="1755" kern="1200">
          <a:solidFill>
            <a:schemeClr val="tx1"/>
          </a:solidFill>
          <a:latin typeface="+mn-lt"/>
          <a:ea typeface="+mn-ea"/>
          <a:cs typeface="+mn-cs"/>
        </a:defRPr>
      </a:lvl4pPr>
      <a:lvl5pPr marL="1804035" indent="-200660" algn="l" defTabSz="801370" rtl="0" eaLnBrk="1" latinLnBrk="0" hangingPunct="1">
        <a:spcBef>
          <a:spcPct val="20000"/>
        </a:spcBef>
        <a:buFont typeface="Arial" panose="020B0604020202020204" pitchFamily="34" charset="0"/>
        <a:buChar char="»"/>
        <a:defRPr kumimoji="1" sz="1755" kern="1200">
          <a:solidFill>
            <a:schemeClr val="tx1"/>
          </a:solidFill>
          <a:latin typeface="+mn-lt"/>
          <a:ea typeface="+mn-ea"/>
          <a:cs typeface="+mn-cs"/>
        </a:defRPr>
      </a:lvl5pPr>
      <a:lvl6pPr marL="2205355" indent="-200660" algn="l" defTabSz="801370" rtl="0" eaLnBrk="1" latinLnBrk="0" hangingPunct="1">
        <a:spcBef>
          <a:spcPct val="20000"/>
        </a:spcBef>
        <a:buFont typeface="Arial" panose="020B0604020202020204" pitchFamily="34" charset="0"/>
        <a:buChar char="•"/>
        <a:defRPr kumimoji="1" sz="1755" kern="1200">
          <a:solidFill>
            <a:schemeClr val="tx1"/>
          </a:solidFill>
          <a:latin typeface="+mn-lt"/>
          <a:ea typeface="+mn-ea"/>
          <a:cs typeface="+mn-cs"/>
        </a:defRPr>
      </a:lvl6pPr>
      <a:lvl7pPr marL="2606040" indent="-200660" algn="l" defTabSz="801370" rtl="0" eaLnBrk="1" latinLnBrk="0" hangingPunct="1">
        <a:spcBef>
          <a:spcPct val="20000"/>
        </a:spcBef>
        <a:buFont typeface="Arial" panose="020B0604020202020204" pitchFamily="34" charset="0"/>
        <a:buChar char="•"/>
        <a:defRPr kumimoji="1" sz="1755" kern="1200">
          <a:solidFill>
            <a:schemeClr val="tx1"/>
          </a:solidFill>
          <a:latin typeface="+mn-lt"/>
          <a:ea typeface="+mn-ea"/>
          <a:cs typeface="+mn-cs"/>
        </a:defRPr>
      </a:lvl7pPr>
      <a:lvl8pPr marL="3007360" indent="-200660" algn="l" defTabSz="801370" rtl="0" eaLnBrk="1" latinLnBrk="0" hangingPunct="1">
        <a:spcBef>
          <a:spcPct val="20000"/>
        </a:spcBef>
        <a:buFont typeface="Arial" panose="020B0604020202020204" pitchFamily="34" charset="0"/>
        <a:buChar char="•"/>
        <a:defRPr kumimoji="1" sz="1755" kern="1200">
          <a:solidFill>
            <a:schemeClr val="tx1"/>
          </a:solidFill>
          <a:latin typeface="+mn-lt"/>
          <a:ea typeface="+mn-ea"/>
          <a:cs typeface="+mn-cs"/>
        </a:defRPr>
      </a:lvl8pPr>
      <a:lvl9pPr marL="3408045" indent="-200660" algn="l" defTabSz="801370" rtl="0" eaLnBrk="1" latinLnBrk="0" hangingPunct="1">
        <a:spcBef>
          <a:spcPct val="20000"/>
        </a:spcBef>
        <a:buFont typeface="Arial" panose="020B0604020202020204" pitchFamily="34" charset="0"/>
        <a:buChar char="•"/>
        <a:defRPr kumimoji="1" sz="1755" kern="1200">
          <a:solidFill>
            <a:schemeClr val="tx1"/>
          </a:solidFill>
          <a:latin typeface="+mn-lt"/>
          <a:ea typeface="+mn-ea"/>
          <a:cs typeface="+mn-cs"/>
        </a:defRPr>
      </a:lvl9pPr>
    </p:bodyStyle>
    <p:otherStyle>
      <a:defPPr>
        <a:defRPr lang="ja-JP"/>
      </a:defPPr>
      <a:lvl1pPr marL="0" algn="l" defTabSz="801370" rtl="0" eaLnBrk="1" latinLnBrk="0" hangingPunct="1">
        <a:defRPr kumimoji="1" sz="1580" kern="1200">
          <a:solidFill>
            <a:schemeClr val="tx1"/>
          </a:solidFill>
          <a:latin typeface="+mn-lt"/>
          <a:ea typeface="+mn-ea"/>
          <a:cs typeface="+mn-cs"/>
        </a:defRPr>
      </a:lvl1pPr>
      <a:lvl2pPr marL="400685" algn="l" defTabSz="801370" rtl="0" eaLnBrk="1" latinLnBrk="0" hangingPunct="1">
        <a:defRPr kumimoji="1" sz="1580" kern="1200">
          <a:solidFill>
            <a:schemeClr val="tx1"/>
          </a:solidFill>
          <a:latin typeface="+mn-lt"/>
          <a:ea typeface="+mn-ea"/>
          <a:cs typeface="+mn-cs"/>
        </a:defRPr>
      </a:lvl2pPr>
      <a:lvl3pPr marL="802005" algn="l" defTabSz="801370" rtl="0" eaLnBrk="1" latinLnBrk="0" hangingPunct="1">
        <a:defRPr kumimoji="1" sz="1580" kern="1200">
          <a:solidFill>
            <a:schemeClr val="tx1"/>
          </a:solidFill>
          <a:latin typeface="+mn-lt"/>
          <a:ea typeface="+mn-ea"/>
          <a:cs typeface="+mn-cs"/>
        </a:defRPr>
      </a:lvl3pPr>
      <a:lvl4pPr marL="1202690" algn="l" defTabSz="801370" rtl="0" eaLnBrk="1" latinLnBrk="0" hangingPunct="1">
        <a:defRPr kumimoji="1" sz="1580" kern="1200">
          <a:solidFill>
            <a:schemeClr val="tx1"/>
          </a:solidFill>
          <a:latin typeface="+mn-lt"/>
          <a:ea typeface="+mn-ea"/>
          <a:cs typeface="+mn-cs"/>
        </a:defRPr>
      </a:lvl4pPr>
      <a:lvl5pPr marL="1604010" algn="l" defTabSz="801370" rtl="0" eaLnBrk="1" latinLnBrk="0" hangingPunct="1">
        <a:defRPr kumimoji="1" sz="1580" kern="1200">
          <a:solidFill>
            <a:schemeClr val="tx1"/>
          </a:solidFill>
          <a:latin typeface="+mn-lt"/>
          <a:ea typeface="+mn-ea"/>
          <a:cs typeface="+mn-cs"/>
        </a:defRPr>
      </a:lvl5pPr>
      <a:lvl6pPr marL="2004695" algn="l" defTabSz="801370" rtl="0" eaLnBrk="1" latinLnBrk="0" hangingPunct="1">
        <a:defRPr kumimoji="1" sz="1580" kern="1200">
          <a:solidFill>
            <a:schemeClr val="tx1"/>
          </a:solidFill>
          <a:latin typeface="+mn-lt"/>
          <a:ea typeface="+mn-ea"/>
          <a:cs typeface="+mn-cs"/>
        </a:defRPr>
      </a:lvl6pPr>
      <a:lvl7pPr marL="2406015" algn="l" defTabSz="801370" rtl="0" eaLnBrk="1" latinLnBrk="0" hangingPunct="1">
        <a:defRPr kumimoji="1" sz="1580" kern="1200">
          <a:solidFill>
            <a:schemeClr val="tx1"/>
          </a:solidFill>
          <a:latin typeface="+mn-lt"/>
          <a:ea typeface="+mn-ea"/>
          <a:cs typeface="+mn-cs"/>
        </a:defRPr>
      </a:lvl7pPr>
      <a:lvl8pPr marL="2806700" algn="l" defTabSz="801370" rtl="0" eaLnBrk="1" latinLnBrk="0" hangingPunct="1">
        <a:defRPr kumimoji="1" sz="1580" kern="1200">
          <a:solidFill>
            <a:schemeClr val="tx1"/>
          </a:solidFill>
          <a:latin typeface="+mn-lt"/>
          <a:ea typeface="+mn-ea"/>
          <a:cs typeface="+mn-cs"/>
        </a:defRPr>
      </a:lvl8pPr>
      <a:lvl9pPr marL="3208020" algn="l" defTabSz="801370" rtl="0" eaLnBrk="1" latinLnBrk="0" hangingPunct="1">
        <a:defRPr kumimoji="1" sz="15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87000"/>
          </a:schemeClr>
        </a:solidFill>
        <a:effectLst/>
      </p:bgPr>
    </p:bg>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947"/>
            <a:ext cx="10691813" cy="7613212"/>
          </a:xfrm>
          <a:prstGeom prst="rect">
            <a:avLst/>
          </a:prstGeom>
          <a:noFill/>
        </p:spPr>
      </p:pic>
      <p:sp>
        <p:nvSpPr>
          <p:cNvPr id="30" name="正方形/長方形 29"/>
          <p:cNvSpPr/>
          <p:nvPr/>
        </p:nvSpPr>
        <p:spPr>
          <a:xfrm>
            <a:off x="1358663" y="254452"/>
            <a:ext cx="8018859" cy="1077113"/>
          </a:xfrm>
          <a:prstGeom prst="rect">
            <a:avLst/>
          </a:prstGeom>
          <a:solidFill>
            <a:srgbClr val="E1484B"/>
          </a:solidFill>
          <a:ln>
            <a:noFill/>
          </a:ln>
          <a:effectLst>
            <a:outerShdw blurRad="1651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189" tIns="40094" rIns="80189" bIns="40094" numCol="1" spcCol="0" rtlCol="0" fromWordArt="0" anchor="ctr" anchorCtr="0" forceAA="0" compatLnSpc="1">
            <a:noAutofit/>
          </a:bodyPr>
          <a:lstStyle/>
          <a:p>
            <a:pPr algn="ctr"/>
            <a:endParaRPr lang="ja-JP" altLang="en-US" sz="1580"/>
          </a:p>
        </p:txBody>
      </p:sp>
      <p:sp>
        <p:nvSpPr>
          <p:cNvPr id="11" name="サブタイトル 2"/>
          <p:cNvSpPr txBox="1"/>
          <p:nvPr/>
        </p:nvSpPr>
        <p:spPr>
          <a:xfrm>
            <a:off x="4985866" y="3995861"/>
            <a:ext cx="5256584" cy="3135384"/>
          </a:xfrm>
          <a:prstGeom prst="rect">
            <a:avLst/>
          </a:prstGeom>
        </p:spPr>
        <p:style>
          <a:lnRef idx="2">
            <a:schemeClr val="accent1"/>
          </a:lnRef>
          <a:fillRef idx="1">
            <a:schemeClr val="lt1"/>
          </a:fillRef>
          <a:effectRef idx="0">
            <a:schemeClr val="accent1"/>
          </a:effectRef>
          <a:fontRef idx="minor">
            <a:schemeClr val="dk1"/>
          </a:fontRef>
        </p:style>
        <p:txBody>
          <a:bodyPr vert="horz" lIns="80189" tIns="40094" rIns="80189" bIns="40094" rtlCol="0">
            <a:noAutofit/>
          </a:bodyPr>
          <a:lstStyle>
            <a:lvl1pPr marL="0" indent="0" algn="l" defTabSz="914400" rtl="0" eaLnBrk="1" latinLnBrk="0" hangingPunct="1">
              <a:spcBef>
                <a:spcPct val="20000"/>
              </a:spcBef>
              <a:buFont typeface="Arial" panose="020B0604020202020204" pitchFamily="34" charset="0"/>
              <a:buNone/>
              <a:defRPr kumimoji="1" sz="3200" kern="1200">
                <a:solidFill>
                  <a:schemeClr val="tx1">
                    <a:lumMod val="65000"/>
                    <a:lumOff val="3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2800" b="1" dirty="0">
                <a:solidFill>
                  <a:srgbClr val="FF0000"/>
                </a:solidFill>
                <a:latin typeface="UD デジタル 教科書体 NP-R" panose="02020400000000000000" pitchFamily="18" charset="-128"/>
                <a:ea typeface="UD デジタル 教科書体 NP-R" panose="02020400000000000000" pitchFamily="18" charset="-128"/>
              </a:rPr>
              <a:t>（所在地）</a:t>
            </a:r>
          </a:p>
          <a:p>
            <a:r>
              <a:rPr lang="ja-JP" altLang="en-US" sz="2800" b="1" dirty="0">
                <a:solidFill>
                  <a:srgbClr val="FF0000"/>
                </a:solidFill>
                <a:latin typeface="UD デジタル 教科書体 NP-R" panose="02020400000000000000" pitchFamily="18" charset="-128"/>
                <a:ea typeface="UD デジタル 教科書体 NP-R" panose="02020400000000000000" pitchFamily="18" charset="-128"/>
              </a:rPr>
              <a:t>　　横須賀市鷹取</a:t>
            </a:r>
            <a:r>
              <a:rPr lang="en-US" altLang="ja-JP" sz="2800" b="1" dirty="0">
                <a:solidFill>
                  <a:srgbClr val="FF0000"/>
                </a:solidFill>
                <a:latin typeface="UD デジタル 教科書体 NP-R" panose="02020400000000000000" pitchFamily="18" charset="-128"/>
                <a:ea typeface="UD デジタル 教科書体 NP-R" panose="02020400000000000000" pitchFamily="18" charset="-128"/>
              </a:rPr>
              <a:t>1</a:t>
            </a:r>
            <a:r>
              <a:rPr lang="ja-JP" altLang="en-US" sz="2800" b="1" dirty="0">
                <a:solidFill>
                  <a:srgbClr val="FF0000"/>
                </a:solidFill>
                <a:latin typeface="UD デジタル 教科書体 NP-R" panose="02020400000000000000" pitchFamily="18" charset="-128"/>
                <a:ea typeface="UD デジタル 教科書体 NP-R" panose="02020400000000000000" pitchFamily="18" charset="-128"/>
              </a:rPr>
              <a:t>－</a:t>
            </a:r>
            <a:r>
              <a:rPr lang="en-US" altLang="ja-JP" sz="2800" b="1" dirty="0">
                <a:solidFill>
                  <a:srgbClr val="FF0000"/>
                </a:solidFill>
                <a:latin typeface="UD デジタル 教科書体 NP-R" panose="02020400000000000000" pitchFamily="18" charset="-128"/>
                <a:ea typeface="UD デジタル 教科書体 NP-R" panose="02020400000000000000" pitchFamily="18" charset="-128"/>
              </a:rPr>
              <a:t>1</a:t>
            </a:r>
            <a:r>
              <a:rPr lang="ja-JP" altLang="en-US" sz="2800" b="1" dirty="0">
                <a:solidFill>
                  <a:srgbClr val="FF0000"/>
                </a:solidFill>
                <a:latin typeface="UD デジタル 教科書体 NP-R" panose="02020400000000000000" pitchFamily="18" charset="-128"/>
                <a:ea typeface="UD デジタル 教科書体 NP-R" panose="02020400000000000000" pitchFamily="18" charset="-128"/>
              </a:rPr>
              <a:t>－</a:t>
            </a:r>
            <a:r>
              <a:rPr lang="en-US" altLang="ja-JP" sz="2800" b="1" dirty="0">
                <a:solidFill>
                  <a:srgbClr val="FF0000"/>
                </a:solidFill>
                <a:latin typeface="UD デジタル 教科書体 NP-R" panose="02020400000000000000" pitchFamily="18" charset="-128"/>
                <a:ea typeface="UD デジタル 教科書体 NP-R" panose="02020400000000000000" pitchFamily="18" charset="-128"/>
              </a:rPr>
              <a:t>1</a:t>
            </a:r>
            <a:endParaRPr lang="ja-JP" altLang="en-US" sz="2800" b="1" dirty="0">
              <a:solidFill>
                <a:srgbClr val="FF0000"/>
              </a:solidFill>
              <a:latin typeface="UD デジタル 教科書体 NP-R" panose="02020400000000000000" pitchFamily="18" charset="-128"/>
              <a:ea typeface="UD デジタル 教科書体 NP-R" panose="02020400000000000000" pitchFamily="18" charset="-128"/>
            </a:endParaRPr>
          </a:p>
          <a:p>
            <a:r>
              <a:rPr lang="ja-JP" altLang="en-US" sz="2800" b="1" dirty="0">
                <a:solidFill>
                  <a:srgbClr val="FF0000"/>
                </a:solidFill>
                <a:latin typeface="UD デジタル 教科書体 NP-R" panose="02020400000000000000" pitchFamily="18" charset="-128"/>
                <a:ea typeface="UD デジタル 教科書体 NP-R" panose="02020400000000000000" pitchFamily="18" charset="-128"/>
              </a:rPr>
              <a:t>（理　念）</a:t>
            </a:r>
          </a:p>
          <a:p>
            <a:r>
              <a:rPr lang="ja-JP" altLang="en-US" sz="2800" b="1" dirty="0">
                <a:solidFill>
                  <a:srgbClr val="FF0000"/>
                </a:solidFill>
                <a:latin typeface="UD デジタル 教科書体 NP-R" panose="02020400000000000000" pitchFamily="18" charset="-128"/>
                <a:ea typeface="UD デジタル 教科書体 NP-R" panose="02020400000000000000" pitchFamily="18" charset="-128"/>
              </a:rPr>
              <a:t>　　人間の尊厳を守り、介護</a:t>
            </a:r>
          </a:p>
          <a:p>
            <a:r>
              <a:rPr lang="ja-JP" altLang="en-US" sz="2800" b="1" dirty="0">
                <a:solidFill>
                  <a:srgbClr val="FF0000"/>
                </a:solidFill>
                <a:latin typeface="UD デジタル 教科書体 NP-R" panose="02020400000000000000" pitchFamily="18" charset="-128"/>
                <a:ea typeface="UD デジタル 教科書体 NP-R" panose="02020400000000000000" pitchFamily="18" charset="-128"/>
              </a:rPr>
              <a:t>　　と医療の協調を図り、地</a:t>
            </a:r>
          </a:p>
          <a:p>
            <a:r>
              <a:rPr lang="ja-JP" altLang="en-US" sz="2800" b="1" dirty="0">
                <a:solidFill>
                  <a:srgbClr val="FF0000"/>
                </a:solidFill>
                <a:latin typeface="UD デジタル 教科書体 NP-R" panose="02020400000000000000" pitchFamily="18" charset="-128"/>
                <a:ea typeface="UD デジタル 教科書体 NP-R" panose="02020400000000000000" pitchFamily="18" charset="-128"/>
              </a:rPr>
              <a:t>　　域福祉を推進する。</a:t>
            </a:r>
          </a:p>
        </p:txBody>
      </p:sp>
      <p:sp>
        <p:nvSpPr>
          <p:cNvPr id="24" name="サブタイトル 2"/>
          <p:cNvSpPr txBox="1"/>
          <p:nvPr/>
        </p:nvSpPr>
        <p:spPr>
          <a:xfrm>
            <a:off x="2126741" y="552348"/>
            <a:ext cx="6438330" cy="635201"/>
          </a:xfrm>
          <a:prstGeom prst="rect">
            <a:avLst/>
          </a:prstGeom>
        </p:spPr>
        <p:txBody>
          <a:bodyPr vert="horz" lIns="80189" tIns="40094" rIns="80189" bIns="40094" rtlCol="0">
            <a:noAutofit/>
          </a:bodyPr>
          <a:lstStyle>
            <a:lvl1pPr marL="0" indent="0" algn="l" defTabSz="914400" rtl="0" eaLnBrk="1" latinLnBrk="0" hangingPunct="1">
              <a:spcBef>
                <a:spcPct val="20000"/>
              </a:spcBef>
              <a:buFont typeface="Arial" panose="020B0604020202020204" pitchFamily="34" charset="0"/>
              <a:buNone/>
              <a:defRPr kumimoji="1" sz="3200" kern="1200">
                <a:solidFill>
                  <a:schemeClr val="tx1">
                    <a:lumMod val="65000"/>
                    <a:lumOff val="3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ctr"/>
            <a:r>
              <a:rPr lang="ja-JP" altLang="en-US" b="1" dirty="0">
                <a:solidFill>
                  <a:schemeClr val="bg1"/>
                </a:solidFill>
                <a:latin typeface="游ゴシック" panose="020B0400000000000000" pitchFamily="34" charset="-128"/>
                <a:ea typeface="游ゴシック" panose="020B0400000000000000" pitchFamily="34" charset="-128"/>
              </a:rPr>
              <a:t>社会福祉法人湘南福祉協会</a:t>
            </a:r>
          </a:p>
        </p:txBody>
      </p:sp>
      <p:sp>
        <p:nvSpPr>
          <p:cNvPr id="6" name="フッター プレースホルダー 3"/>
          <p:cNvSpPr txBox="1"/>
          <p:nvPr/>
        </p:nvSpPr>
        <p:spPr>
          <a:xfrm>
            <a:off x="409535" y="7131245"/>
            <a:ext cx="1696011" cy="402483"/>
          </a:xfrm>
          <a:prstGeom prst="rect">
            <a:avLst/>
          </a:prstGeom>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400" dirty="0">
                <a:latin typeface="AR Pゴシック体M" panose="020B0600000000000000" pitchFamily="50" charset="-128"/>
                <a:ea typeface="AR Pゴシック体M" panose="020B0600000000000000" pitchFamily="50" charset="-128"/>
              </a:rPr>
              <a:t>湘南福祉協会　</a:t>
            </a:r>
            <a:r>
              <a:rPr lang="ja-JP" altLang="en-US" sz="1400" b="1" dirty="0">
                <a:latin typeface="AR Pゴシック体M" panose="020B0600000000000000" pitchFamily="50" charset="-128"/>
                <a:ea typeface="AR Pゴシック体M" panose="020B0600000000000000" pitchFamily="50" charset="-128"/>
              </a:rPr>
              <a:t>１</a:t>
            </a:r>
          </a:p>
          <a:p>
            <a:endParaRPr lang="ja-JP" altLang="en-US" sz="1400" b="1" dirty="0">
              <a:latin typeface="AR Pゴシック体M" panose="020B0600000000000000" pitchFamily="50" charset="-128"/>
              <a:ea typeface="AR Pゴシック体M" panose="020B0600000000000000" pitchFamily="50" charset="-128"/>
            </a:endParaRPr>
          </a:p>
        </p:txBody>
      </p:sp>
      <p:sp>
        <p:nvSpPr>
          <p:cNvPr id="2" name="正方形/長方形 1"/>
          <p:cNvSpPr/>
          <p:nvPr/>
        </p:nvSpPr>
        <p:spPr>
          <a:xfrm>
            <a:off x="706457" y="6516141"/>
            <a:ext cx="1696011" cy="2880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dirty="0"/>
              <a:t>湘南病院</a:t>
            </a:r>
          </a:p>
        </p:txBody>
      </p:sp>
    </p:spTree>
  </p:cSld>
  <p:clrMapOvr>
    <a:masterClrMapping/>
  </p:clrMapOvr>
  <mc:AlternateContent xmlns:mc="http://schemas.openxmlformats.org/markup-compatibility/2006" xmlns:p14="http://schemas.microsoft.com/office/powerpoint/2010/main">
    <mc:Choice Requires="p14">
      <p:transition spd="slow" p14:dur="2000" advTm="90839"/>
    </mc:Choice>
    <mc:Fallback xmlns="">
      <p:transition spd="slow" advTm="9083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a:xfrm>
            <a:off x="305346" y="6894749"/>
            <a:ext cx="3156951" cy="402483"/>
          </a:xfrm>
        </p:spPr>
        <p:txBody>
          <a:bodyPr/>
          <a:lstStyle/>
          <a:p>
            <a:r>
              <a:rPr lang="ja-JP" altLang="en-US" sz="1400" dirty="0">
                <a:latin typeface="AR Pゴシック体M" panose="020B0600000000000000" pitchFamily="50" charset="-128"/>
                <a:ea typeface="AR Pゴシック体M" panose="020B0600000000000000" pitchFamily="50" charset="-128"/>
              </a:rPr>
              <a:t>湘南福祉協会　</a:t>
            </a:r>
            <a:r>
              <a:rPr lang="en-US" altLang="ja-JP" sz="1400" b="1" dirty="0">
                <a:solidFill>
                  <a:schemeClr val="tx1"/>
                </a:solidFill>
                <a:latin typeface="AR Pゴシック体M" panose="020B0600000000000000" pitchFamily="50" charset="-128"/>
                <a:ea typeface="AR Pゴシック体M" panose="020B0600000000000000" pitchFamily="50" charset="-128"/>
              </a:rPr>
              <a:t>10</a:t>
            </a:r>
            <a:endParaRPr lang="ja-JP" altLang="en-US" sz="1400" b="1" dirty="0">
              <a:solidFill>
                <a:schemeClr val="tx1"/>
              </a:solidFill>
              <a:latin typeface="AR Pゴシック体M" panose="020B0600000000000000" pitchFamily="50" charset="-128"/>
              <a:ea typeface="AR Pゴシック体M" panose="020B0600000000000000" pitchFamily="50" charset="-128"/>
            </a:endParaRPr>
          </a:p>
        </p:txBody>
      </p:sp>
      <p:sp>
        <p:nvSpPr>
          <p:cNvPr id="2" name="正方形/長方形 1"/>
          <p:cNvSpPr/>
          <p:nvPr/>
        </p:nvSpPr>
        <p:spPr>
          <a:xfrm>
            <a:off x="4682776" y="539477"/>
            <a:ext cx="1326100" cy="1244347"/>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189" tIns="189422" rIns="80189" bIns="40094" numCol="1" spcCol="0" rtlCol="0" fromWordArt="0" anchor="ctr" anchorCtr="0" forceAA="0" compatLnSpc="1">
            <a:noAutofit/>
          </a:bodyPr>
          <a:lstStyle/>
          <a:p>
            <a:pPr algn="ctr"/>
            <a:r>
              <a:rPr lang="ja-JP" altLang="en-US" sz="7015" b="1" dirty="0">
                <a:latin typeface="游ゴシック" panose="020B0400000000000000" pitchFamily="34" charset="-128"/>
                <a:ea typeface="游ゴシック" panose="020B0400000000000000" pitchFamily="34" charset="-128"/>
              </a:rPr>
              <a:t>５</a:t>
            </a:r>
          </a:p>
        </p:txBody>
      </p:sp>
      <p:sp>
        <p:nvSpPr>
          <p:cNvPr id="12" name="タイトル 1"/>
          <p:cNvSpPr txBox="1"/>
          <p:nvPr/>
        </p:nvSpPr>
        <p:spPr>
          <a:xfrm>
            <a:off x="5777954" y="827509"/>
            <a:ext cx="3157994" cy="648072"/>
          </a:xfrm>
          <a:prstGeom prst="rect">
            <a:avLst/>
          </a:prstGeom>
          <a:noFill/>
          <a:ln w="12700" cap="flat" cmpd="sng" algn="ctr">
            <a:noFill/>
            <a:prstDash val="solid"/>
          </a:ln>
          <a:effectLst/>
        </p:spPr>
        <p:txBody>
          <a:bodyPr tIns="63141" rtlCol="0" anchor="ctr" anchorCtr="0"/>
          <a:lstStyle>
            <a:defPPr>
              <a:defRPr lang="ja-JP"/>
            </a:defPPr>
            <a:lvl1pPr marR="0" lvl="0" indent="0" algn="ctr" defTabSz="-635" fontAlgn="auto">
              <a:lnSpc>
                <a:spcPct val="100000"/>
              </a:lnSpc>
              <a:spcBef>
                <a:spcPts val="0"/>
              </a:spcBef>
              <a:spcAft>
                <a:spcPts val="600"/>
              </a:spcAft>
              <a:buClrTx/>
              <a:buSzTx/>
              <a:buFontTx/>
              <a:buNone/>
              <a:defRPr kumimoji="0" sz="3200" b="0" i="0" u="none" strike="noStrike" kern="0" cap="none" spc="0" normalizeH="0" baseline="0">
                <a:ln>
                  <a:noFill/>
                </a:ln>
                <a:effectLst/>
                <a:uLnTx/>
                <a:uFillTx/>
                <a:latin typeface="游ゴシック" panose="020B0400000000000000" pitchFamily="34" charset="-128"/>
                <a:ea typeface="游ゴシック" panose="020B0400000000000000" pitchFamily="34" charset="-128"/>
              </a:defRPr>
            </a:lvl1pPr>
          </a:lstStyle>
          <a:p>
            <a:r>
              <a:rPr lang="ja-JP" altLang="en-US" sz="2800" dirty="0"/>
              <a:t>人件費</a:t>
            </a:r>
            <a:endParaRPr lang="en-US" altLang="ja-JP" sz="2800" dirty="0"/>
          </a:p>
        </p:txBody>
      </p:sp>
      <p:sp>
        <p:nvSpPr>
          <p:cNvPr id="19" name="タイトル 1"/>
          <p:cNvSpPr txBox="1"/>
          <p:nvPr/>
        </p:nvSpPr>
        <p:spPr>
          <a:xfrm>
            <a:off x="1385466" y="1828167"/>
            <a:ext cx="8784976" cy="1625603"/>
          </a:xfrm>
          <a:prstGeom prst="rect">
            <a:avLst/>
          </a:prstGeom>
          <a:noFill/>
          <a:ln w="12700" cap="flat" cmpd="sng" algn="ctr">
            <a:noFill/>
            <a:prstDash val="solid"/>
          </a:ln>
          <a:effectLst/>
        </p:spPr>
        <p:txBody>
          <a:bodyPr tIns="63141" rtlCol="0" anchor="ctr" anchorCtr="0"/>
          <a:lstStyle>
            <a:defPPr>
              <a:defRPr lang="ja-JP"/>
            </a:defPPr>
            <a:lvl1pPr marR="0" lvl="0" indent="0" algn="ctr" defTabSz="-635" fontAlgn="auto">
              <a:lnSpc>
                <a:spcPct val="100000"/>
              </a:lnSpc>
              <a:spcBef>
                <a:spcPts val="0"/>
              </a:spcBef>
              <a:spcAft>
                <a:spcPts val="600"/>
              </a:spcAft>
              <a:buClrTx/>
              <a:buSzTx/>
              <a:buFontTx/>
              <a:buNone/>
              <a:defRPr kumimoji="0" sz="4400" b="1" i="0" u="none" strike="noStrike" kern="0" cap="none" spc="0" normalizeH="0" baseline="0">
                <a:ln>
                  <a:noFill/>
                </a:ln>
                <a:effectLst/>
                <a:uLnTx/>
                <a:uFillTx/>
                <a:latin typeface="游ゴシック" panose="020B0400000000000000" pitchFamily="34" charset="-128"/>
                <a:ea typeface="游ゴシック" panose="020B0400000000000000" pitchFamily="34" charset="-128"/>
              </a:defRPr>
            </a:lvl1pPr>
          </a:lstStyle>
          <a:p>
            <a:pPr algn="l"/>
            <a:r>
              <a:rPr lang="ja-JP" altLang="en-US" sz="2400" b="0" dirty="0">
                <a:latin typeface="UD デジタル 教科書体 NP-R" panose="02020400000000000000" pitchFamily="18" charset="-128"/>
                <a:ea typeface="UD デジタル 教科書体 NP-R" panose="02020400000000000000" pitchFamily="18" charset="-128"/>
              </a:rPr>
              <a:t>・管理運営費に占める人件費（法定福利費を含む。）</a:t>
            </a:r>
          </a:p>
          <a:p>
            <a:pPr algn="l"/>
            <a:r>
              <a:rPr lang="ja-JP" altLang="en-US" sz="2400" b="0" dirty="0">
                <a:latin typeface="UD デジタル 教科書体 NP-R" panose="02020400000000000000" pitchFamily="18" charset="-128"/>
                <a:ea typeface="UD デジタル 教科書体 NP-R" panose="02020400000000000000" pitchFamily="18" charset="-128"/>
              </a:rPr>
              <a:t>　の割合は６０％を維持</a:t>
            </a:r>
          </a:p>
          <a:p>
            <a:pPr algn="l"/>
            <a:r>
              <a:rPr lang="ja-JP" altLang="en-US" sz="2400" b="0" dirty="0">
                <a:latin typeface="UD デジタル 教科書体 NP-R" panose="02020400000000000000" pitchFamily="18" charset="-128"/>
                <a:ea typeface="UD デジタル 教科書体 NP-R" panose="02020400000000000000" pitchFamily="18" charset="-128"/>
              </a:rPr>
              <a:t>・介護職員数は配置基準を上回る配置</a:t>
            </a:r>
            <a:endParaRPr lang="en-US" altLang="ja-JP" sz="2400" b="0" dirty="0">
              <a:latin typeface="UD デジタル 教科書体 NP-R" panose="02020400000000000000" pitchFamily="18" charset="-128"/>
              <a:ea typeface="UD デジタル 教科書体 NP-R" panose="02020400000000000000" pitchFamily="18" charset="-128"/>
            </a:endParaRPr>
          </a:p>
        </p:txBody>
      </p:sp>
      <p:sp>
        <p:nvSpPr>
          <p:cNvPr id="8" name="正方形/長方形 7"/>
          <p:cNvSpPr/>
          <p:nvPr/>
        </p:nvSpPr>
        <p:spPr>
          <a:xfrm>
            <a:off x="4188416" y="6711953"/>
            <a:ext cx="2314820" cy="2752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80"/>
          </a:p>
        </p:txBody>
      </p:sp>
      <p:sp>
        <p:nvSpPr>
          <p:cNvPr id="7" name="正方形/長方形 6">
            <a:extLst>
              <a:ext uri="{FF2B5EF4-FFF2-40B4-BE49-F238E27FC236}">
                <a16:creationId xmlns:a16="http://schemas.microsoft.com/office/drawing/2014/main" id="{82583131-DFF9-41C0-888D-14FCD0AB85E8}"/>
              </a:ext>
            </a:extLst>
          </p:cNvPr>
          <p:cNvSpPr/>
          <p:nvPr/>
        </p:nvSpPr>
        <p:spPr>
          <a:xfrm>
            <a:off x="4706053" y="3635821"/>
            <a:ext cx="1326100" cy="1224136"/>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189" tIns="189422" rIns="80189" bIns="40094" numCol="1" spcCol="0" rtlCol="0" fromWordArt="0" anchor="ctr" anchorCtr="0" forceAA="0" compatLnSpc="1">
            <a:noAutofit/>
          </a:bodyPr>
          <a:lstStyle/>
          <a:p>
            <a:pPr algn="ctr"/>
            <a:r>
              <a:rPr lang="ja-JP" altLang="en-US" sz="7015" b="1" dirty="0">
                <a:latin typeface="游ゴシック" panose="020B0400000000000000" pitchFamily="34" charset="-128"/>
                <a:ea typeface="游ゴシック" panose="020B0400000000000000" pitchFamily="34" charset="-128"/>
              </a:rPr>
              <a:t>６</a:t>
            </a:r>
          </a:p>
        </p:txBody>
      </p:sp>
      <p:sp>
        <p:nvSpPr>
          <p:cNvPr id="9" name="タイトル 1">
            <a:extLst>
              <a:ext uri="{FF2B5EF4-FFF2-40B4-BE49-F238E27FC236}">
                <a16:creationId xmlns:a16="http://schemas.microsoft.com/office/drawing/2014/main" id="{8F77456E-B83C-4C88-B5FF-A4B83B516333}"/>
              </a:ext>
            </a:extLst>
          </p:cNvPr>
          <p:cNvSpPr txBox="1"/>
          <p:nvPr/>
        </p:nvSpPr>
        <p:spPr>
          <a:xfrm>
            <a:off x="5998691" y="3806357"/>
            <a:ext cx="3157994" cy="765568"/>
          </a:xfrm>
          <a:prstGeom prst="rect">
            <a:avLst/>
          </a:prstGeom>
          <a:noFill/>
          <a:ln w="12700" cap="flat" cmpd="sng" algn="ctr">
            <a:noFill/>
            <a:prstDash val="solid"/>
          </a:ln>
          <a:effectLst/>
        </p:spPr>
        <p:txBody>
          <a:bodyPr tIns="63141" rtlCol="0" anchor="ctr" anchorCtr="0"/>
          <a:lstStyle>
            <a:defPPr>
              <a:defRPr lang="ja-JP"/>
            </a:defPPr>
            <a:lvl1pPr marR="0" lvl="0" indent="0" algn="ctr" defTabSz="-635" fontAlgn="auto">
              <a:lnSpc>
                <a:spcPct val="100000"/>
              </a:lnSpc>
              <a:spcBef>
                <a:spcPts val="0"/>
              </a:spcBef>
              <a:spcAft>
                <a:spcPts val="600"/>
              </a:spcAft>
              <a:buClrTx/>
              <a:buSzTx/>
              <a:buFontTx/>
              <a:buNone/>
              <a:defRPr kumimoji="0" sz="3200" b="0" i="0" u="none" strike="noStrike" kern="0" cap="none" spc="0" normalizeH="0" baseline="0">
                <a:ln>
                  <a:noFill/>
                </a:ln>
                <a:effectLst/>
                <a:uLnTx/>
                <a:uFillTx/>
                <a:latin typeface="游ゴシック" panose="020B0400000000000000" pitchFamily="34" charset="-128"/>
                <a:ea typeface="游ゴシック" panose="020B0400000000000000" pitchFamily="34" charset="-128"/>
              </a:defRPr>
            </a:lvl1pPr>
          </a:lstStyle>
          <a:p>
            <a:r>
              <a:rPr lang="ja-JP" altLang="en-US" sz="2800" dirty="0"/>
              <a:t>障害者雇用等</a:t>
            </a:r>
            <a:endParaRPr lang="en-US" altLang="ja-JP" sz="2800" dirty="0"/>
          </a:p>
        </p:txBody>
      </p:sp>
      <p:sp>
        <p:nvSpPr>
          <p:cNvPr id="10" name="タイトル 1">
            <a:extLst>
              <a:ext uri="{FF2B5EF4-FFF2-40B4-BE49-F238E27FC236}">
                <a16:creationId xmlns:a16="http://schemas.microsoft.com/office/drawing/2014/main" id="{8D2505D8-D350-4A4D-B9A8-64B9E73D3B76}"/>
              </a:ext>
            </a:extLst>
          </p:cNvPr>
          <p:cNvSpPr txBox="1"/>
          <p:nvPr/>
        </p:nvSpPr>
        <p:spPr>
          <a:xfrm>
            <a:off x="1385466" y="5135231"/>
            <a:ext cx="8784976" cy="1224135"/>
          </a:xfrm>
          <a:prstGeom prst="rect">
            <a:avLst/>
          </a:prstGeom>
          <a:noFill/>
          <a:ln w="12700" cap="flat" cmpd="sng" algn="ctr">
            <a:noFill/>
            <a:prstDash val="solid"/>
          </a:ln>
          <a:effectLst/>
        </p:spPr>
        <p:txBody>
          <a:bodyPr tIns="63141" rtlCol="0" anchor="ctr" anchorCtr="0"/>
          <a:lstStyle>
            <a:defPPr>
              <a:defRPr lang="ja-JP"/>
            </a:defPPr>
            <a:lvl1pPr marR="0" lvl="0" indent="0" algn="ctr" defTabSz="-635" fontAlgn="auto">
              <a:lnSpc>
                <a:spcPct val="100000"/>
              </a:lnSpc>
              <a:spcBef>
                <a:spcPts val="0"/>
              </a:spcBef>
              <a:spcAft>
                <a:spcPts val="600"/>
              </a:spcAft>
              <a:buClrTx/>
              <a:buSzTx/>
              <a:buFontTx/>
              <a:buNone/>
              <a:defRPr kumimoji="0" sz="4400" b="1" i="0" u="none" strike="noStrike" kern="0" cap="none" spc="0" normalizeH="0" baseline="0">
                <a:ln>
                  <a:noFill/>
                </a:ln>
                <a:effectLst/>
                <a:uLnTx/>
                <a:uFillTx/>
                <a:latin typeface="游ゴシック" panose="020B0400000000000000" pitchFamily="34" charset="-128"/>
                <a:ea typeface="游ゴシック" panose="020B0400000000000000" pitchFamily="34" charset="-128"/>
              </a:defRPr>
            </a:lvl1pPr>
          </a:lstStyle>
          <a:p>
            <a:pPr algn="l"/>
            <a:r>
              <a:rPr lang="ja-JP" altLang="en-US" sz="2400" b="0" dirty="0">
                <a:latin typeface="UD デジタル 教科書体 NP-R" panose="02020400000000000000" pitchFamily="18" charset="-128"/>
                <a:ea typeface="UD デジタル 教科書体 NP-R" panose="02020400000000000000" pitchFamily="18" charset="-128"/>
              </a:rPr>
              <a:t>・障害者一人ひとりの状況に適合する職務を考慮しな　</a:t>
            </a:r>
          </a:p>
          <a:p>
            <a:pPr algn="l"/>
            <a:r>
              <a:rPr lang="ja-JP" altLang="en-US" sz="2400" b="0" dirty="0">
                <a:latin typeface="UD デジタル 教科書体 NP-R" panose="02020400000000000000" pitchFamily="18" charset="-128"/>
                <a:ea typeface="UD デジタル 教科書体 NP-R" panose="02020400000000000000" pitchFamily="18" charset="-128"/>
              </a:rPr>
              <a:t>　がら雇用拡大に努める（実雇用率３．４５％）</a:t>
            </a:r>
          </a:p>
          <a:p>
            <a:pPr algn="l"/>
            <a:r>
              <a:rPr lang="ja-JP" altLang="en-US" sz="2400" b="0" dirty="0">
                <a:latin typeface="UD デジタル 教科書体 NP-R" panose="02020400000000000000" pitchFamily="18" charset="-128"/>
                <a:ea typeface="UD デジタル 教科書体 NP-R" panose="02020400000000000000" pitchFamily="18" charset="-128"/>
              </a:rPr>
              <a:t>・授産施設からの物品購入は、年６回程度実施</a:t>
            </a:r>
            <a:endParaRPr lang="en-US" altLang="ja-JP" sz="2400" b="0" dirty="0">
              <a:latin typeface="UD デジタル 教科書体 NP-R" panose="02020400000000000000" pitchFamily="18" charset="-128"/>
              <a:ea typeface="UD デジタル 教科書体 NP-R" panose="02020400000000000000" pitchFamily="18"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a:xfrm>
            <a:off x="377354" y="6759046"/>
            <a:ext cx="3156951" cy="402483"/>
          </a:xfrm>
        </p:spPr>
        <p:txBody>
          <a:bodyPr/>
          <a:lstStyle/>
          <a:p>
            <a:r>
              <a:rPr lang="ja-JP" altLang="en-US" sz="1400" dirty="0">
                <a:latin typeface="AR Pゴシック体M" panose="020B0600000000000000" pitchFamily="50" charset="-128"/>
                <a:ea typeface="AR Pゴシック体M" panose="020B0600000000000000" pitchFamily="50" charset="-128"/>
              </a:rPr>
              <a:t>湘南福祉協会　</a:t>
            </a:r>
            <a:r>
              <a:rPr lang="en-US" altLang="ja-JP" sz="1400" b="1" dirty="0">
                <a:solidFill>
                  <a:schemeClr val="tx1"/>
                </a:solidFill>
                <a:latin typeface="AR Pゴシック体M" panose="020B0600000000000000" pitchFamily="50" charset="-128"/>
                <a:ea typeface="AR Pゴシック体M" panose="020B0600000000000000" pitchFamily="50" charset="-128"/>
              </a:rPr>
              <a:t>11</a:t>
            </a:r>
            <a:endParaRPr lang="ja-JP" altLang="en-US" sz="1400" b="1" dirty="0">
              <a:solidFill>
                <a:schemeClr val="tx1"/>
              </a:solidFill>
              <a:latin typeface="AR Pゴシック体M" panose="020B0600000000000000" pitchFamily="50" charset="-128"/>
              <a:ea typeface="AR Pゴシック体M" panose="020B0600000000000000" pitchFamily="50" charset="-128"/>
            </a:endParaRPr>
          </a:p>
        </p:txBody>
      </p:sp>
      <p:sp>
        <p:nvSpPr>
          <p:cNvPr id="2" name="正方形/長方形 1"/>
          <p:cNvSpPr/>
          <p:nvPr/>
        </p:nvSpPr>
        <p:spPr>
          <a:xfrm>
            <a:off x="4682776" y="539476"/>
            <a:ext cx="1326100" cy="1240555"/>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189" tIns="189422" rIns="80189" bIns="40094" numCol="1" spcCol="0" rtlCol="0" fromWordArt="0" anchor="ctr" anchorCtr="0" forceAA="0" compatLnSpc="1">
            <a:noAutofit/>
          </a:bodyPr>
          <a:lstStyle/>
          <a:p>
            <a:pPr algn="ctr"/>
            <a:r>
              <a:rPr lang="ja-JP" altLang="en-US" sz="7015" b="1" dirty="0">
                <a:latin typeface="游ゴシック" panose="020B0400000000000000" pitchFamily="34" charset="-128"/>
                <a:ea typeface="游ゴシック" panose="020B0400000000000000" pitchFamily="34" charset="-128"/>
              </a:rPr>
              <a:t>７</a:t>
            </a:r>
          </a:p>
        </p:txBody>
      </p:sp>
      <p:sp>
        <p:nvSpPr>
          <p:cNvPr id="12" name="タイトル 1"/>
          <p:cNvSpPr txBox="1"/>
          <p:nvPr/>
        </p:nvSpPr>
        <p:spPr>
          <a:xfrm>
            <a:off x="6210002" y="832963"/>
            <a:ext cx="2016224" cy="652636"/>
          </a:xfrm>
          <a:prstGeom prst="rect">
            <a:avLst/>
          </a:prstGeom>
          <a:noFill/>
          <a:ln w="12700" cap="flat" cmpd="sng" algn="ctr">
            <a:noFill/>
            <a:prstDash val="solid"/>
          </a:ln>
          <a:effectLst/>
        </p:spPr>
        <p:txBody>
          <a:bodyPr tIns="63141" rtlCol="0" anchor="ctr" anchorCtr="0"/>
          <a:lstStyle>
            <a:defPPr>
              <a:defRPr lang="ja-JP"/>
            </a:defPPr>
            <a:lvl1pPr marR="0" lvl="0" indent="0" algn="ctr" defTabSz="-635" fontAlgn="auto">
              <a:lnSpc>
                <a:spcPct val="100000"/>
              </a:lnSpc>
              <a:spcBef>
                <a:spcPts val="0"/>
              </a:spcBef>
              <a:spcAft>
                <a:spcPts val="600"/>
              </a:spcAft>
              <a:buClrTx/>
              <a:buSzTx/>
              <a:buFontTx/>
              <a:buNone/>
              <a:defRPr kumimoji="0" sz="3200" b="0" i="0" u="none" strike="noStrike" kern="0" cap="none" spc="0" normalizeH="0" baseline="0">
                <a:ln>
                  <a:noFill/>
                </a:ln>
                <a:effectLst/>
                <a:uLnTx/>
                <a:uFillTx/>
                <a:latin typeface="游ゴシック" panose="020B0400000000000000" pitchFamily="34" charset="-128"/>
                <a:ea typeface="游ゴシック" panose="020B0400000000000000" pitchFamily="34" charset="-128"/>
              </a:defRPr>
            </a:lvl1pPr>
          </a:lstStyle>
          <a:p>
            <a:r>
              <a:rPr lang="ja-JP" altLang="en-US" sz="2400" dirty="0"/>
              <a:t>環境配慮</a:t>
            </a:r>
            <a:endParaRPr lang="en-US" altLang="ja-JP" sz="2400" dirty="0"/>
          </a:p>
        </p:txBody>
      </p:sp>
      <p:sp>
        <p:nvSpPr>
          <p:cNvPr id="19" name="タイトル 1"/>
          <p:cNvSpPr txBox="1"/>
          <p:nvPr/>
        </p:nvSpPr>
        <p:spPr>
          <a:xfrm>
            <a:off x="953418" y="1919729"/>
            <a:ext cx="9073008" cy="1356052"/>
          </a:xfrm>
          <a:prstGeom prst="rect">
            <a:avLst/>
          </a:prstGeom>
          <a:noFill/>
          <a:ln w="12700" cap="flat" cmpd="sng" algn="ctr">
            <a:noFill/>
            <a:prstDash val="solid"/>
          </a:ln>
          <a:effectLst/>
        </p:spPr>
        <p:txBody>
          <a:bodyPr tIns="63141" rtlCol="0" anchor="ctr" anchorCtr="0"/>
          <a:lstStyle>
            <a:defPPr>
              <a:defRPr lang="ja-JP"/>
            </a:defPPr>
            <a:lvl1pPr marR="0" lvl="0" indent="0" algn="ctr" defTabSz="-635" fontAlgn="auto">
              <a:lnSpc>
                <a:spcPct val="100000"/>
              </a:lnSpc>
              <a:spcBef>
                <a:spcPts val="0"/>
              </a:spcBef>
              <a:spcAft>
                <a:spcPts val="600"/>
              </a:spcAft>
              <a:buClrTx/>
              <a:buSzTx/>
              <a:buFontTx/>
              <a:buNone/>
              <a:defRPr kumimoji="0" sz="4400" b="1" i="0" u="none" strike="noStrike" kern="0" cap="none" spc="0" normalizeH="0" baseline="0">
                <a:ln>
                  <a:noFill/>
                </a:ln>
                <a:effectLst/>
                <a:uLnTx/>
                <a:uFillTx/>
                <a:latin typeface="游ゴシック" panose="020B0400000000000000" pitchFamily="34" charset="-128"/>
                <a:ea typeface="游ゴシック" panose="020B0400000000000000" pitchFamily="34" charset="-128"/>
              </a:defRPr>
            </a:lvl1pPr>
          </a:lstStyle>
          <a:p>
            <a:pPr algn="l"/>
            <a:r>
              <a:rPr lang="ja-JP" altLang="en-US" sz="2400" b="0" dirty="0">
                <a:latin typeface="UD デジタル 教科書体 NP-R" panose="02020400000000000000" pitchFamily="18" charset="-128"/>
                <a:ea typeface="UD デジタル 教科書体 NP-R" panose="02020400000000000000" pitchFamily="18" charset="-128"/>
              </a:rPr>
              <a:t>・廃棄物の減少　　５％削減（資源の再利用等）</a:t>
            </a:r>
          </a:p>
          <a:p>
            <a:pPr algn="l"/>
            <a:r>
              <a:rPr lang="ja-JP" altLang="en-US" sz="2400" b="0" dirty="0">
                <a:latin typeface="UD デジタル 教科書体 NP-R" panose="02020400000000000000" pitchFamily="18" charset="-128"/>
                <a:ea typeface="UD デジタル 教科書体 NP-R" panose="02020400000000000000" pitchFamily="18" charset="-128"/>
              </a:rPr>
              <a:t>・エネルギー関連　５％削減（電気ガス使用量）</a:t>
            </a:r>
          </a:p>
          <a:p>
            <a:pPr algn="l"/>
            <a:r>
              <a:rPr lang="ja-JP" altLang="en-US" sz="2400" b="0" dirty="0">
                <a:latin typeface="UD デジタル 教科書体 NP-R" panose="02020400000000000000" pitchFamily="18" charset="-128"/>
                <a:ea typeface="UD デジタル 教科書体 NP-R" panose="02020400000000000000" pitchFamily="18" charset="-128"/>
              </a:rPr>
              <a:t>　　　（蛍光灯からＬＥＤへの逐次切り替え等）</a:t>
            </a:r>
            <a:endParaRPr lang="en-US" altLang="ja-JP" sz="2400" b="0" dirty="0">
              <a:latin typeface="UD デジタル 教科書体 NP-R" panose="02020400000000000000" pitchFamily="18" charset="-128"/>
              <a:ea typeface="UD デジタル 教科書体 NP-R" panose="02020400000000000000" pitchFamily="18" charset="-128"/>
            </a:endParaRPr>
          </a:p>
        </p:txBody>
      </p:sp>
      <p:sp>
        <p:nvSpPr>
          <p:cNvPr id="8" name="正方形/長方形 7"/>
          <p:cNvSpPr/>
          <p:nvPr/>
        </p:nvSpPr>
        <p:spPr>
          <a:xfrm>
            <a:off x="4188416" y="7020196"/>
            <a:ext cx="2314820" cy="2826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80"/>
          </a:p>
        </p:txBody>
      </p:sp>
      <p:sp>
        <p:nvSpPr>
          <p:cNvPr id="7" name="正方形/長方形 6">
            <a:extLst>
              <a:ext uri="{FF2B5EF4-FFF2-40B4-BE49-F238E27FC236}">
                <a16:creationId xmlns:a16="http://schemas.microsoft.com/office/drawing/2014/main" id="{B6ED45AF-787C-4D2F-BF75-9B3E143BF43C}"/>
              </a:ext>
            </a:extLst>
          </p:cNvPr>
          <p:cNvSpPr/>
          <p:nvPr/>
        </p:nvSpPr>
        <p:spPr>
          <a:xfrm>
            <a:off x="4682776" y="3415478"/>
            <a:ext cx="1326100" cy="1216355"/>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189" tIns="189422" rIns="80189" bIns="40094" numCol="1" spcCol="0" rtlCol="0" fromWordArt="0" anchor="ctr" anchorCtr="0" forceAA="0" compatLnSpc="1">
            <a:noAutofit/>
          </a:bodyPr>
          <a:lstStyle/>
          <a:p>
            <a:pPr algn="ctr"/>
            <a:r>
              <a:rPr lang="ja-JP" altLang="en-US" sz="7015" b="1" dirty="0">
                <a:latin typeface="游ゴシック" panose="020B0400000000000000" pitchFamily="34" charset="-128"/>
                <a:ea typeface="游ゴシック" panose="020B0400000000000000" pitchFamily="34" charset="-128"/>
              </a:rPr>
              <a:t>８</a:t>
            </a:r>
          </a:p>
        </p:txBody>
      </p:sp>
      <p:sp>
        <p:nvSpPr>
          <p:cNvPr id="9" name="タイトル 1">
            <a:extLst>
              <a:ext uri="{FF2B5EF4-FFF2-40B4-BE49-F238E27FC236}">
                <a16:creationId xmlns:a16="http://schemas.microsoft.com/office/drawing/2014/main" id="{C4C62F0A-11C2-4737-9C1C-FEF4DCB75491}"/>
              </a:ext>
            </a:extLst>
          </p:cNvPr>
          <p:cNvSpPr txBox="1"/>
          <p:nvPr/>
        </p:nvSpPr>
        <p:spPr>
          <a:xfrm>
            <a:off x="6008876" y="3787770"/>
            <a:ext cx="2639040" cy="432050"/>
          </a:xfrm>
          <a:prstGeom prst="rect">
            <a:avLst/>
          </a:prstGeom>
          <a:noFill/>
          <a:ln w="12700" cap="flat" cmpd="sng" algn="ctr">
            <a:noFill/>
            <a:prstDash val="solid"/>
          </a:ln>
          <a:effectLst/>
        </p:spPr>
        <p:txBody>
          <a:bodyPr tIns="63141" rtlCol="0" anchor="ctr" anchorCtr="0"/>
          <a:lstStyle>
            <a:defPPr>
              <a:defRPr lang="ja-JP"/>
            </a:defPPr>
            <a:lvl1pPr marR="0" lvl="0" indent="0" algn="ctr" defTabSz="-635" fontAlgn="auto">
              <a:lnSpc>
                <a:spcPct val="100000"/>
              </a:lnSpc>
              <a:spcBef>
                <a:spcPts val="0"/>
              </a:spcBef>
              <a:spcAft>
                <a:spcPts val="600"/>
              </a:spcAft>
              <a:buClrTx/>
              <a:buSzTx/>
              <a:buFontTx/>
              <a:buNone/>
              <a:defRPr kumimoji="0" sz="3200" b="0" i="0" u="none" strike="noStrike" kern="0" cap="none" spc="0" normalizeH="0" baseline="0">
                <a:ln>
                  <a:noFill/>
                </a:ln>
                <a:effectLst/>
                <a:uLnTx/>
                <a:uFillTx/>
                <a:latin typeface="游ゴシック" panose="020B0400000000000000" pitchFamily="34" charset="-128"/>
                <a:ea typeface="游ゴシック" panose="020B0400000000000000" pitchFamily="34" charset="-128"/>
              </a:defRPr>
            </a:lvl1pPr>
          </a:lstStyle>
          <a:p>
            <a:r>
              <a:rPr lang="ja-JP" altLang="en-US" sz="2400" dirty="0"/>
              <a:t>女性雇用促進</a:t>
            </a:r>
            <a:endParaRPr lang="en-US" altLang="ja-JP" sz="2400" dirty="0"/>
          </a:p>
        </p:txBody>
      </p:sp>
      <p:sp>
        <p:nvSpPr>
          <p:cNvPr id="10" name="タイトル 1">
            <a:extLst>
              <a:ext uri="{FF2B5EF4-FFF2-40B4-BE49-F238E27FC236}">
                <a16:creationId xmlns:a16="http://schemas.microsoft.com/office/drawing/2014/main" id="{3330CDD4-77FB-44AA-815C-E2D1594F6AF9}"/>
              </a:ext>
            </a:extLst>
          </p:cNvPr>
          <p:cNvSpPr txBox="1"/>
          <p:nvPr/>
        </p:nvSpPr>
        <p:spPr>
          <a:xfrm>
            <a:off x="881410" y="5088081"/>
            <a:ext cx="9505056" cy="1356052"/>
          </a:xfrm>
          <a:prstGeom prst="rect">
            <a:avLst/>
          </a:prstGeom>
          <a:noFill/>
          <a:ln w="12700" cap="flat" cmpd="sng" algn="ctr">
            <a:noFill/>
            <a:prstDash val="solid"/>
          </a:ln>
          <a:effectLst/>
        </p:spPr>
        <p:txBody>
          <a:bodyPr tIns="63141" rtlCol="0" anchor="ctr" anchorCtr="0"/>
          <a:lstStyle>
            <a:defPPr>
              <a:defRPr lang="ja-JP"/>
            </a:defPPr>
            <a:lvl1pPr marR="0" lvl="0" indent="0" algn="ctr" defTabSz="-635" fontAlgn="auto">
              <a:lnSpc>
                <a:spcPct val="100000"/>
              </a:lnSpc>
              <a:spcBef>
                <a:spcPts val="0"/>
              </a:spcBef>
              <a:spcAft>
                <a:spcPts val="600"/>
              </a:spcAft>
              <a:buClrTx/>
              <a:buSzTx/>
              <a:buFontTx/>
              <a:buNone/>
              <a:defRPr kumimoji="0" sz="4400" b="1" i="0" u="none" strike="noStrike" kern="0" cap="none" spc="0" normalizeH="0" baseline="0">
                <a:ln>
                  <a:noFill/>
                </a:ln>
                <a:effectLst/>
                <a:uLnTx/>
                <a:uFillTx/>
                <a:latin typeface="游ゴシック" panose="020B0400000000000000" pitchFamily="34" charset="-128"/>
                <a:ea typeface="游ゴシック" panose="020B0400000000000000" pitchFamily="34" charset="-128"/>
              </a:defRPr>
            </a:lvl1pPr>
          </a:lstStyle>
          <a:p>
            <a:pPr algn="l"/>
            <a:r>
              <a:rPr lang="ja-JP" altLang="en-US" sz="2400" b="0" dirty="0">
                <a:latin typeface="UD デジタル 教科書体 NP-R" panose="02020400000000000000" pitchFamily="18" charset="-128"/>
                <a:ea typeface="UD デジタル 教科書体 NP-R" panose="02020400000000000000" pitchFamily="18" charset="-128"/>
              </a:rPr>
              <a:t>・福祉事業所　⇒　地域人材としての女性活躍の場</a:t>
            </a:r>
          </a:p>
          <a:p>
            <a:pPr algn="l"/>
            <a:r>
              <a:rPr lang="ja-JP" altLang="en-US" sz="2400" b="0" dirty="0">
                <a:latin typeface="UD デジタル 教科書体 NP-R" panose="02020400000000000000" pitchFamily="18" charset="-128"/>
                <a:ea typeface="UD デジタル 教科書体 NP-R" panose="02020400000000000000" pitchFamily="18" charset="-128"/>
              </a:rPr>
              <a:t>・法人の運営福祉施設１</a:t>
            </a:r>
            <a:r>
              <a:rPr lang="en-US" altLang="ja-JP" sz="2400" b="0" dirty="0">
                <a:latin typeface="UD デジタル 教科書体 NP-R" panose="02020400000000000000" pitchFamily="18" charset="-128"/>
                <a:ea typeface="UD デジタル 教科書体 NP-R" panose="02020400000000000000" pitchFamily="18" charset="-128"/>
              </a:rPr>
              <a:t>6</a:t>
            </a:r>
            <a:r>
              <a:rPr lang="ja-JP" altLang="en-US" sz="2400" b="0" dirty="0">
                <a:latin typeface="UD デジタル 教科書体 NP-R" panose="02020400000000000000" pitchFamily="18" charset="-128"/>
                <a:ea typeface="UD デジタル 教科書体 NP-R" panose="02020400000000000000" pitchFamily="18" charset="-128"/>
              </a:rPr>
              <a:t>施設中１０施設が女性施設長</a:t>
            </a:r>
          </a:p>
          <a:p>
            <a:pPr algn="l"/>
            <a:r>
              <a:rPr lang="ja-JP" altLang="en-US" sz="2400" b="0" dirty="0">
                <a:latin typeface="UD デジタル 教科書体 NP-R" panose="02020400000000000000" pitchFamily="18" charset="-128"/>
                <a:ea typeface="UD デジタル 教科書体 NP-R" panose="02020400000000000000" pitchFamily="18" charset="-128"/>
              </a:rPr>
              <a:t>・鷹取老人デイサービスセンター</a:t>
            </a:r>
          </a:p>
          <a:p>
            <a:pPr algn="l"/>
            <a:r>
              <a:rPr lang="ja-JP" altLang="en-US" sz="2400" b="0" dirty="0">
                <a:latin typeface="UD デジタル 教科書体 NP-R" panose="02020400000000000000" pitchFamily="18" charset="-128"/>
                <a:ea typeface="UD デジタル 教科書体 NP-R" panose="02020400000000000000" pitchFamily="18" charset="-128"/>
              </a:rPr>
              <a:t>　　　　　　　　　女性職員比率６５．４％（維持）　</a:t>
            </a:r>
            <a:endParaRPr lang="en-US" altLang="ja-JP" sz="2400" b="0" dirty="0">
              <a:latin typeface="UD デジタル 教科書体 NP-R" panose="02020400000000000000" pitchFamily="18" charset="-128"/>
              <a:ea typeface="UD デジタル 教科書体 NP-R" panose="02020400000000000000" pitchFamily="18"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a:xfrm>
            <a:off x="305346" y="6842539"/>
            <a:ext cx="3156951" cy="402483"/>
          </a:xfrm>
        </p:spPr>
        <p:txBody>
          <a:bodyPr/>
          <a:lstStyle/>
          <a:p>
            <a:r>
              <a:rPr lang="ja-JP" altLang="en-US" sz="1400" dirty="0">
                <a:latin typeface="AR Pゴシック体M" panose="020B0600000000000000" pitchFamily="50" charset="-128"/>
                <a:ea typeface="AR Pゴシック体M" panose="020B0600000000000000" pitchFamily="50" charset="-128"/>
              </a:rPr>
              <a:t>湘南福祉協会　</a:t>
            </a:r>
            <a:r>
              <a:rPr lang="en-US" altLang="ja-JP" sz="1400" b="1" dirty="0">
                <a:solidFill>
                  <a:schemeClr val="tx1"/>
                </a:solidFill>
                <a:latin typeface="AR Pゴシック体M" panose="020B0600000000000000" pitchFamily="50" charset="-128"/>
                <a:ea typeface="AR Pゴシック体M" panose="020B0600000000000000" pitchFamily="50" charset="-128"/>
              </a:rPr>
              <a:t>12</a:t>
            </a:r>
            <a:endParaRPr lang="ja-JP" altLang="en-US" sz="1400" b="1" dirty="0">
              <a:solidFill>
                <a:schemeClr val="tx1"/>
              </a:solidFill>
              <a:latin typeface="AR Pゴシック体M" panose="020B0600000000000000" pitchFamily="50" charset="-128"/>
              <a:ea typeface="AR Pゴシック体M" panose="020B0600000000000000" pitchFamily="50" charset="-128"/>
            </a:endParaRPr>
          </a:p>
          <a:p>
            <a:endParaRPr lang="ja-JP" altLang="en-US" sz="1200" b="1" dirty="0">
              <a:solidFill>
                <a:schemeClr val="tx1"/>
              </a:solidFill>
              <a:latin typeface="AR Pゴシック体M" panose="020B0600000000000000" pitchFamily="50" charset="-128"/>
              <a:ea typeface="AR Pゴシック体M" panose="020B0600000000000000" pitchFamily="50" charset="-128"/>
            </a:endParaRPr>
          </a:p>
        </p:txBody>
      </p:sp>
      <p:sp>
        <p:nvSpPr>
          <p:cNvPr id="2" name="正方形/長方形 1"/>
          <p:cNvSpPr/>
          <p:nvPr/>
        </p:nvSpPr>
        <p:spPr>
          <a:xfrm>
            <a:off x="4682856" y="863514"/>
            <a:ext cx="1326100" cy="1314206"/>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189" tIns="189422" rIns="80189" bIns="40094" numCol="1" spcCol="0" rtlCol="0" fromWordArt="0" anchor="ctr" anchorCtr="0" forceAA="0" compatLnSpc="1">
            <a:noAutofit/>
          </a:bodyPr>
          <a:lstStyle/>
          <a:p>
            <a:pPr algn="ctr"/>
            <a:r>
              <a:rPr lang="ja-JP" altLang="en-US" sz="7015" b="1" dirty="0">
                <a:latin typeface="游ゴシック" panose="020B0400000000000000" pitchFamily="34" charset="-128"/>
                <a:ea typeface="游ゴシック" panose="020B0400000000000000" pitchFamily="34" charset="-128"/>
              </a:rPr>
              <a:t>９</a:t>
            </a:r>
          </a:p>
        </p:txBody>
      </p:sp>
      <p:sp>
        <p:nvSpPr>
          <p:cNvPr id="12" name="タイトル 1"/>
          <p:cNvSpPr txBox="1"/>
          <p:nvPr/>
        </p:nvSpPr>
        <p:spPr>
          <a:xfrm>
            <a:off x="5777954" y="1410003"/>
            <a:ext cx="3157994" cy="359331"/>
          </a:xfrm>
          <a:prstGeom prst="rect">
            <a:avLst/>
          </a:prstGeom>
          <a:noFill/>
          <a:ln w="12700" cap="flat" cmpd="sng" algn="ctr">
            <a:noFill/>
            <a:prstDash val="solid"/>
          </a:ln>
          <a:effectLst/>
        </p:spPr>
        <p:txBody>
          <a:bodyPr tIns="63141" rtlCol="0" anchor="ctr" anchorCtr="0"/>
          <a:lstStyle>
            <a:defPPr>
              <a:defRPr lang="ja-JP"/>
            </a:defPPr>
            <a:lvl1pPr marR="0" lvl="0" indent="0" algn="ctr" defTabSz="-635" fontAlgn="auto">
              <a:lnSpc>
                <a:spcPct val="100000"/>
              </a:lnSpc>
              <a:spcBef>
                <a:spcPts val="0"/>
              </a:spcBef>
              <a:spcAft>
                <a:spcPts val="600"/>
              </a:spcAft>
              <a:buClrTx/>
              <a:buSzTx/>
              <a:buFontTx/>
              <a:buNone/>
              <a:defRPr kumimoji="0" sz="3200" b="0" i="0" u="none" strike="noStrike" kern="0" cap="none" spc="0" normalizeH="0" baseline="0">
                <a:ln>
                  <a:noFill/>
                </a:ln>
                <a:effectLst/>
                <a:uLnTx/>
                <a:uFillTx/>
                <a:latin typeface="游ゴシック" panose="020B0400000000000000" pitchFamily="34" charset="-128"/>
                <a:ea typeface="游ゴシック" panose="020B0400000000000000" pitchFamily="34" charset="-128"/>
              </a:defRPr>
            </a:lvl1pPr>
          </a:lstStyle>
          <a:p>
            <a:r>
              <a:rPr lang="ja-JP" altLang="en-US" sz="2800" dirty="0"/>
              <a:t>防災・防犯</a:t>
            </a:r>
            <a:endParaRPr lang="en-US" altLang="ja-JP" sz="2800" dirty="0"/>
          </a:p>
        </p:txBody>
      </p:sp>
      <p:sp>
        <p:nvSpPr>
          <p:cNvPr id="19" name="タイトル 1"/>
          <p:cNvSpPr txBox="1"/>
          <p:nvPr/>
        </p:nvSpPr>
        <p:spPr>
          <a:xfrm>
            <a:off x="670565" y="2483694"/>
            <a:ext cx="9505056" cy="3672408"/>
          </a:xfrm>
          <a:prstGeom prst="rect">
            <a:avLst/>
          </a:prstGeom>
          <a:noFill/>
          <a:ln w="12700" cap="flat" cmpd="sng" algn="ctr">
            <a:noFill/>
            <a:prstDash val="solid"/>
          </a:ln>
          <a:effectLst/>
        </p:spPr>
        <p:txBody>
          <a:bodyPr tIns="63141" rtlCol="0" anchor="ctr" anchorCtr="0"/>
          <a:lstStyle>
            <a:defPPr>
              <a:defRPr lang="ja-JP"/>
            </a:defPPr>
            <a:lvl1pPr marR="0" lvl="0" indent="0" algn="ctr" defTabSz="-635" fontAlgn="auto">
              <a:lnSpc>
                <a:spcPct val="100000"/>
              </a:lnSpc>
              <a:spcBef>
                <a:spcPts val="0"/>
              </a:spcBef>
              <a:spcAft>
                <a:spcPts val="600"/>
              </a:spcAft>
              <a:buClrTx/>
              <a:buSzTx/>
              <a:buFontTx/>
              <a:buNone/>
              <a:defRPr kumimoji="0" sz="4400" b="1" i="0" u="none" strike="noStrike" kern="0" cap="none" spc="0" normalizeH="0" baseline="0">
                <a:ln>
                  <a:noFill/>
                </a:ln>
                <a:effectLst/>
                <a:uLnTx/>
                <a:uFillTx/>
                <a:latin typeface="游ゴシック" panose="020B0400000000000000" pitchFamily="34" charset="-128"/>
                <a:ea typeface="游ゴシック" panose="020B0400000000000000" pitchFamily="34" charset="-128"/>
              </a:defRPr>
            </a:lvl1pPr>
          </a:lstStyle>
          <a:p>
            <a:pPr algn="l"/>
            <a:r>
              <a:rPr lang="ja-JP" altLang="en-US" sz="2800" b="0" dirty="0">
                <a:latin typeface="UD デジタル 教科書体 NP-R" panose="02020400000000000000" pitchFamily="18" charset="-128"/>
                <a:ea typeface="UD デジタル 教科書体 NP-R" panose="02020400000000000000" pitchFamily="18" charset="-128"/>
              </a:rPr>
              <a:t>・防火対策　⇒　消防計画（年２回避難訓練）</a:t>
            </a:r>
          </a:p>
          <a:p>
            <a:pPr algn="l"/>
            <a:r>
              <a:rPr lang="ja-JP" altLang="en-US" sz="2800" b="0" dirty="0">
                <a:latin typeface="UD デジタル 教科書体 NP-R" panose="02020400000000000000" pitchFamily="18" charset="-128"/>
                <a:ea typeface="UD デジタル 教科書体 NP-R" panose="02020400000000000000" pitchFamily="18" charset="-128"/>
              </a:rPr>
              <a:t>　　　　　　　　施設内への火気の持ち込み禁止</a:t>
            </a:r>
          </a:p>
          <a:p>
            <a:pPr algn="l"/>
            <a:r>
              <a:rPr lang="ja-JP" altLang="en-US" sz="2800" b="0" dirty="0">
                <a:latin typeface="UD デジタル 教科書体 NP-R" panose="02020400000000000000" pitchFamily="18" charset="-128"/>
                <a:ea typeface="UD デジタル 教科書体 NP-R" panose="02020400000000000000" pitchFamily="18" charset="-128"/>
              </a:rPr>
              <a:t>・地震対策　⇒　災害発生時マニュアル</a:t>
            </a:r>
          </a:p>
          <a:p>
            <a:pPr algn="l"/>
            <a:r>
              <a:rPr lang="ja-JP" altLang="en-US" sz="2800" b="0" dirty="0">
                <a:latin typeface="UD デジタル 教科書体 NP-R" panose="02020400000000000000" pitchFamily="18" charset="-128"/>
                <a:ea typeface="UD デジタル 教科書体 NP-R" panose="02020400000000000000" pitchFamily="18" charset="-128"/>
              </a:rPr>
              <a:t>　　　　　　　　業務継続計画（ＢＣＰ）</a:t>
            </a:r>
            <a:endParaRPr lang="en-US" altLang="ja-JP" sz="2800" b="0" dirty="0">
              <a:latin typeface="UD デジタル 教科書体 NP-R" panose="02020400000000000000" pitchFamily="18" charset="-128"/>
              <a:ea typeface="UD デジタル 教科書体 NP-R" panose="02020400000000000000" pitchFamily="18" charset="-128"/>
            </a:endParaRPr>
          </a:p>
          <a:p>
            <a:pPr algn="l"/>
            <a:r>
              <a:rPr lang="ja-JP" altLang="en-US" sz="2800" b="0" dirty="0">
                <a:latin typeface="UD デジタル 教科書体 NP-R" panose="02020400000000000000" pitchFamily="18" charset="-128"/>
                <a:ea typeface="UD デジタル 教科書体 NP-R" panose="02020400000000000000" pitchFamily="18" charset="-128"/>
              </a:rPr>
              <a:t>　　　　　　　　災害備蓄物資準備</a:t>
            </a:r>
          </a:p>
          <a:p>
            <a:pPr algn="l"/>
            <a:r>
              <a:rPr lang="ja-JP" altLang="en-US" sz="2800" b="0" dirty="0">
                <a:latin typeface="UD デジタル 教科書体 NP-R" panose="02020400000000000000" pitchFamily="18" charset="-128"/>
                <a:ea typeface="UD デジタル 教科書体 NP-R" panose="02020400000000000000" pitchFamily="18" charset="-128"/>
              </a:rPr>
              <a:t>・防犯対策　⇒　安全管理システム（セコム）</a:t>
            </a:r>
          </a:p>
          <a:p>
            <a:pPr algn="l"/>
            <a:r>
              <a:rPr lang="ja-JP" altLang="en-US" sz="2800" b="0" dirty="0">
                <a:latin typeface="UD デジタル 教科書体 NP-R" panose="02020400000000000000" pitchFamily="18" charset="-128"/>
                <a:ea typeface="UD デジタル 教科書体 NP-R" panose="02020400000000000000" pitchFamily="18" charset="-128"/>
              </a:rPr>
              <a:t>　　　　　　　　立ち入り者への声かけ</a:t>
            </a:r>
            <a:endParaRPr lang="en-US" altLang="ja-JP" sz="2800" b="0" dirty="0">
              <a:latin typeface="UD デジタル 教科書体 NP-R" panose="02020400000000000000" pitchFamily="18" charset="-128"/>
              <a:ea typeface="UD デジタル 教科書体 NP-R" panose="02020400000000000000" pitchFamily="18" charset="-128"/>
            </a:endParaRPr>
          </a:p>
        </p:txBody>
      </p:sp>
      <p:sp>
        <p:nvSpPr>
          <p:cNvPr id="8" name="正方形/長方形 7"/>
          <p:cNvSpPr/>
          <p:nvPr/>
        </p:nvSpPr>
        <p:spPr>
          <a:xfrm>
            <a:off x="4188496" y="6696161"/>
            <a:ext cx="2314820" cy="2160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8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a:xfrm>
            <a:off x="377354" y="6555440"/>
            <a:ext cx="3156951" cy="402483"/>
          </a:xfrm>
        </p:spPr>
        <p:txBody>
          <a:bodyPr/>
          <a:lstStyle/>
          <a:p>
            <a:r>
              <a:rPr lang="ja-JP" altLang="en-US" sz="1400" dirty="0">
                <a:latin typeface="AR Pゴシック体M" panose="020B0600000000000000" pitchFamily="50" charset="-128"/>
                <a:ea typeface="AR Pゴシック体M" panose="020B0600000000000000" pitchFamily="50" charset="-128"/>
              </a:rPr>
              <a:t>湘南福祉協会　</a:t>
            </a:r>
            <a:r>
              <a:rPr lang="en-US" altLang="ja-JP" sz="1400" b="1" dirty="0">
                <a:solidFill>
                  <a:schemeClr val="tx1"/>
                </a:solidFill>
                <a:latin typeface="AR Pゴシック体M" panose="020B0600000000000000" pitchFamily="50" charset="-128"/>
                <a:ea typeface="AR Pゴシック体M" panose="020B0600000000000000" pitchFamily="50" charset="-128"/>
              </a:rPr>
              <a:t>13</a:t>
            </a:r>
            <a:endParaRPr lang="ja-JP" altLang="en-US" sz="1400" b="1" dirty="0">
              <a:solidFill>
                <a:schemeClr val="tx1"/>
              </a:solidFill>
              <a:latin typeface="AR Pゴシック体M" panose="020B0600000000000000" pitchFamily="50" charset="-128"/>
              <a:ea typeface="AR Pゴシック体M" panose="020B0600000000000000" pitchFamily="50" charset="-128"/>
            </a:endParaRPr>
          </a:p>
        </p:txBody>
      </p:sp>
      <p:sp>
        <p:nvSpPr>
          <p:cNvPr id="2" name="正方形/長方形 1"/>
          <p:cNvSpPr/>
          <p:nvPr/>
        </p:nvSpPr>
        <p:spPr>
          <a:xfrm>
            <a:off x="4682856" y="863514"/>
            <a:ext cx="1326100" cy="1314206"/>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189" tIns="189422" rIns="80189" bIns="40094" numCol="1" spcCol="0" rtlCol="0" fromWordArt="0" anchor="ctr" anchorCtr="0" forceAA="0" compatLnSpc="1">
            <a:noAutofit/>
          </a:bodyPr>
          <a:lstStyle/>
          <a:p>
            <a:pPr algn="ctr"/>
            <a:r>
              <a:rPr lang="en-US" altLang="ja-JP" sz="7015" b="1" dirty="0">
                <a:latin typeface="游ゴシック" panose="020B0400000000000000" pitchFamily="34" charset="-128"/>
                <a:ea typeface="游ゴシック" panose="020B0400000000000000" pitchFamily="34" charset="-128"/>
              </a:rPr>
              <a:t>10</a:t>
            </a:r>
          </a:p>
        </p:txBody>
      </p:sp>
      <p:sp>
        <p:nvSpPr>
          <p:cNvPr id="12" name="タイトル 1"/>
          <p:cNvSpPr txBox="1"/>
          <p:nvPr/>
        </p:nvSpPr>
        <p:spPr>
          <a:xfrm>
            <a:off x="5705946" y="1341264"/>
            <a:ext cx="3157994" cy="359331"/>
          </a:xfrm>
          <a:prstGeom prst="rect">
            <a:avLst/>
          </a:prstGeom>
          <a:noFill/>
          <a:ln w="12700" cap="flat" cmpd="sng" algn="ctr">
            <a:noFill/>
            <a:prstDash val="solid"/>
          </a:ln>
          <a:effectLst/>
        </p:spPr>
        <p:txBody>
          <a:bodyPr tIns="63141" rtlCol="0" anchor="ctr" anchorCtr="0"/>
          <a:lstStyle>
            <a:defPPr>
              <a:defRPr lang="ja-JP"/>
            </a:defPPr>
            <a:lvl1pPr marR="0" lvl="0" indent="0" algn="ctr" defTabSz="-635" fontAlgn="auto">
              <a:lnSpc>
                <a:spcPct val="100000"/>
              </a:lnSpc>
              <a:spcBef>
                <a:spcPts val="0"/>
              </a:spcBef>
              <a:spcAft>
                <a:spcPts val="600"/>
              </a:spcAft>
              <a:buClrTx/>
              <a:buSzTx/>
              <a:buFontTx/>
              <a:buNone/>
              <a:defRPr kumimoji="0" sz="3200" b="0" i="0" u="none" strike="noStrike" kern="0" cap="none" spc="0" normalizeH="0" baseline="0">
                <a:ln>
                  <a:noFill/>
                </a:ln>
                <a:effectLst/>
                <a:uLnTx/>
                <a:uFillTx/>
                <a:latin typeface="游ゴシック" panose="020B0400000000000000" pitchFamily="34" charset="-128"/>
                <a:ea typeface="游ゴシック" panose="020B0400000000000000" pitchFamily="34" charset="-128"/>
              </a:defRPr>
            </a:lvl1pPr>
          </a:lstStyle>
          <a:p>
            <a:r>
              <a:rPr lang="ja-JP" altLang="en-US" sz="2800" dirty="0"/>
              <a:t>感染症対策</a:t>
            </a:r>
            <a:endParaRPr lang="en-US" altLang="ja-JP" sz="2800" dirty="0"/>
          </a:p>
        </p:txBody>
      </p:sp>
      <p:sp>
        <p:nvSpPr>
          <p:cNvPr id="19" name="タイトル 1"/>
          <p:cNvSpPr txBox="1"/>
          <p:nvPr/>
        </p:nvSpPr>
        <p:spPr>
          <a:xfrm>
            <a:off x="1097433" y="2411686"/>
            <a:ext cx="9078187" cy="3412962"/>
          </a:xfrm>
          <a:prstGeom prst="rect">
            <a:avLst/>
          </a:prstGeom>
          <a:noFill/>
          <a:ln w="12700" cap="flat" cmpd="sng" algn="ctr">
            <a:noFill/>
            <a:prstDash val="solid"/>
          </a:ln>
          <a:effectLst/>
        </p:spPr>
        <p:txBody>
          <a:bodyPr tIns="63141" rtlCol="0" anchor="ctr" anchorCtr="0"/>
          <a:lstStyle>
            <a:defPPr>
              <a:defRPr lang="ja-JP"/>
            </a:defPPr>
            <a:lvl1pPr marR="0" lvl="0" indent="0" algn="ctr" defTabSz="-635" fontAlgn="auto">
              <a:lnSpc>
                <a:spcPct val="100000"/>
              </a:lnSpc>
              <a:spcBef>
                <a:spcPts val="0"/>
              </a:spcBef>
              <a:spcAft>
                <a:spcPts val="600"/>
              </a:spcAft>
              <a:buClrTx/>
              <a:buSzTx/>
              <a:buFontTx/>
              <a:buNone/>
              <a:defRPr kumimoji="0" sz="4400" b="1" i="0" u="none" strike="noStrike" kern="0" cap="none" spc="0" normalizeH="0" baseline="0">
                <a:ln>
                  <a:noFill/>
                </a:ln>
                <a:effectLst/>
                <a:uLnTx/>
                <a:uFillTx/>
                <a:latin typeface="游ゴシック" panose="020B0400000000000000" pitchFamily="34" charset="-128"/>
                <a:ea typeface="游ゴシック" panose="020B0400000000000000" pitchFamily="34" charset="-128"/>
              </a:defRPr>
            </a:lvl1pPr>
          </a:lstStyle>
          <a:p>
            <a:pPr algn="l"/>
            <a:r>
              <a:rPr lang="ja-JP" altLang="en-US" sz="2800" b="0" dirty="0">
                <a:latin typeface="UD デジタル 教科書体 NP-R" panose="02020400000000000000" pitchFamily="18" charset="-128"/>
                <a:ea typeface="UD デジタル 教科書体 NP-R" panose="02020400000000000000" pitchFamily="18" charset="-128"/>
              </a:rPr>
              <a:t>・感染症ＢＣＰ（業務継続計画）の策定</a:t>
            </a:r>
            <a:endParaRPr lang="en-US" altLang="ja-JP" sz="2800" b="0" dirty="0">
              <a:latin typeface="UD デジタル 教科書体 NP-R" panose="02020400000000000000" pitchFamily="18" charset="-128"/>
              <a:ea typeface="UD デジタル 教科書体 NP-R" panose="02020400000000000000" pitchFamily="18" charset="-128"/>
            </a:endParaRPr>
          </a:p>
          <a:p>
            <a:pPr algn="l"/>
            <a:r>
              <a:rPr lang="ja-JP" altLang="en-US" sz="2800" b="0" dirty="0">
                <a:latin typeface="UD デジタル 教科書体 NP-R" panose="02020400000000000000" pitchFamily="18" charset="-128"/>
                <a:ea typeface="UD デジタル 教科書体 NP-R" panose="02020400000000000000" pitchFamily="18" charset="-128"/>
              </a:rPr>
              <a:t>・国・県・市の対策に先立ち、検温、消毒、マスク着用</a:t>
            </a:r>
          </a:p>
          <a:p>
            <a:pPr algn="l"/>
            <a:r>
              <a:rPr lang="ja-JP" altLang="en-US" sz="2800" b="0" dirty="0">
                <a:latin typeface="UD デジタル 教科書体 NP-R" panose="02020400000000000000" pitchFamily="18" charset="-128"/>
                <a:ea typeface="UD デジタル 教科書体 NP-R" panose="02020400000000000000" pitchFamily="18" charset="-128"/>
              </a:rPr>
              <a:t>・感染症対策委員会の設置</a:t>
            </a:r>
          </a:p>
          <a:p>
            <a:pPr algn="l"/>
            <a:r>
              <a:rPr lang="ja-JP" altLang="en-US" sz="2800" b="0" dirty="0">
                <a:latin typeface="UD デジタル 教科書体 NP-R" panose="02020400000000000000" pitchFamily="18" charset="-128"/>
                <a:ea typeface="UD デジタル 教科書体 NP-R" panose="02020400000000000000" pitchFamily="18" charset="-128"/>
              </a:rPr>
              <a:t>・感染症対策担当者の指定</a:t>
            </a:r>
          </a:p>
          <a:p>
            <a:pPr algn="l"/>
            <a:r>
              <a:rPr lang="ja-JP" altLang="en-US" sz="2800" b="0" dirty="0">
                <a:latin typeface="UD デジタル 教科書体 NP-R" panose="02020400000000000000" pitchFamily="18" charset="-128"/>
                <a:ea typeface="UD デジタル 教科書体 NP-R" panose="02020400000000000000" pitchFamily="18" charset="-128"/>
              </a:rPr>
              <a:t>・感染症対策の指針・計画・マニュアルの作成</a:t>
            </a:r>
            <a:endParaRPr lang="en-US" altLang="ja-JP" sz="2800" b="0" dirty="0">
              <a:latin typeface="UD デジタル 教科書体 NP-R" panose="02020400000000000000" pitchFamily="18" charset="-128"/>
              <a:ea typeface="UD デジタル 教科書体 NP-R" panose="02020400000000000000" pitchFamily="18" charset="-128"/>
            </a:endParaRPr>
          </a:p>
        </p:txBody>
      </p:sp>
      <p:sp>
        <p:nvSpPr>
          <p:cNvPr id="8" name="正方形/長方形 7"/>
          <p:cNvSpPr/>
          <p:nvPr/>
        </p:nvSpPr>
        <p:spPr>
          <a:xfrm>
            <a:off x="4188496" y="6092397"/>
            <a:ext cx="2314820" cy="2520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8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角丸四角形 82"/>
          <p:cNvSpPr/>
          <p:nvPr/>
        </p:nvSpPr>
        <p:spPr>
          <a:xfrm>
            <a:off x="3088829" y="5235353"/>
            <a:ext cx="6897583" cy="181456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80"/>
          </a:p>
        </p:txBody>
      </p:sp>
      <p:sp>
        <p:nvSpPr>
          <p:cNvPr id="7" name="タイトル 6"/>
          <p:cNvSpPr>
            <a:spLocks noGrp="1"/>
          </p:cNvSpPr>
          <p:nvPr>
            <p:ph type="ctrTitle"/>
          </p:nvPr>
        </p:nvSpPr>
        <p:spPr/>
        <p:txBody>
          <a:bodyPr/>
          <a:lstStyle/>
          <a:p>
            <a:r>
              <a:rPr lang="ja-JP" altLang="en-US" dirty="0"/>
              <a:t>ご利用者の声　</a:t>
            </a:r>
            <a:r>
              <a:rPr lang="ja-JP" altLang="en-US" sz="1800" dirty="0"/>
              <a:t>令和</a:t>
            </a:r>
            <a:r>
              <a:rPr lang="en-US" altLang="ja-JP" sz="1800" dirty="0"/>
              <a:t>2</a:t>
            </a:r>
            <a:r>
              <a:rPr lang="ja-JP" altLang="en-US" sz="1800" dirty="0"/>
              <a:t>年のご意見より</a:t>
            </a:r>
            <a:endParaRPr kumimoji="1" lang="ja-JP" altLang="en-US" sz="1800" dirty="0"/>
          </a:p>
        </p:txBody>
      </p:sp>
      <p:sp>
        <p:nvSpPr>
          <p:cNvPr id="4" name="フッター プレースホルダー 3"/>
          <p:cNvSpPr>
            <a:spLocks noGrp="1"/>
          </p:cNvSpPr>
          <p:nvPr>
            <p:ph type="ftr" sz="quarter" idx="11"/>
          </p:nvPr>
        </p:nvSpPr>
        <p:spPr>
          <a:xfrm>
            <a:off x="404761" y="6874556"/>
            <a:ext cx="3500985" cy="549364"/>
          </a:xfrm>
        </p:spPr>
        <p:txBody>
          <a:bodyPr/>
          <a:lstStyle/>
          <a:p>
            <a:r>
              <a:rPr lang="ja-JP" altLang="en-US" sz="1400" dirty="0">
                <a:latin typeface="AR Pゴシック体M" panose="020B0600000000000000" pitchFamily="50" charset="-128"/>
                <a:ea typeface="AR Pゴシック体M" panose="020B0600000000000000" pitchFamily="50" charset="-128"/>
              </a:rPr>
              <a:t>湘南福祉協会　</a:t>
            </a:r>
            <a:r>
              <a:rPr lang="en-US" altLang="ja-JP" sz="1400" b="1" dirty="0">
                <a:solidFill>
                  <a:schemeClr val="tx1"/>
                </a:solidFill>
                <a:latin typeface="AR Pゴシック体M" panose="020B0600000000000000" pitchFamily="50" charset="-128"/>
                <a:ea typeface="AR Pゴシック体M" panose="020B0600000000000000" pitchFamily="50" charset="-128"/>
              </a:rPr>
              <a:t>14</a:t>
            </a:r>
            <a:endParaRPr lang="ja-JP" altLang="en-US" sz="1400" b="1" dirty="0">
              <a:solidFill>
                <a:schemeClr val="tx1"/>
              </a:solidFill>
              <a:latin typeface="AR Pゴシック体M" panose="020B0600000000000000" pitchFamily="50" charset="-128"/>
              <a:ea typeface="AR Pゴシック体M" panose="020B0600000000000000" pitchFamily="50" charset="-128"/>
            </a:endParaRPr>
          </a:p>
        </p:txBody>
      </p:sp>
      <p:sp>
        <p:nvSpPr>
          <p:cNvPr id="54" name="角丸四角形 53"/>
          <p:cNvSpPr/>
          <p:nvPr/>
        </p:nvSpPr>
        <p:spPr>
          <a:xfrm>
            <a:off x="2539855" y="1253389"/>
            <a:ext cx="6897583" cy="164183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80"/>
          </a:p>
        </p:txBody>
      </p:sp>
      <p:grpSp>
        <p:nvGrpSpPr>
          <p:cNvPr id="55" name="グループ化 54"/>
          <p:cNvGrpSpPr/>
          <p:nvPr/>
        </p:nvGrpSpPr>
        <p:grpSpPr>
          <a:xfrm>
            <a:off x="881410" y="979705"/>
            <a:ext cx="1510328" cy="1510328"/>
            <a:chOff x="300507" y="1570052"/>
            <a:chExt cx="1182518" cy="1182518"/>
          </a:xfrm>
        </p:grpSpPr>
        <p:sp>
          <p:nvSpPr>
            <p:cNvPr id="56" name="円/楕円 55"/>
            <p:cNvSpPr/>
            <p:nvPr/>
          </p:nvSpPr>
          <p:spPr>
            <a:xfrm>
              <a:off x="300507" y="1570052"/>
              <a:ext cx="1182518" cy="118251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80"/>
            </a:p>
          </p:txBody>
        </p:sp>
        <p:grpSp>
          <p:nvGrpSpPr>
            <p:cNvPr id="57" name="グループ化 56"/>
            <p:cNvGrpSpPr/>
            <p:nvPr/>
          </p:nvGrpSpPr>
          <p:grpSpPr>
            <a:xfrm>
              <a:off x="323528" y="1639447"/>
              <a:ext cx="1040599" cy="1111693"/>
              <a:chOff x="-822125" y="2398229"/>
              <a:chExt cx="484314" cy="517402"/>
            </a:xfrm>
            <a:solidFill>
              <a:srgbClr val="00A6CB"/>
            </a:solidFill>
          </p:grpSpPr>
          <p:sp>
            <p:nvSpPr>
              <p:cNvPr id="58" name="Freeform 355"/>
              <p:cNvSpPr/>
              <p:nvPr/>
            </p:nvSpPr>
            <p:spPr bwMode="auto">
              <a:xfrm>
                <a:off x="-677663" y="2604603"/>
                <a:ext cx="314325" cy="311028"/>
              </a:xfrm>
              <a:custGeom>
                <a:avLst/>
                <a:gdLst>
                  <a:gd name="T0" fmla="*/ 175 w 198"/>
                  <a:gd name="T1" fmla="*/ 0 h 182"/>
                  <a:gd name="T2" fmla="*/ 98 w 198"/>
                  <a:gd name="T3" fmla="*/ 0 h 182"/>
                  <a:gd name="T4" fmla="*/ 24 w 198"/>
                  <a:gd name="T5" fmla="*/ 0 h 182"/>
                  <a:gd name="T6" fmla="*/ 0 w 198"/>
                  <a:gd name="T7" fmla="*/ 23 h 182"/>
                  <a:gd name="T8" fmla="*/ 24 w 198"/>
                  <a:gd name="T9" fmla="*/ 46 h 182"/>
                  <a:gd name="T10" fmla="*/ 48 w 198"/>
                  <a:gd name="T11" fmla="*/ 182 h 182"/>
                  <a:gd name="T12" fmla="*/ 98 w 198"/>
                  <a:gd name="T13" fmla="*/ 182 h 182"/>
                  <a:gd name="T14" fmla="*/ 150 w 198"/>
                  <a:gd name="T15" fmla="*/ 182 h 182"/>
                  <a:gd name="T16" fmla="*/ 175 w 198"/>
                  <a:gd name="T17" fmla="*/ 46 h 182"/>
                  <a:gd name="T18" fmla="*/ 198 w 198"/>
                  <a:gd name="T19" fmla="*/ 23 h 182"/>
                  <a:gd name="T20" fmla="*/ 175 w 198"/>
                  <a:gd name="T21" fmla="*/ 0 h 182"/>
                  <a:gd name="connsiteX0" fmla="*/ 8838 w 10000"/>
                  <a:gd name="connsiteY0" fmla="*/ 0 h 10806"/>
                  <a:gd name="connsiteX1" fmla="*/ 4949 w 10000"/>
                  <a:gd name="connsiteY1" fmla="*/ 0 h 10806"/>
                  <a:gd name="connsiteX2" fmla="*/ 1212 w 10000"/>
                  <a:gd name="connsiteY2" fmla="*/ 0 h 10806"/>
                  <a:gd name="connsiteX3" fmla="*/ 0 w 10000"/>
                  <a:gd name="connsiteY3" fmla="*/ 1264 h 10806"/>
                  <a:gd name="connsiteX4" fmla="*/ 1212 w 10000"/>
                  <a:gd name="connsiteY4" fmla="*/ 2527 h 10806"/>
                  <a:gd name="connsiteX5" fmla="*/ 2530 w 10000"/>
                  <a:gd name="connsiteY5" fmla="*/ 10806 h 10806"/>
                  <a:gd name="connsiteX6" fmla="*/ 4949 w 10000"/>
                  <a:gd name="connsiteY6" fmla="*/ 10000 h 10806"/>
                  <a:gd name="connsiteX7" fmla="*/ 7576 w 10000"/>
                  <a:gd name="connsiteY7" fmla="*/ 10000 h 10806"/>
                  <a:gd name="connsiteX8" fmla="*/ 8838 w 10000"/>
                  <a:gd name="connsiteY8" fmla="*/ 2527 h 10806"/>
                  <a:gd name="connsiteX9" fmla="*/ 10000 w 10000"/>
                  <a:gd name="connsiteY9" fmla="*/ 1264 h 10806"/>
                  <a:gd name="connsiteX10" fmla="*/ 8838 w 10000"/>
                  <a:gd name="connsiteY10" fmla="*/ 0 h 10806"/>
                  <a:gd name="connsiteX0-1" fmla="*/ 8838 w 10000"/>
                  <a:gd name="connsiteY0-2" fmla="*/ 0 h 10844"/>
                  <a:gd name="connsiteX1-3" fmla="*/ 4949 w 10000"/>
                  <a:gd name="connsiteY1-4" fmla="*/ 0 h 10844"/>
                  <a:gd name="connsiteX2-5" fmla="*/ 1212 w 10000"/>
                  <a:gd name="connsiteY2-6" fmla="*/ 0 h 10844"/>
                  <a:gd name="connsiteX3-7" fmla="*/ 0 w 10000"/>
                  <a:gd name="connsiteY3-8" fmla="*/ 1264 h 10844"/>
                  <a:gd name="connsiteX4-9" fmla="*/ 1212 w 10000"/>
                  <a:gd name="connsiteY4-10" fmla="*/ 2527 h 10844"/>
                  <a:gd name="connsiteX5-11" fmla="*/ 2530 w 10000"/>
                  <a:gd name="connsiteY5-12" fmla="*/ 10806 h 10844"/>
                  <a:gd name="connsiteX6-13" fmla="*/ 5020 w 10000"/>
                  <a:gd name="connsiteY6-14" fmla="*/ 10844 h 10844"/>
                  <a:gd name="connsiteX7-15" fmla="*/ 7576 w 10000"/>
                  <a:gd name="connsiteY7-16" fmla="*/ 10000 h 10844"/>
                  <a:gd name="connsiteX8-17" fmla="*/ 8838 w 10000"/>
                  <a:gd name="connsiteY8-18" fmla="*/ 2527 h 10844"/>
                  <a:gd name="connsiteX9-19" fmla="*/ 10000 w 10000"/>
                  <a:gd name="connsiteY9-20" fmla="*/ 1264 h 10844"/>
                  <a:gd name="connsiteX10-21" fmla="*/ 8838 w 10000"/>
                  <a:gd name="connsiteY10-22" fmla="*/ 0 h 10844"/>
                  <a:gd name="connsiteX0-23" fmla="*/ 8838 w 10000"/>
                  <a:gd name="connsiteY0-24" fmla="*/ 0 h 10844"/>
                  <a:gd name="connsiteX1-25" fmla="*/ 4949 w 10000"/>
                  <a:gd name="connsiteY1-26" fmla="*/ 0 h 10844"/>
                  <a:gd name="connsiteX2-27" fmla="*/ 1212 w 10000"/>
                  <a:gd name="connsiteY2-28" fmla="*/ 0 h 10844"/>
                  <a:gd name="connsiteX3-29" fmla="*/ 0 w 10000"/>
                  <a:gd name="connsiteY3-30" fmla="*/ 1264 h 10844"/>
                  <a:gd name="connsiteX4-31" fmla="*/ 1212 w 10000"/>
                  <a:gd name="connsiteY4-32" fmla="*/ 2527 h 10844"/>
                  <a:gd name="connsiteX5-33" fmla="*/ 2530 w 10000"/>
                  <a:gd name="connsiteY5-34" fmla="*/ 10806 h 10844"/>
                  <a:gd name="connsiteX6-35" fmla="*/ 5020 w 10000"/>
                  <a:gd name="connsiteY6-36" fmla="*/ 10844 h 10844"/>
                  <a:gd name="connsiteX7-37" fmla="*/ 7576 w 10000"/>
                  <a:gd name="connsiteY7-38" fmla="*/ 9808 h 10844"/>
                  <a:gd name="connsiteX8-39" fmla="*/ 8838 w 10000"/>
                  <a:gd name="connsiteY8-40" fmla="*/ 2527 h 10844"/>
                  <a:gd name="connsiteX9-41" fmla="*/ 10000 w 10000"/>
                  <a:gd name="connsiteY9-42" fmla="*/ 1264 h 10844"/>
                  <a:gd name="connsiteX10-43" fmla="*/ 8838 w 10000"/>
                  <a:gd name="connsiteY10-44" fmla="*/ 0 h 10844"/>
                  <a:gd name="connsiteX0-45" fmla="*/ 8838 w 10000"/>
                  <a:gd name="connsiteY0-46" fmla="*/ 0 h 10844"/>
                  <a:gd name="connsiteX1-47" fmla="*/ 4949 w 10000"/>
                  <a:gd name="connsiteY1-48" fmla="*/ 0 h 10844"/>
                  <a:gd name="connsiteX2-49" fmla="*/ 1212 w 10000"/>
                  <a:gd name="connsiteY2-50" fmla="*/ 0 h 10844"/>
                  <a:gd name="connsiteX3-51" fmla="*/ 0 w 10000"/>
                  <a:gd name="connsiteY3-52" fmla="*/ 1264 h 10844"/>
                  <a:gd name="connsiteX4-53" fmla="*/ 1212 w 10000"/>
                  <a:gd name="connsiteY4-54" fmla="*/ 2527 h 10844"/>
                  <a:gd name="connsiteX5-55" fmla="*/ 2530 w 10000"/>
                  <a:gd name="connsiteY5-56" fmla="*/ 10696 h 10844"/>
                  <a:gd name="connsiteX6-57" fmla="*/ 5020 w 10000"/>
                  <a:gd name="connsiteY6-58" fmla="*/ 10844 h 10844"/>
                  <a:gd name="connsiteX7-59" fmla="*/ 7576 w 10000"/>
                  <a:gd name="connsiteY7-60" fmla="*/ 9808 h 10844"/>
                  <a:gd name="connsiteX8-61" fmla="*/ 8838 w 10000"/>
                  <a:gd name="connsiteY8-62" fmla="*/ 2527 h 10844"/>
                  <a:gd name="connsiteX9-63" fmla="*/ 10000 w 10000"/>
                  <a:gd name="connsiteY9-64" fmla="*/ 1264 h 10844"/>
                  <a:gd name="connsiteX10-65" fmla="*/ 8838 w 10000"/>
                  <a:gd name="connsiteY10-66" fmla="*/ 0 h 10844"/>
                  <a:gd name="connsiteX0-67" fmla="*/ 8838 w 10000"/>
                  <a:gd name="connsiteY0-68" fmla="*/ 0 h 10696"/>
                  <a:gd name="connsiteX1-69" fmla="*/ 4949 w 10000"/>
                  <a:gd name="connsiteY1-70" fmla="*/ 0 h 10696"/>
                  <a:gd name="connsiteX2-71" fmla="*/ 1212 w 10000"/>
                  <a:gd name="connsiteY2-72" fmla="*/ 0 h 10696"/>
                  <a:gd name="connsiteX3-73" fmla="*/ 0 w 10000"/>
                  <a:gd name="connsiteY3-74" fmla="*/ 1264 h 10696"/>
                  <a:gd name="connsiteX4-75" fmla="*/ 1212 w 10000"/>
                  <a:gd name="connsiteY4-76" fmla="*/ 2527 h 10696"/>
                  <a:gd name="connsiteX5-77" fmla="*/ 2530 w 10000"/>
                  <a:gd name="connsiteY5-78" fmla="*/ 10696 h 10696"/>
                  <a:gd name="connsiteX6-79" fmla="*/ 5009 w 10000"/>
                  <a:gd name="connsiteY6-80" fmla="*/ 10454 h 10696"/>
                  <a:gd name="connsiteX7-81" fmla="*/ 7576 w 10000"/>
                  <a:gd name="connsiteY7-82" fmla="*/ 9808 h 10696"/>
                  <a:gd name="connsiteX8-83" fmla="*/ 8838 w 10000"/>
                  <a:gd name="connsiteY8-84" fmla="*/ 2527 h 10696"/>
                  <a:gd name="connsiteX9-85" fmla="*/ 10000 w 10000"/>
                  <a:gd name="connsiteY9-86" fmla="*/ 1264 h 10696"/>
                  <a:gd name="connsiteX10-87" fmla="*/ 8838 w 10000"/>
                  <a:gd name="connsiteY10-88" fmla="*/ 0 h 10696"/>
                  <a:gd name="connsiteX0-89" fmla="*/ 8838 w 10000"/>
                  <a:gd name="connsiteY0-90" fmla="*/ 0 h 10696"/>
                  <a:gd name="connsiteX1-91" fmla="*/ 4949 w 10000"/>
                  <a:gd name="connsiteY1-92" fmla="*/ 0 h 10696"/>
                  <a:gd name="connsiteX2-93" fmla="*/ 1212 w 10000"/>
                  <a:gd name="connsiteY2-94" fmla="*/ 0 h 10696"/>
                  <a:gd name="connsiteX3-95" fmla="*/ 0 w 10000"/>
                  <a:gd name="connsiteY3-96" fmla="*/ 1264 h 10696"/>
                  <a:gd name="connsiteX4-97" fmla="*/ 1212 w 10000"/>
                  <a:gd name="connsiteY4-98" fmla="*/ 2527 h 10696"/>
                  <a:gd name="connsiteX5-99" fmla="*/ 2530 w 10000"/>
                  <a:gd name="connsiteY5-100" fmla="*/ 10696 h 10696"/>
                  <a:gd name="connsiteX6-101" fmla="*/ 5009 w 10000"/>
                  <a:gd name="connsiteY6-102" fmla="*/ 10661 h 10696"/>
                  <a:gd name="connsiteX7-103" fmla="*/ 7576 w 10000"/>
                  <a:gd name="connsiteY7-104" fmla="*/ 9808 h 10696"/>
                  <a:gd name="connsiteX8-105" fmla="*/ 8838 w 10000"/>
                  <a:gd name="connsiteY8-106" fmla="*/ 2527 h 10696"/>
                  <a:gd name="connsiteX9-107" fmla="*/ 10000 w 10000"/>
                  <a:gd name="connsiteY9-108" fmla="*/ 1264 h 10696"/>
                  <a:gd name="connsiteX10-109" fmla="*/ 8838 w 10000"/>
                  <a:gd name="connsiteY10-110" fmla="*/ 0 h 10696"/>
                  <a:gd name="connsiteX0-111" fmla="*/ 8838 w 10000"/>
                  <a:gd name="connsiteY0-112" fmla="*/ 0 h 10733"/>
                  <a:gd name="connsiteX1-113" fmla="*/ 4949 w 10000"/>
                  <a:gd name="connsiteY1-114" fmla="*/ 0 h 10733"/>
                  <a:gd name="connsiteX2-115" fmla="*/ 1212 w 10000"/>
                  <a:gd name="connsiteY2-116" fmla="*/ 0 h 10733"/>
                  <a:gd name="connsiteX3-117" fmla="*/ 0 w 10000"/>
                  <a:gd name="connsiteY3-118" fmla="*/ 1264 h 10733"/>
                  <a:gd name="connsiteX4-119" fmla="*/ 1212 w 10000"/>
                  <a:gd name="connsiteY4-120" fmla="*/ 2527 h 10733"/>
                  <a:gd name="connsiteX5-121" fmla="*/ 2530 w 10000"/>
                  <a:gd name="connsiteY5-122" fmla="*/ 10696 h 10733"/>
                  <a:gd name="connsiteX6-123" fmla="*/ 5009 w 10000"/>
                  <a:gd name="connsiteY6-124" fmla="*/ 10661 h 10733"/>
                  <a:gd name="connsiteX7-125" fmla="*/ 7576 w 10000"/>
                  <a:gd name="connsiteY7-126" fmla="*/ 9808 h 10733"/>
                  <a:gd name="connsiteX8-127" fmla="*/ 8838 w 10000"/>
                  <a:gd name="connsiteY8-128" fmla="*/ 2527 h 10733"/>
                  <a:gd name="connsiteX9-129" fmla="*/ 10000 w 10000"/>
                  <a:gd name="connsiteY9-130" fmla="*/ 1264 h 10733"/>
                  <a:gd name="connsiteX10-131" fmla="*/ 8838 w 10000"/>
                  <a:gd name="connsiteY10-132" fmla="*/ 0 h 10733"/>
                  <a:gd name="connsiteX0-133" fmla="*/ 8838 w 10000"/>
                  <a:gd name="connsiteY0-134" fmla="*/ 0 h 10733"/>
                  <a:gd name="connsiteX1-135" fmla="*/ 4949 w 10000"/>
                  <a:gd name="connsiteY1-136" fmla="*/ 0 h 10733"/>
                  <a:gd name="connsiteX2-137" fmla="*/ 1212 w 10000"/>
                  <a:gd name="connsiteY2-138" fmla="*/ 0 h 10733"/>
                  <a:gd name="connsiteX3-139" fmla="*/ 0 w 10000"/>
                  <a:gd name="connsiteY3-140" fmla="*/ 1264 h 10733"/>
                  <a:gd name="connsiteX4-141" fmla="*/ 1212 w 10000"/>
                  <a:gd name="connsiteY4-142" fmla="*/ 2527 h 10733"/>
                  <a:gd name="connsiteX5-143" fmla="*/ 2530 w 10000"/>
                  <a:gd name="connsiteY5-144" fmla="*/ 10696 h 10733"/>
                  <a:gd name="connsiteX6-145" fmla="*/ 5009 w 10000"/>
                  <a:gd name="connsiteY6-146" fmla="*/ 10661 h 10733"/>
                  <a:gd name="connsiteX7-147" fmla="*/ 7576 w 10000"/>
                  <a:gd name="connsiteY7-148" fmla="*/ 9808 h 10733"/>
                  <a:gd name="connsiteX8-149" fmla="*/ 8838 w 10000"/>
                  <a:gd name="connsiteY8-150" fmla="*/ 2527 h 10733"/>
                  <a:gd name="connsiteX9-151" fmla="*/ 10000 w 10000"/>
                  <a:gd name="connsiteY9-152" fmla="*/ 1264 h 10733"/>
                  <a:gd name="connsiteX10-153" fmla="*/ 8838 w 10000"/>
                  <a:gd name="connsiteY10-154" fmla="*/ 0 h 10733"/>
                  <a:gd name="connsiteX0-155" fmla="*/ 8838 w 10000"/>
                  <a:gd name="connsiteY0-156" fmla="*/ 0 h 10733"/>
                  <a:gd name="connsiteX1-157" fmla="*/ 4949 w 10000"/>
                  <a:gd name="connsiteY1-158" fmla="*/ 0 h 10733"/>
                  <a:gd name="connsiteX2-159" fmla="*/ 1212 w 10000"/>
                  <a:gd name="connsiteY2-160" fmla="*/ 0 h 10733"/>
                  <a:gd name="connsiteX3-161" fmla="*/ 0 w 10000"/>
                  <a:gd name="connsiteY3-162" fmla="*/ 1264 h 10733"/>
                  <a:gd name="connsiteX4-163" fmla="*/ 1212 w 10000"/>
                  <a:gd name="connsiteY4-164" fmla="*/ 2527 h 10733"/>
                  <a:gd name="connsiteX5-165" fmla="*/ 2530 w 10000"/>
                  <a:gd name="connsiteY5-166" fmla="*/ 10696 h 10733"/>
                  <a:gd name="connsiteX6-167" fmla="*/ 5009 w 10000"/>
                  <a:gd name="connsiteY6-168" fmla="*/ 10661 h 10733"/>
                  <a:gd name="connsiteX7-169" fmla="*/ 7576 w 10000"/>
                  <a:gd name="connsiteY7-170" fmla="*/ 9869 h 10733"/>
                  <a:gd name="connsiteX8-171" fmla="*/ 8838 w 10000"/>
                  <a:gd name="connsiteY8-172" fmla="*/ 2527 h 10733"/>
                  <a:gd name="connsiteX9-173" fmla="*/ 10000 w 10000"/>
                  <a:gd name="connsiteY9-174" fmla="*/ 1264 h 10733"/>
                  <a:gd name="connsiteX10-175" fmla="*/ 8838 w 10000"/>
                  <a:gd name="connsiteY10-176" fmla="*/ 0 h 10733"/>
                  <a:gd name="connsiteX0-177" fmla="*/ 8838 w 10000"/>
                  <a:gd name="connsiteY0-178" fmla="*/ 0 h 10733"/>
                  <a:gd name="connsiteX1-179" fmla="*/ 4949 w 10000"/>
                  <a:gd name="connsiteY1-180" fmla="*/ 0 h 10733"/>
                  <a:gd name="connsiteX2-181" fmla="*/ 1212 w 10000"/>
                  <a:gd name="connsiteY2-182" fmla="*/ 0 h 10733"/>
                  <a:gd name="connsiteX3-183" fmla="*/ 0 w 10000"/>
                  <a:gd name="connsiteY3-184" fmla="*/ 1264 h 10733"/>
                  <a:gd name="connsiteX4-185" fmla="*/ 1212 w 10000"/>
                  <a:gd name="connsiteY4-186" fmla="*/ 2527 h 10733"/>
                  <a:gd name="connsiteX5-187" fmla="*/ 2530 w 10000"/>
                  <a:gd name="connsiteY5-188" fmla="*/ 10696 h 10733"/>
                  <a:gd name="connsiteX6-189" fmla="*/ 5009 w 10000"/>
                  <a:gd name="connsiteY6-190" fmla="*/ 10661 h 10733"/>
                  <a:gd name="connsiteX7-191" fmla="*/ 7576 w 10000"/>
                  <a:gd name="connsiteY7-192" fmla="*/ 9869 h 10733"/>
                  <a:gd name="connsiteX8-193" fmla="*/ 8838 w 10000"/>
                  <a:gd name="connsiteY8-194" fmla="*/ 2527 h 10733"/>
                  <a:gd name="connsiteX9-195" fmla="*/ 10000 w 10000"/>
                  <a:gd name="connsiteY9-196" fmla="*/ 1264 h 10733"/>
                  <a:gd name="connsiteX10-197" fmla="*/ 8838 w 10000"/>
                  <a:gd name="connsiteY10-198" fmla="*/ 0 h 10733"/>
                  <a:gd name="connsiteX0-199" fmla="*/ 8838 w 10000"/>
                  <a:gd name="connsiteY0-200" fmla="*/ 0 h 10765"/>
                  <a:gd name="connsiteX1-201" fmla="*/ 4949 w 10000"/>
                  <a:gd name="connsiteY1-202" fmla="*/ 0 h 10765"/>
                  <a:gd name="connsiteX2-203" fmla="*/ 1212 w 10000"/>
                  <a:gd name="connsiteY2-204" fmla="*/ 0 h 10765"/>
                  <a:gd name="connsiteX3-205" fmla="*/ 0 w 10000"/>
                  <a:gd name="connsiteY3-206" fmla="*/ 1264 h 10765"/>
                  <a:gd name="connsiteX4-207" fmla="*/ 1212 w 10000"/>
                  <a:gd name="connsiteY4-208" fmla="*/ 2527 h 10765"/>
                  <a:gd name="connsiteX5-209" fmla="*/ 2530 w 10000"/>
                  <a:gd name="connsiteY5-210" fmla="*/ 10696 h 10765"/>
                  <a:gd name="connsiteX6-211" fmla="*/ 5009 w 10000"/>
                  <a:gd name="connsiteY6-212" fmla="*/ 10661 h 10765"/>
                  <a:gd name="connsiteX7-213" fmla="*/ 7576 w 10000"/>
                  <a:gd name="connsiteY7-214" fmla="*/ 9869 h 10765"/>
                  <a:gd name="connsiteX8-215" fmla="*/ 8838 w 10000"/>
                  <a:gd name="connsiteY8-216" fmla="*/ 2527 h 10765"/>
                  <a:gd name="connsiteX9-217" fmla="*/ 10000 w 10000"/>
                  <a:gd name="connsiteY9-218" fmla="*/ 1264 h 10765"/>
                  <a:gd name="connsiteX10-219" fmla="*/ 8838 w 10000"/>
                  <a:gd name="connsiteY10-220" fmla="*/ 0 h 107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0000" h="10765">
                    <a:moveTo>
                      <a:pt x="8838" y="0"/>
                    </a:moveTo>
                    <a:lnTo>
                      <a:pt x="4949" y="0"/>
                    </a:lnTo>
                    <a:lnTo>
                      <a:pt x="1212" y="0"/>
                    </a:lnTo>
                    <a:lnTo>
                      <a:pt x="0" y="1264"/>
                    </a:lnTo>
                    <a:lnTo>
                      <a:pt x="1212" y="2527"/>
                    </a:lnTo>
                    <a:lnTo>
                      <a:pt x="2530" y="10696"/>
                    </a:lnTo>
                    <a:cubicBezTo>
                      <a:pt x="3412" y="10782"/>
                      <a:pt x="3511" y="10807"/>
                      <a:pt x="5009" y="10661"/>
                    </a:cubicBezTo>
                    <a:cubicBezTo>
                      <a:pt x="6448" y="10487"/>
                      <a:pt x="6720" y="10251"/>
                      <a:pt x="7576" y="9869"/>
                    </a:cubicBezTo>
                    <a:lnTo>
                      <a:pt x="8838" y="2527"/>
                    </a:lnTo>
                    <a:lnTo>
                      <a:pt x="10000" y="1264"/>
                    </a:lnTo>
                    <a:lnTo>
                      <a:pt x="883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0189" tIns="40094" rIns="80189" bIns="40094" numCol="1" anchor="t" anchorCtr="0" compatLnSpc="1"/>
              <a:lstStyle/>
              <a:p>
                <a:endParaRPr lang="ja-JP" altLang="en-US" sz="1580"/>
              </a:p>
            </p:txBody>
          </p:sp>
          <p:sp>
            <p:nvSpPr>
              <p:cNvPr id="59" name="Freeform 677"/>
              <p:cNvSpPr/>
              <p:nvPr/>
            </p:nvSpPr>
            <p:spPr bwMode="auto">
              <a:xfrm>
                <a:off x="-822125" y="2652229"/>
                <a:ext cx="42863" cy="41275"/>
              </a:xfrm>
              <a:custGeom>
                <a:avLst/>
                <a:gdLst>
                  <a:gd name="T0" fmla="*/ 4 w 27"/>
                  <a:gd name="T1" fmla="*/ 21 h 26"/>
                  <a:gd name="T2" fmla="*/ 4 w 27"/>
                  <a:gd name="T3" fmla="*/ 21 h 26"/>
                  <a:gd name="T4" fmla="*/ 2 w 27"/>
                  <a:gd name="T5" fmla="*/ 17 h 26"/>
                  <a:gd name="T6" fmla="*/ 0 w 27"/>
                  <a:gd name="T7" fmla="*/ 13 h 26"/>
                  <a:gd name="T8" fmla="*/ 2 w 27"/>
                  <a:gd name="T9" fmla="*/ 8 h 26"/>
                  <a:gd name="T10" fmla="*/ 4 w 27"/>
                  <a:gd name="T11" fmla="*/ 4 h 26"/>
                  <a:gd name="T12" fmla="*/ 4 w 27"/>
                  <a:gd name="T13" fmla="*/ 4 h 26"/>
                  <a:gd name="T14" fmla="*/ 8 w 27"/>
                  <a:gd name="T15" fmla="*/ 0 h 26"/>
                  <a:gd name="T16" fmla="*/ 14 w 27"/>
                  <a:gd name="T17" fmla="*/ 0 h 26"/>
                  <a:gd name="T18" fmla="*/ 18 w 27"/>
                  <a:gd name="T19" fmla="*/ 0 h 26"/>
                  <a:gd name="T20" fmla="*/ 23 w 27"/>
                  <a:gd name="T21" fmla="*/ 2 h 26"/>
                  <a:gd name="T22" fmla="*/ 23 w 27"/>
                  <a:gd name="T23" fmla="*/ 2 h 26"/>
                  <a:gd name="T24" fmla="*/ 26 w 27"/>
                  <a:gd name="T25" fmla="*/ 8 h 26"/>
                  <a:gd name="T26" fmla="*/ 27 w 27"/>
                  <a:gd name="T27" fmla="*/ 12 h 26"/>
                  <a:gd name="T28" fmla="*/ 26 w 27"/>
                  <a:gd name="T29" fmla="*/ 17 h 26"/>
                  <a:gd name="T30" fmla="*/ 23 w 27"/>
                  <a:gd name="T31" fmla="*/ 21 h 26"/>
                  <a:gd name="T32" fmla="*/ 23 w 27"/>
                  <a:gd name="T33" fmla="*/ 21 h 26"/>
                  <a:gd name="T34" fmla="*/ 19 w 27"/>
                  <a:gd name="T35" fmla="*/ 26 h 26"/>
                  <a:gd name="T36" fmla="*/ 14 w 27"/>
                  <a:gd name="T37" fmla="*/ 26 h 26"/>
                  <a:gd name="T38" fmla="*/ 8 w 27"/>
                  <a:gd name="T39" fmla="*/ 26 h 26"/>
                  <a:gd name="T40" fmla="*/ 4 w 27"/>
                  <a:gd name="T41" fmla="*/ 21 h 26"/>
                  <a:gd name="T42" fmla="*/ 4 w 27"/>
                  <a:gd name="T43"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 h="26">
                    <a:moveTo>
                      <a:pt x="4" y="21"/>
                    </a:moveTo>
                    <a:lnTo>
                      <a:pt x="4" y="21"/>
                    </a:lnTo>
                    <a:lnTo>
                      <a:pt x="2" y="17"/>
                    </a:lnTo>
                    <a:lnTo>
                      <a:pt x="0" y="13"/>
                    </a:lnTo>
                    <a:lnTo>
                      <a:pt x="2" y="8"/>
                    </a:lnTo>
                    <a:lnTo>
                      <a:pt x="4" y="4"/>
                    </a:lnTo>
                    <a:lnTo>
                      <a:pt x="4" y="4"/>
                    </a:lnTo>
                    <a:lnTo>
                      <a:pt x="8" y="0"/>
                    </a:lnTo>
                    <a:lnTo>
                      <a:pt x="14" y="0"/>
                    </a:lnTo>
                    <a:lnTo>
                      <a:pt x="18" y="0"/>
                    </a:lnTo>
                    <a:lnTo>
                      <a:pt x="23" y="2"/>
                    </a:lnTo>
                    <a:lnTo>
                      <a:pt x="23" y="2"/>
                    </a:lnTo>
                    <a:lnTo>
                      <a:pt x="26" y="8"/>
                    </a:lnTo>
                    <a:lnTo>
                      <a:pt x="27" y="12"/>
                    </a:lnTo>
                    <a:lnTo>
                      <a:pt x="26" y="17"/>
                    </a:lnTo>
                    <a:lnTo>
                      <a:pt x="23" y="21"/>
                    </a:lnTo>
                    <a:lnTo>
                      <a:pt x="23" y="21"/>
                    </a:lnTo>
                    <a:lnTo>
                      <a:pt x="19" y="26"/>
                    </a:lnTo>
                    <a:lnTo>
                      <a:pt x="14" y="26"/>
                    </a:lnTo>
                    <a:lnTo>
                      <a:pt x="8" y="26"/>
                    </a:lnTo>
                    <a:lnTo>
                      <a:pt x="4" y="21"/>
                    </a:lnTo>
                    <a:lnTo>
                      <a:pt x="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0189" tIns="40094" rIns="80189" bIns="40094" numCol="1" anchor="t" anchorCtr="0" compatLnSpc="1"/>
              <a:lstStyle/>
              <a:p>
                <a:endParaRPr lang="ja-JP" altLang="en-US" sz="1580"/>
              </a:p>
            </p:txBody>
          </p:sp>
          <p:sp>
            <p:nvSpPr>
              <p:cNvPr id="60" name="Freeform 678"/>
              <p:cNvSpPr/>
              <p:nvPr/>
            </p:nvSpPr>
            <p:spPr bwMode="auto">
              <a:xfrm>
                <a:off x="-725288" y="2625242"/>
                <a:ext cx="117475" cy="160338"/>
              </a:xfrm>
              <a:custGeom>
                <a:avLst/>
                <a:gdLst>
                  <a:gd name="T0" fmla="*/ 33 w 74"/>
                  <a:gd name="T1" fmla="*/ 101 h 101"/>
                  <a:gd name="T2" fmla="*/ 0 w 74"/>
                  <a:gd name="T3" fmla="*/ 86 h 101"/>
                  <a:gd name="T4" fmla="*/ 33 w 74"/>
                  <a:gd name="T5" fmla="*/ 0 h 101"/>
                  <a:gd name="T6" fmla="*/ 74 w 74"/>
                  <a:gd name="T7" fmla="*/ 19 h 101"/>
                  <a:gd name="T8" fmla="*/ 33 w 74"/>
                  <a:gd name="T9" fmla="*/ 101 h 101"/>
                </a:gdLst>
                <a:ahLst/>
                <a:cxnLst>
                  <a:cxn ang="0">
                    <a:pos x="T0" y="T1"/>
                  </a:cxn>
                  <a:cxn ang="0">
                    <a:pos x="T2" y="T3"/>
                  </a:cxn>
                  <a:cxn ang="0">
                    <a:pos x="T4" y="T5"/>
                  </a:cxn>
                  <a:cxn ang="0">
                    <a:pos x="T6" y="T7"/>
                  </a:cxn>
                  <a:cxn ang="0">
                    <a:pos x="T8" y="T9"/>
                  </a:cxn>
                </a:cxnLst>
                <a:rect l="0" t="0" r="r" b="b"/>
                <a:pathLst>
                  <a:path w="74" h="101">
                    <a:moveTo>
                      <a:pt x="33" y="101"/>
                    </a:moveTo>
                    <a:lnTo>
                      <a:pt x="0" y="86"/>
                    </a:lnTo>
                    <a:lnTo>
                      <a:pt x="33" y="0"/>
                    </a:lnTo>
                    <a:lnTo>
                      <a:pt x="74" y="19"/>
                    </a:lnTo>
                    <a:lnTo>
                      <a:pt x="33"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0189" tIns="40094" rIns="80189" bIns="40094" numCol="1" anchor="t" anchorCtr="0" compatLnSpc="1"/>
              <a:lstStyle/>
              <a:p>
                <a:endParaRPr lang="ja-JP" altLang="en-US" sz="1580"/>
              </a:p>
            </p:txBody>
          </p:sp>
          <p:sp>
            <p:nvSpPr>
              <p:cNvPr id="61" name="Freeform 679"/>
              <p:cNvSpPr/>
              <p:nvPr/>
            </p:nvSpPr>
            <p:spPr bwMode="auto">
              <a:xfrm>
                <a:off x="-815775" y="2655404"/>
                <a:ext cx="138113" cy="138113"/>
              </a:xfrm>
              <a:custGeom>
                <a:avLst/>
                <a:gdLst>
                  <a:gd name="T0" fmla="*/ 0 w 87"/>
                  <a:gd name="T1" fmla="*/ 19 h 87"/>
                  <a:gd name="T2" fmla="*/ 19 w 87"/>
                  <a:gd name="T3" fmla="*/ 0 h 87"/>
                  <a:gd name="T4" fmla="*/ 87 w 87"/>
                  <a:gd name="T5" fmla="*/ 62 h 87"/>
                  <a:gd name="T6" fmla="*/ 62 w 87"/>
                  <a:gd name="T7" fmla="*/ 87 h 87"/>
                  <a:gd name="T8" fmla="*/ 0 w 87"/>
                  <a:gd name="T9" fmla="*/ 19 h 87"/>
                </a:gdLst>
                <a:ahLst/>
                <a:cxnLst>
                  <a:cxn ang="0">
                    <a:pos x="T0" y="T1"/>
                  </a:cxn>
                  <a:cxn ang="0">
                    <a:pos x="T2" y="T3"/>
                  </a:cxn>
                  <a:cxn ang="0">
                    <a:pos x="T4" y="T5"/>
                  </a:cxn>
                  <a:cxn ang="0">
                    <a:pos x="T6" y="T7"/>
                  </a:cxn>
                  <a:cxn ang="0">
                    <a:pos x="T8" y="T9"/>
                  </a:cxn>
                </a:cxnLst>
                <a:rect l="0" t="0" r="r" b="b"/>
                <a:pathLst>
                  <a:path w="87" h="87">
                    <a:moveTo>
                      <a:pt x="0" y="19"/>
                    </a:moveTo>
                    <a:lnTo>
                      <a:pt x="19" y="0"/>
                    </a:lnTo>
                    <a:lnTo>
                      <a:pt x="87" y="62"/>
                    </a:lnTo>
                    <a:lnTo>
                      <a:pt x="62" y="87"/>
                    </a:lnTo>
                    <a:lnTo>
                      <a:pt x="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0189" tIns="40094" rIns="80189" bIns="40094" numCol="1" anchor="t" anchorCtr="0" compatLnSpc="1"/>
              <a:lstStyle/>
              <a:p>
                <a:endParaRPr lang="ja-JP" altLang="en-US" sz="1580"/>
              </a:p>
            </p:txBody>
          </p:sp>
          <p:sp>
            <p:nvSpPr>
              <p:cNvPr id="62" name="Freeform 680"/>
              <p:cNvSpPr/>
              <p:nvPr/>
            </p:nvSpPr>
            <p:spPr bwMode="auto">
              <a:xfrm>
                <a:off x="-677663" y="2604604"/>
                <a:ext cx="74613" cy="73025"/>
              </a:xfrm>
              <a:custGeom>
                <a:avLst/>
                <a:gdLst>
                  <a:gd name="T0" fmla="*/ 44 w 47"/>
                  <a:gd name="T1" fmla="*/ 32 h 46"/>
                  <a:gd name="T2" fmla="*/ 44 w 47"/>
                  <a:gd name="T3" fmla="*/ 32 h 46"/>
                  <a:gd name="T4" fmla="*/ 43 w 47"/>
                  <a:gd name="T5" fmla="*/ 36 h 46"/>
                  <a:gd name="T6" fmla="*/ 39 w 47"/>
                  <a:gd name="T7" fmla="*/ 39 h 46"/>
                  <a:gd name="T8" fmla="*/ 36 w 47"/>
                  <a:gd name="T9" fmla="*/ 42 h 46"/>
                  <a:gd name="T10" fmla="*/ 32 w 47"/>
                  <a:gd name="T11" fmla="*/ 45 h 46"/>
                  <a:gd name="T12" fmla="*/ 28 w 47"/>
                  <a:gd name="T13" fmla="*/ 45 h 46"/>
                  <a:gd name="T14" fmla="*/ 24 w 47"/>
                  <a:gd name="T15" fmla="*/ 46 h 46"/>
                  <a:gd name="T16" fmla="*/ 19 w 47"/>
                  <a:gd name="T17" fmla="*/ 45 h 46"/>
                  <a:gd name="T18" fmla="*/ 14 w 47"/>
                  <a:gd name="T19" fmla="*/ 43 h 46"/>
                  <a:gd name="T20" fmla="*/ 14 w 47"/>
                  <a:gd name="T21" fmla="*/ 43 h 46"/>
                  <a:gd name="T22" fmla="*/ 10 w 47"/>
                  <a:gd name="T23" fmla="*/ 42 h 46"/>
                  <a:gd name="T24" fmla="*/ 7 w 47"/>
                  <a:gd name="T25" fmla="*/ 39 h 46"/>
                  <a:gd name="T26" fmla="*/ 4 w 47"/>
                  <a:gd name="T27" fmla="*/ 35 h 46"/>
                  <a:gd name="T28" fmla="*/ 2 w 47"/>
                  <a:gd name="T29" fmla="*/ 31 h 46"/>
                  <a:gd name="T30" fmla="*/ 2 w 47"/>
                  <a:gd name="T31" fmla="*/ 27 h 46"/>
                  <a:gd name="T32" fmla="*/ 0 w 47"/>
                  <a:gd name="T33" fmla="*/ 23 h 46"/>
                  <a:gd name="T34" fmla="*/ 2 w 47"/>
                  <a:gd name="T35" fmla="*/ 19 h 46"/>
                  <a:gd name="T36" fmla="*/ 3 w 47"/>
                  <a:gd name="T37" fmla="*/ 13 h 46"/>
                  <a:gd name="T38" fmla="*/ 3 w 47"/>
                  <a:gd name="T39" fmla="*/ 13 h 46"/>
                  <a:gd name="T40" fmla="*/ 4 w 47"/>
                  <a:gd name="T41" fmla="*/ 11 h 46"/>
                  <a:gd name="T42" fmla="*/ 9 w 47"/>
                  <a:gd name="T43" fmla="*/ 7 h 46"/>
                  <a:gd name="T44" fmla="*/ 11 w 47"/>
                  <a:gd name="T45" fmla="*/ 4 h 46"/>
                  <a:gd name="T46" fmla="*/ 15 w 47"/>
                  <a:gd name="T47" fmla="*/ 2 h 46"/>
                  <a:gd name="T48" fmla="*/ 19 w 47"/>
                  <a:gd name="T49" fmla="*/ 1 h 46"/>
                  <a:gd name="T50" fmla="*/ 24 w 47"/>
                  <a:gd name="T51" fmla="*/ 0 h 46"/>
                  <a:gd name="T52" fmla="*/ 28 w 47"/>
                  <a:gd name="T53" fmla="*/ 1 h 46"/>
                  <a:gd name="T54" fmla="*/ 33 w 47"/>
                  <a:gd name="T55" fmla="*/ 2 h 46"/>
                  <a:gd name="T56" fmla="*/ 33 w 47"/>
                  <a:gd name="T57" fmla="*/ 2 h 46"/>
                  <a:gd name="T58" fmla="*/ 37 w 47"/>
                  <a:gd name="T59" fmla="*/ 5 h 46"/>
                  <a:gd name="T60" fmla="*/ 40 w 47"/>
                  <a:gd name="T61" fmla="*/ 8 h 46"/>
                  <a:gd name="T62" fmla="*/ 43 w 47"/>
                  <a:gd name="T63" fmla="*/ 11 h 46"/>
                  <a:gd name="T64" fmla="*/ 44 w 47"/>
                  <a:gd name="T65" fmla="*/ 15 h 46"/>
                  <a:gd name="T66" fmla="*/ 45 w 47"/>
                  <a:gd name="T67" fmla="*/ 19 h 46"/>
                  <a:gd name="T68" fmla="*/ 47 w 47"/>
                  <a:gd name="T69" fmla="*/ 23 h 46"/>
                  <a:gd name="T70" fmla="*/ 45 w 47"/>
                  <a:gd name="T71" fmla="*/ 28 h 46"/>
                  <a:gd name="T72" fmla="*/ 44 w 47"/>
                  <a:gd name="T73" fmla="*/ 32 h 46"/>
                  <a:gd name="T74" fmla="*/ 44 w 47"/>
                  <a:gd name="T75" fmla="*/ 3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6">
                    <a:moveTo>
                      <a:pt x="44" y="32"/>
                    </a:moveTo>
                    <a:lnTo>
                      <a:pt x="44" y="32"/>
                    </a:lnTo>
                    <a:lnTo>
                      <a:pt x="43" y="36"/>
                    </a:lnTo>
                    <a:lnTo>
                      <a:pt x="39" y="39"/>
                    </a:lnTo>
                    <a:lnTo>
                      <a:pt x="36" y="42"/>
                    </a:lnTo>
                    <a:lnTo>
                      <a:pt x="32" y="45"/>
                    </a:lnTo>
                    <a:lnTo>
                      <a:pt x="28" y="45"/>
                    </a:lnTo>
                    <a:lnTo>
                      <a:pt x="24" y="46"/>
                    </a:lnTo>
                    <a:lnTo>
                      <a:pt x="19" y="45"/>
                    </a:lnTo>
                    <a:lnTo>
                      <a:pt x="14" y="43"/>
                    </a:lnTo>
                    <a:lnTo>
                      <a:pt x="14" y="43"/>
                    </a:lnTo>
                    <a:lnTo>
                      <a:pt x="10" y="42"/>
                    </a:lnTo>
                    <a:lnTo>
                      <a:pt x="7" y="39"/>
                    </a:lnTo>
                    <a:lnTo>
                      <a:pt x="4" y="35"/>
                    </a:lnTo>
                    <a:lnTo>
                      <a:pt x="2" y="31"/>
                    </a:lnTo>
                    <a:lnTo>
                      <a:pt x="2" y="27"/>
                    </a:lnTo>
                    <a:lnTo>
                      <a:pt x="0" y="23"/>
                    </a:lnTo>
                    <a:lnTo>
                      <a:pt x="2" y="19"/>
                    </a:lnTo>
                    <a:lnTo>
                      <a:pt x="3" y="13"/>
                    </a:lnTo>
                    <a:lnTo>
                      <a:pt x="3" y="13"/>
                    </a:lnTo>
                    <a:lnTo>
                      <a:pt x="4" y="11"/>
                    </a:lnTo>
                    <a:lnTo>
                      <a:pt x="9" y="7"/>
                    </a:lnTo>
                    <a:lnTo>
                      <a:pt x="11" y="4"/>
                    </a:lnTo>
                    <a:lnTo>
                      <a:pt x="15" y="2"/>
                    </a:lnTo>
                    <a:lnTo>
                      <a:pt x="19" y="1"/>
                    </a:lnTo>
                    <a:lnTo>
                      <a:pt x="24" y="0"/>
                    </a:lnTo>
                    <a:lnTo>
                      <a:pt x="28" y="1"/>
                    </a:lnTo>
                    <a:lnTo>
                      <a:pt x="33" y="2"/>
                    </a:lnTo>
                    <a:lnTo>
                      <a:pt x="33" y="2"/>
                    </a:lnTo>
                    <a:lnTo>
                      <a:pt x="37" y="5"/>
                    </a:lnTo>
                    <a:lnTo>
                      <a:pt x="40" y="8"/>
                    </a:lnTo>
                    <a:lnTo>
                      <a:pt x="43" y="11"/>
                    </a:lnTo>
                    <a:lnTo>
                      <a:pt x="44" y="15"/>
                    </a:lnTo>
                    <a:lnTo>
                      <a:pt x="45" y="19"/>
                    </a:lnTo>
                    <a:lnTo>
                      <a:pt x="47" y="23"/>
                    </a:lnTo>
                    <a:lnTo>
                      <a:pt x="45" y="28"/>
                    </a:lnTo>
                    <a:lnTo>
                      <a:pt x="44" y="32"/>
                    </a:lnTo>
                    <a:lnTo>
                      <a:pt x="44"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0189" tIns="40094" rIns="80189" bIns="40094" numCol="1" anchor="t" anchorCtr="0" compatLnSpc="1"/>
              <a:lstStyle/>
              <a:p>
                <a:endParaRPr lang="ja-JP" altLang="en-US" sz="1580"/>
              </a:p>
            </p:txBody>
          </p:sp>
          <p:sp>
            <p:nvSpPr>
              <p:cNvPr id="63" name="Freeform 683"/>
              <p:cNvSpPr/>
              <p:nvPr/>
            </p:nvSpPr>
            <p:spPr bwMode="auto">
              <a:xfrm>
                <a:off x="-434775" y="2634769"/>
                <a:ext cx="96964" cy="219531"/>
              </a:xfrm>
              <a:custGeom>
                <a:avLst/>
                <a:gdLst>
                  <a:gd name="T0" fmla="*/ 23 w 58"/>
                  <a:gd name="T1" fmla="*/ 96 h 96"/>
                  <a:gd name="T2" fmla="*/ 58 w 58"/>
                  <a:gd name="T3" fmla="*/ 88 h 96"/>
                  <a:gd name="T4" fmla="*/ 43 w 58"/>
                  <a:gd name="T5" fmla="*/ 0 h 96"/>
                  <a:gd name="T6" fmla="*/ 0 w 58"/>
                  <a:gd name="T7" fmla="*/ 9 h 96"/>
                  <a:gd name="T8" fmla="*/ 23 w 58"/>
                  <a:gd name="T9" fmla="*/ 96 h 96"/>
                  <a:gd name="connsiteX0" fmla="*/ 3966 w 10722"/>
                  <a:gd name="connsiteY0" fmla="*/ 10000 h 11640"/>
                  <a:gd name="connsiteX1" fmla="*/ 10722 w 10722"/>
                  <a:gd name="connsiteY1" fmla="*/ 11640 h 11640"/>
                  <a:gd name="connsiteX2" fmla="*/ 7414 w 10722"/>
                  <a:gd name="connsiteY2" fmla="*/ 0 h 11640"/>
                  <a:gd name="connsiteX3" fmla="*/ 0 w 10722"/>
                  <a:gd name="connsiteY3" fmla="*/ 938 h 11640"/>
                  <a:gd name="connsiteX4" fmla="*/ 3966 w 10722"/>
                  <a:gd name="connsiteY4" fmla="*/ 10000 h 11640"/>
                  <a:gd name="connsiteX0-1" fmla="*/ 3966 w 10722"/>
                  <a:gd name="connsiteY0-2" fmla="*/ 10000 h 14405"/>
                  <a:gd name="connsiteX1-3" fmla="*/ 5492 w 10722"/>
                  <a:gd name="connsiteY1-4" fmla="*/ 14405 h 14405"/>
                  <a:gd name="connsiteX2-5" fmla="*/ 10722 w 10722"/>
                  <a:gd name="connsiteY2-6" fmla="*/ 11640 h 14405"/>
                  <a:gd name="connsiteX3-7" fmla="*/ 7414 w 10722"/>
                  <a:gd name="connsiteY3-8" fmla="*/ 0 h 14405"/>
                  <a:gd name="connsiteX4-9" fmla="*/ 0 w 10722"/>
                  <a:gd name="connsiteY4-10" fmla="*/ 938 h 14405"/>
                  <a:gd name="connsiteX5" fmla="*/ 3966 w 10722"/>
                  <a:gd name="connsiteY5" fmla="*/ 10000 h 14405"/>
                  <a:gd name="connsiteX0-11" fmla="*/ 3966 w 10531"/>
                  <a:gd name="connsiteY0-12" fmla="*/ 10000 h 14405"/>
                  <a:gd name="connsiteX1-13" fmla="*/ 5492 w 10531"/>
                  <a:gd name="connsiteY1-14" fmla="*/ 14405 h 14405"/>
                  <a:gd name="connsiteX2-15" fmla="*/ 10531 w 10531"/>
                  <a:gd name="connsiteY2-16" fmla="*/ 11247 h 14405"/>
                  <a:gd name="connsiteX3-17" fmla="*/ 7414 w 10531"/>
                  <a:gd name="connsiteY3-18" fmla="*/ 0 h 14405"/>
                  <a:gd name="connsiteX4-19" fmla="*/ 0 w 10531"/>
                  <a:gd name="connsiteY4-20" fmla="*/ 938 h 14405"/>
                  <a:gd name="connsiteX5-21" fmla="*/ 3966 w 10531"/>
                  <a:gd name="connsiteY5-22" fmla="*/ 10000 h 14405"/>
                  <a:gd name="connsiteX0-23" fmla="*/ 3966 w 10531"/>
                  <a:gd name="connsiteY0-24" fmla="*/ 10000 h 14405"/>
                  <a:gd name="connsiteX1-25" fmla="*/ 5492 w 10531"/>
                  <a:gd name="connsiteY1-26" fmla="*/ 14405 h 14405"/>
                  <a:gd name="connsiteX2-27" fmla="*/ 10531 w 10531"/>
                  <a:gd name="connsiteY2-28" fmla="*/ 11247 h 14405"/>
                  <a:gd name="connsiteX3-29" fmla="*/ 7414 w 10531"/>
                  <a:gd name="connsiteY3-30" fmla="*/ 0 h 14405"/>
                  <a:gd name="connsiteX4-31" fmla="*/ 0 w 10531"/>
                  <a:gd name="connsiteY4-32" fmla="*/ 938 h 14405"/>
                  <a:gd name="connsiteX5-33" fmla="*/ 3966 w 10531"/>
                  <a:gd name="connsiteY5-34" fmla="*/ 10000 h 14405"/>
                  <a:gd name="connsiteX0-35" fmla="*/ 3966 w 10531"/>
                  <a:gd name="connsiteY0-36" fmla="*/ 10000 h 14405"/>
                  <a:gd name="connsiteX1-37" fmla="*/ 5492 w 10531"/>
                  <a:gd name="connsiteY1-38" fmla="*/ 14405 h 14405"/>
                  <a:gd name="connsiteX2-39" fmla="*/ 10531 w 10531"/>
                  <a:gd name="connsiteY2-40" fmla="*/ 11247 h 14405"/>
                  <a:gd name="connsiteX3-41" fmla="*/ 7414 w 10531"/>
                  <a:gd name="connsiteY3-42" fmla="*/ 0 h 14405"/>
                  <a:gd name="connsiteX4-43" fmla="*/ 0 w 10531"/>
                  <a:gd name="connsiteY4-44" fmla="*/ 938 h 14405"/>
                  <a:gd name="connsiteX5-45" fmla="*/ 3966 w 10531"/>
                  <a:gd name="connsiteY5-46" fmla="*/ 10000 h 144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0531" h="14405">
                    <a:moveTo>
                      <a:pt x="3966" y="10000"/>
                    </a:moveTo>
                    <a:cubicBezTo>
                      <a:pt x="4114" y="10014"/>
                      <a:pt x="5344" y="14391"/>
                      <a:pt x="5492" y="14405"/>
                    </a:cubicBezTo>
                    <a:cubicBezTo>
                      <a:pt x="7861" y="13190"/>
                      <a:pt x="8621" y="12693"/>
                      <a:pt x="10531" y="11247"/>
                    </a:cubicBezTo>
                    <a:lnTo>
                      <a:pt x="7414" y="0"/>
                    </a:lnTo>
                    <a:lnTo>
                      <a:pt x="0" y="938"/>
                    </a:lnTo>
                    <a:lnTo>
                      <a:pt x="3966" y="10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0189" tIns="40094" rIns="80189" bIns="40094" numCol="1" anchor="t" anchorCtr="0" compatLnSpc="1"/>
              <a:lstStyle/>
              <a:p>
                <a:endParaRPr lang="ja-JP" altLang="en-US" sz="1580"/>
              </a:p>
            </p:txBody>
          </p:sp>
          <p:sp>
            <p:nvSpPr>
              <p:cNvPr id="64" name="Freeform 685"/>
              <p:cNvSpPr/>
              <p:nvPr/>
            </p:nvSpPr>
            <p:spPr bwMode="auto">
              <a:xfrm>
                <a:off x="-437950" y="2604604"/>
                <a:ext cx="74613" cy="73025"/>
              </a:xfrm>
              <a:custGeom>
                <a:avLst/>
                <a:gdLst>
                  <a:gd name="T0" fmla="*/ 2 w 47"/>
                  <a:gd name="T1" fmla="*/ 28 h 46"/>
                  <a:gd name="T2" fmla="*/ 2 w 47"/>
                  <a:gd name="T3" fmla="*/ 28 h 46"/>
                  <a:gd name="T4" fmla="*/ 3 w 47"/>
                  <a:gd name="T5" fmla="*/ 32 h 46"/>
                  <a:gd name="T6" fmla="*/ 5 w 47"/>
                  <a:gd name="T7" fmla="*/ 36 h 46"/>
                  <a:gd name="T8" fmla="*/ 7 w 47"/>
                  <a:gd name="T9" fmla="*/ 39 h 46"/>
                  <a:gd name="T10" fmla="*/ 11 w 47"/>
                  <a:gd name="T11" fmla="*/ 42 h 46"/>
                  <a:gd name="T12" fmla="*/ 15 w 47"/>
                  <a:gd name="T13" fmla="*/ 45 h 46"/>
                  <a:gd name="T14" fmla="*/ 19 w 47"/>
                  <a:gd name="T15" fmla="*/ 45 h 46"/>
                  <a:gd name="T16" fmla="*/ 24 w 47"/>
                  <a:gd name="T17" fmla="*/ 46 h 46"/>
                  <a:gd name="T18" fmla="*/ 29 w 47"/>
                  <a:gd name="T19" fmla="*/ 45 h 46"/>
                  <a:gd name="T20" fmla="*/ 29 w 47"/>
                  <a:gd name="T21" fmla="*/ 45 h 46"/>
                  <a:gd name="T22" fmla="*/ 33 w 47"/>
                  <a:gd name="T23" fmla="*/ 43 h 46"/>
                  <a:gd name="T24" fmla="*/ 37 w 47"/>
                  <a:gd name="T25" fmla="*/ 42 h 46"/>
                  <a:gd name="T26" fmla="*/ 40 w 47"/>
                  <a:gd name="T27" fmla="*/ 39 h 46"/>
                  <a:gd name="T28" fmla="*/ 43 w 47"/>
                  <a:gd name="T29" fmla="*/ 35 h 46"/>
                  <a:gd name="T30" fmla="*/ 44 w 47"/>
                  <a:gd name="T31" fmla="*/ 31 h 46"/>
                  <a:gd name="T32" fmla="*/ 45 w 47"/>
                  <a:gd name="T33" fmla="*/ 27 h 46"/>
                  <a:gd name="T34" fmla="*/ 47 w 47"/>
                  <a:gd name="T35" fmla="*/ 23 h 46"/>
                  <a:gd name="T36" fmla="*/ 45 w 47"/>
                  <a:gd name="T37" fmla="*/ 19 h 46"/>
                  <a:gd name="T38" fmla="*/ 45 w 47"/>
                  <a:gd name="T39" fmla="*/ 19 h 46"/>
                  <a:gd name="T40" fmla="*/ 44 w 47"/>
                  <a:gd name="T41" fmla="*/ 13 h 46"/>
                  <a:gd name="T42" fmla="*/ 43 w 47"/>
                  <a:gd name="T43" fmla="*/ 11 h 46"/>
                  <a:gd name="T44" fmla="*/ 39 w 47"/>
                  <a:gd name="T45" fmla="*/ 7 h 46"/>
                  <a:gd name="T46" fmla="*/ 36 w 47"/>
                  <a:gd name="T47" fmla="*/ 4 h 46"/>
                  <a:gd name="T48" fmla="*/ 32 w 47"/>
                  <a:gd name="T49" fmla="*/ 2 h 46"/>
                  <a:gd name="T50" fmla="*/ 28 w 47"/>
                  <a:gd name="T51" fmla="*/ 1 h 46"/>
                  <a:gd name="T52" fmla="*/ 24 w 47"/>
                  <a:gd name="T53" fmla="*/ 0 h 46"/>
                  <a:gd name="T54" fmla="*/ 18 w 47"/>
                  <a:gd name="T55" fmla="*/ 1 h 46"/>
                  <a:gd name="T56" fmla="*/ 18 w 47"/>
                  <a:gd name="T57" fmla="*/ 1 h 46"/>
                  <a:gd name="T58" fmla="*/ 14 w 47"/>
                  <a:gd name="T59" fmla="*/ 2 h 46"/>
                  <a:gd name="T60" fmla="*/ 10 w 47"/>
                  <a:gd name="T61" fmla="*/ 5 h 46"/>
                  <a:gd name="T62" fmla="*/ 7 w 47"/>
                  <a:gd name="T63" fmla="*/ 8 h 46"/>
                  <a:gd name="T64" fmla="*/ 5 w 47"/>
                  <a:gd name="T65" fmla="*/ 11 h 46"/>
                  <a:gd name="T66" fmla="*/ 2 w 47"/>
                  <a:gd name="T67" fmla="*/ 15 h 46"/>
                  <a:gd name="T68" fmla="*/ 2 w 47"/>
                  <a:gd name="T69" fmla="*/ 19 h 46"/>
                  <a:gd name="T70" fmla="*/ 0 w 47"/>
                  <a:gd name="T71" fmla="*/ 23 h 46"/>
                  <a:gd name="T72" fmla="*/ 2 w 47"/>
                  <a:gd name="T73" fmla="*/ 28 h 46"/>
                  <a:gd name="T74" fmla="*/ 2 w 47"/>
                  <a:gd name="T75" fmla="*/ 2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6">
                    <a:moveTo>
                      <a:pt x="2" y="28"/>
                    </a:moveTo>
                    <a:lnTo>
                      <a:pt x="2" y="28"/>
                    </a:lnTo>
                    <a:lnTo>
                      <a:pt x="3" y="32"/>
                    </a:lnTo>
                    <a:lnTo>
                      <a:pt x="5" y="36"/>
                    </a:lnTo>
                    <a:lnTo>
                      <a:pt x="7" y="39"/>
                    </a:lnTo>
                    <a:lnTo>
                      <a:pt x="11" y="42"/>
                    </a:lnTo>
                    <a:lnTo>
                      <a:pt x="15" y="45"/>
                    </a:lnTo>
                    <a:lnTo>
                      <a:pt x="19" y="45"/>
                    </a:lnTo>
                    <a:lnTo>
                      <a:pt x="24" y="46"/>
                    </a:lnTo>
                    <a:lnTo>
                      <a:pt x="29" y="45"/>
                    </a:lnTo>
                    <a:lnTo>
                      <a:pt x="29" y="45"/>
                    </a:lnTo>
                    <a:lnTo>
                      <a:pt x="33" y="43"/>
                    </a:lnTo>
                    <a:lnTo>
                      <a:pt x="37" y="42"/>
                    </a:lnTo>
                    <a:lnTo>
                      <a:pt x="40" y="39"/>
                    </a:lnTo>
                    <a:lnTo>
                      <a:pt x="43" y="35"/>
                    </a:lnTo>
                    <a:lnTo>
                      <a:pt x="44" y="31"/>
                    </a:lnTo>
                    <a:lnTo>
                      <a:pt x="45" y="27"/>
                    </a:lnTo>
                    <a:lnTo>
                      <a:pt x="47" y="23"/>
                    </a:lnTo>
                    <a:lnTo>
                      <a:pt x="45" y="19"/>
                    </a:lnTo>
                    <a:lnTo>
                      <a:pt x="45" y="19"/>
                    </a:lnTo>
                    <a:lnTo>
                      <a:pt x="44" y="13"/>
                    </a:lnTo>
                    <a:lnTo>
                      <a:pt x="43" y="11"/>
                    </a:lnTo>
                    <a:lnTo>
                      <a:pt x="39" y="7"/>
                    </a:lnTo>
                    <a:lnTo>
                      <a:pt x="36" y="4"/>
                    </a:lnTo>
                    <a:lnTo>
                      <a:pt x="32" y="2"/>
                    </a:lnTo>
                    <a:lnTo>
                      <a:pt x="28" y="1"/>
                    </a:lnTo>
                    <a:lnTo>
                      <a:pt x="24" y="0"/>
                    </a:lnTo>
                    <a:lnTo>
                      <a:pt x="18" y="1"/>
                    </a:lnTo>
                    <a:lnTo>
                      <a:pt x="18" y="1"/>
                    </a:lnTo>
                    <a:lnTo>
                      <a:pt x="14" y="2"/>
                    </a:lnTo>
                    <a:lnTo>
                      <a:pt x="10" y="5"/>
                    </a:lnTo>
                    <a:lnTo>
                      <a:pt x="7" y="8"/>
                    </a:lnTo>
                    <a:lnTo>
                      <a:pt x="5" y="11"/>
                    </a:lnTo>
                    <a:lnTo>
                      <a:pt x="2" y="15"/>
                    </a:lnTo>
                    <a:lnTo>
                      <a:pt x="2" y="19"/>
                    </a:lnTo>
                    <a:lnTo>
                      <a:pt x="0" y="23"/>
                    </a:lnTo>
                    <a:lnTo>
                      <a:pt x="2" y="28"/>
                    </a:lnTo>
                    <a:lnTo>
                      <a:pt x="2"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0189" tIns="40094" rIns="80189" bIns="40094" numCol="1" anchor="t" anchorCtr="0" compatLnSpc="1"/>
              <a:lstStyle/>
              <a:p>
                <a:endParaRPr lang="ja-JP" altLang="en-US" sz="1580"/>
              </a:p>
            </p:txBody>
          </p:sp>
          <p:sp>
            <p:nvSpPr>
              <p:cNvPr id="65" name="Freeform 726"/>
              <p:cNvSpPr/>
              <p:nvPr/>
            </p:nvSpPr>
            <p:spPr bwMode="auto">
              <a:xfrm>
                <a:off x="-726875" y="2744304"/>
                <a:ext cx="55563" cy="57150"/>
              </a:xfrm>
              <a:custGeom>
                <a:avLst/>
                <a:gdLst>
                  <a:gd name="T0" fmla="*/ 6 w 35"/>
                  <a:gd name="T1" fmla="*/ 31 h 36"/>
                  <a:gd name="T2" fmla="*/ 6 w 35"/>
                  <a:gd name="T3" fmla="*/ 31 h 36"/>
                  <a:gd name="T4" fmla="*/ 1 w 35"/>
                  <a:gd name="T5" fmla="*/ 25 h 36"/>
                  <a:gd name="T6" fmla="*/ 0 w 35"/>
                  <a:gd name="T7" fmla="*/ 18 h 36"/>
                  <a:gd name="T8" fmla="*/ 1 w 35"/>
                  <a:gd name="T9" fmla="*/ 11 h 36"/>
                  <a:gd name="T10" fmla="*/ 6 w 35"/>
                  <a:gd name="T11" fmla="*/ 6 h 36"/>
                  <a:gd name="T12" fmla="*/ 6 w 35"/>
                  <a:gd name="T13" fmla="*/ 6 h 36"/>
                  <a:gd name="T14" fmla="*/ 11 w 35"/>
                  <a:gd name="T15" fmla="*/ 2 h 36"/>
                  <a:gd name="T16" fmla="*/ 18 w 35"/>
                  <a:gd name="T17" fmla="*/ 0 h 36"/>
                  <a:gd name="T18" fmla="*/ 25 w 35"/>
                  <a:gd name="T19" fmla="*/ 2 h 36"/>
                  <a:gd name="T20" fmla="*/ 31 w 35"/>
                  <a:gd name="T21" fmla="*/ 6 h 36"/>
                  <a:gd name="T22" fmla="*/ 31 w 35"/>
                  <a:gd name="T23" fmla="*/ 6 h 36"/>
                  <a:gd name="T24" fmla="*/ 34 w 35"/>
                  <a:gd name="T25" fmla="*/ 11 h 36"/>
                  <a:gd name="T26" fmla="*/ 35 w 35"/>
                  <a:gd name="T27" fmla="*/ 18 h 36"/>
                  <a:gd name="T28" fmla="*/ 35 w 35"/>
                  <a:gd name="T29" fmla="*/ 25 h 36"/>
                  <a:gd name="T30" fmla="*/ 31 w 35"/>
                  <a:gd name="T31" fmla="*/ 30 h 36"/>
                  <a:gd name="T32" fmla="*/ 31 w 35"/>
                  <a:gd name="T33" fmla="*/ 30 h 36"/>
                  <a:gd name="T34" fmla="*/ 25 w 35"/>
                  <a:gd name="T35" fmla="*/ 34 h 36"/>
                  <a:gd name="T36" fmla="*/ 18 w 35"/>
                  <a:gd name="T37" fmla="*/ 36 h 36"/>
                  <a:gd name="T38" fmla="*/ 11 w 35"/>
                  <a:gd name="T39" fmla="*/ 34 h 36"/>
                  <a:gd name="T40" fmla="*/ 6 w 35"/>
                  <a:gd name="T41" fmla="*/ 31 h 36"/>
                  <a:gd name="T42" fmla="*/ 6 w 35"/>
                  <a:gd name="T43"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36">
                    <a:moveTo>
                      <a:pt x="6" y="31"/>
                    </a:moveTo>
                    <a:lnTo>
                      <a:pt x="6" y="31"/>
                    </a:lnTo>
                    <a:lnTo>
                      <a:pt x="1" y="25"/>
                    </a:lnTo>
                    <a:lnTo>
                      <a:pt x="0" y="18"/>
                    </a:lnTo>
                    <a:lnTo>
                      <a:pt x="1" y="11"/>
                    </a:lnTo>
                    <a:lnTo>
                      <a:pt x="6" y="6"/>
                    </a:lnTo>
                    <a:lnTo>
                      <a:pt x="6" y="6"/>
                    </a:lnTo>
                    <a:lnTo>
                      <a:pt x="11" y="2"/>
                    </a:lnTo>
                    <a:lnTo>
                      <a:pt x="18" y="0"/>
                    </a:lnTo>
                    <a:lnTo>
                      <a:pt x="25" y="2"/>
                    </a:lnTo>
                    <a:lnTo>
                      <a:pt x="31" y="6"/>
                    </a:lnTo>
                    <a:lnTo>
                      <a:pt x="31" y="6"/>
                    </a:lnTo>
                    <a:lnTo>
                      <a:pt x="34" y="11"/>
                    </a:lnTo>
                    <a:lnTo>
                      <a:pt x="35" y="18"/>
                    </a:lnTo>
                    <a:lnTo>
                      <a:pt x="35" y="25"/>
                    </a:lnTo>
                    <a:lnTo>
                      <a:pt x="31" y="30"/>
                    </a:lnTo>
                    <a:lnTo>
                      <a:pt x="31" y="30"/>
                    </a:lnTo>
                    <a:lnTo>
                      <a:pt x="25" y="34"/>
                    </a:lnTo>
                    <a:lnTo>
                      <a:pt x="18" y="36"/>
                    </a:lnTo>
                    <a:lnTo>
                      <a:pt x="11" y="34"/>
                    </a:lnTo>
                    <a:lnTo>
                      <a:pt x="6" y="31"/>
                    </a:lnTo>
                    <a:lnTo>
                      <a:pt x="6"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0189" tIns="40094" rIns="80189" bIns="40094" numCol="1" anchor="t" anchorCtr="0" compatLnSpc="1"/>
              <a:lstStyle/>
              <a:p>
                <a:endParaRPr lang="ja-JP" altLang="en-US" sz="1580"/>
              </a:p>
            </p:txBody>
          </p:sp>
          <p:sp>
            <p:nvSpPr>
              <p:cNvPr id="66" name="Freeform 1140"/>
              <p:cNvSpPr/>
              <p:nvPr/>
            </p:nvSpPr>
            <p:spPr bwMode="auto">
              <a:xfrm>
                <a:off x="-612576" y="2398229"/>
                <a:ext cx="184150" cy="184150"/>
              </a:xfrm>
              <a:custGeom>
                <a:avLst/>
                <a:gdLst>
                  <a:gd name="T0" fmla="*/ 116 w 116"/>
                  <a:gd name="T1" fmla="*/ 59 h 116"/>
                  <a:gd name="T2" fmla="*/ 116 w 116"/>
                  <a:gd name="T3" fmla="*/ 59 h 116"/>
                  <a:gd name="T4" fmla="*/ 115 w 116"/>
                  <a:gd name="T5" fmla="*/ 70 h 116"/>
                  <a:gd name="T6" fmla="*/ 112 w 116"/>
                  <a:gd name="T7" fmla="*/ 81 h 116"/>
                  <a:gd name="T8" fmla="*/ 106 w 116"/>
                  <a:gd name="T9" fmla="*/ 92 h 116"/>
                  <a:gd name="T10" fmla="*/ 100 w 116"/>
                  <a:gd name="T11" fmla="*/ 100 h 116"/>
                  <a:gd name="T12" fmla="*/ 90 w 116"/>
                  <a:gd name="T13" fmla="*/ 107 h 116"/>
                  <a:gd name="T14" fmla="*/ 80 w 116"/>
                  <a:gd name="T15" fmla="*/ 112 h 116"/>
                  <a:gd name="T16" fmla="*/ 70 w 116"/>
                  <a:gd name="T17" fmla="*/ 115 h 116"/>
                  <a:gd name="T18" fmla="*/ 57 w 116"/>
                  <a:gd name="T19" fmla="*/ 116 h 116"/>
                  <a:gd name="T20" fmla="*/ 57 w 116"/>
                  <a:gd name="T21" fmla="*/ 116 h 116"/>
                  <a:gd name="T22" fmla="*/ 46 w 116"/>
                  <a:gd name="T23" fmla="*/ 115 h 116"/>
                  <a:gd name="T24" fmla="*/ 36 w 116"/>
                  <a:gd name="T25" fmla="*/ 112 h 116"/>
                  <a:gd name="T26" fmla="*/ 26 w 116"/>
                  <a:gd name="T27" fmla="*/ 107 h 116"/>
                  <a:gd name="T28" fmla="*/ 17 w 116"/>
                  <a:gd name="T29" fmla="*/ 100 h 116"/>
                  <a:gd name="T30" fmla="*/ 10 w 116"/>
                  <a:gd name="T31" fmla="*/ 92 h 116"/>
                  <a:gd name="T32" fmla="*/ 4 w 116"/>
                  <a:gd name="T33" fmla="*/ 81 h 116"/>
                  <a:gd name="T34" fmla="*/ 2 w 116"/>
                  <a:gd name="T35" fmla="*/ 70 h 116"/>
                  <a:gd name="T36" fmla="*/ 0 w 116"/>
                  <a:gd name="T37" fmla="*/ 59 h 116"/>
                  <a:gd name="T38" fmla="*/ 0 w 116"/>
                  <a:gd name="T39" fmla="*/ 59 h 116"/>
                  <a:gd name="T40" fmla="*/ 2 w 116"/>
                  <a:gd name="T41" fmla="*/ 47 h 116"/>
                  <a:gd name="T42" fmla="*/ 4 w 116"/>
                  <a:gd name="T43" fmla="*/ 36 h 116"/>
                  <a:gd name="T44" fmla="*/ 10 w 116"/>
                  <a:gd name="T45" fmla="*/ 26 h 116"/>
                  <a:gd name="T46" fmla="*/ 17 w 116"/>
                  <a:gd name="T47" fmla="*/ 18 h 116"/>
                  <a:gd name="T48" fmla="*/ 26 w 116"/>
                  <a:gd name="T49" fmla="*/ 11 h 116"/>
                  <a:gd name="T50" fmla="*/ 36 w 116"/>
                  <a:gd name="T51" fmla="*/ 6 h 116"/>
                  <a:gd name="T52" fmla="*/ 46 w 116"/>
                  <a:gd name="T53" fmla="*/ 2 h 116"/>
                  <a:gd name="T54" fmla="*/ 57 w 116"/>
                  <a:gd name="T55" fmla="*/ 0 h 116"/>
                  <a:gd name="T56" fmla="*/ 57 w 116"/>
                  <a:gd name="T57" fmla="*/ 0 h 116"/>
                  <a:gd name="T58" fmla="*/ 70 w 116"/>
                  <a:gd name="T59" fmla="*/ 2 h 116"/>
                  <a:gd name="T60" fmla="*/ 80 w 116"/>
                  <a:gd name="T61" fmla="*/ 6 h 116"/>
                  <a:gd name="T62" fmla="*/ 90 w 116"/>
                  <a:gd name="T63" fmla="*/ 11 h 116"/>
                  <a:gd name="T64" fmla="*/ 100 w 116"/>
                  <a:gd name="T65" fmla="*/ 18 h 116"/>
                  <a:gd name="T66" fmla="*/ 106 w 116"/>
                  <a:gd name="T67" fmla="*/ 26 h 116"/>
                  <a:gd name="T68" fmla="*/ 112 w 116"/>
                  <a:gd name="T69" fmla="*/ 36 h 116"/>
                  <a:gd name="T70" fmla="*/ 115 w 116"/>
                  <a:gd name="T71" fmla="*/ 47 h 116"/>
                  <a:gd name="T72" fmla="*/ 116 w 116"/>
                  <a:gd name="T73" fmla="*/ 59 h 116"/>
                  <a:gd name="T74" fmla="*/ 116 w 116"/>
                  <a:gd name="T75" fmla="*/ 5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16">
                    <a:moveTo>
                      <a:pt x="116" y="59"/>
                    </a:moveTo>
                    <a:lnTo>
                      <a:pt x="116" y="59"/>
                    </a:lnTo>
                    <a:lnTo>
                      <a:pt x="115" y="70"/>
                    </a:lnTo>
                    <a:lnTo>
                      <a:pt x="112" y="81"/>
                    </a:lnTo>
                    <a:lnTo>
                      <a:pt x="106" y="92"/>
                    </a:lnTo>
                    <a:lnTo>
                      <a:pt x="100" y="100"/>
                    </a:lnTo>
                    <a:lnTo>
                      <a:pt x="90" y="107"/>
                    </a:lnTo>
                    <a:lnTo>
                      <a:pt x="80" y="112"/>
                    </a:lnTo>
                    <a:lnTo>
                      <a:pt x="70" y="115"/>
                    </a:lnTo>
                    <a:lnTo>
                      <a:pt x="57" y="116"/>
                    </a:lnTo>
                    <a:lnTo>
                      <a:pt x="57" y="116"/>
                    </a:lnTo>
                    <a:lnTo>
                      <a:pt x="46" y="115"/>
                    </a:lnTo>
                    <a:lnTo>
                      <a:pt x="36" y="112"/>
                    </a:lnTo>
                    <a:lnTo>
                      <a:pt x="26" y="107"/>
                    </a:lnTo>
                    <a:lnTo>
                      <a:pt x="17" y="100"/>
                    </a:lnTo>
                    <a:lnTo>
                      <a:pt x="10" y="92"/>
                    </a:lnTo>
                    <a:lnTo>
                      <a:pt x="4" y="81"/>
                    </a:lnTo>
                    <a:lnTo>
                      <a:pt x="2" y="70"/>
                    </a:lnTo>
                    <a:lnTo>
                      <a:pt x="0" y="59"/>
                    </a:lnTo>
                    <a:lnTo>
                      <a:pt x="0" y="59"/>
                    </a:lnTo>
                    <a:lnTo>
                      <a:pt x="2" y="47"/>
                    </a:lnTo>
                    <a:lnTo>
                      <a:pt x="4" y="36"/>
                    </a:lnTo>
                    <a:lnTo>
                      <a:pt x="10" y="26"/>
                    </a:lnTo>
                    <a:lnTo>
                      <a:pt x="17" y="18"/>
                    </a:lnTo>
                    <a:lnTo>
                      <a:pt x="26" y="11"/>
                    </a:lnTo>
                    <a:lnTo>
                      <a:pt x="36" y="6"/>
                    </a:lnTo>
                    <a:lnTo>
                      <a:pt x="46" y="2"/>
                    </a:lnTo>
                    <a:lnTo>
                      <a:pt x="57" y="0"/>
                    </a:lnTo>
                    <a:lnTo>
                      <a:pt x="57" y="0"/>
                    </a:lnTo>
                    <a:lnTo>
                      <a:pt x="70" y="2"/>
                    </a:lnTo>
                    <a:lnTo>
                      <a:pt x="80" y="6"/>
                    </a:lnTo>
                    <a:lnTo>
                      <a:pt x="90" y="11"/>
                    </a:lnTo>
                    <a:lnTo>
                      <a:pt x="100" y="18"/>
                    </a:lnTo>
                    <a:lnTo>
                      <a:pt x="106" y="26"/>
                    </a:lnTo>
                    <a:lnTo>
                      <a:pt x="112" y="36"/>
                    </a:lnTo>
                    <a:lnTo>
                      <a:pt x="115" y="47"/>
                    </a:lnTo>
                    <a:lnTo>
                      <a:pt x="116" y="59"/>
                    </a:lnTo>
                    <a:lnTo>
                      <a:pt x="116"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0189" tIns="40094" rIns="80189" bIns="40094" numCol="1" anchor="t" anchorCtr="0" compatLnSpc="1"/>
              <a:lstStyle/>
              <a:p>
                <a:endParaRPr lang="ja-JP" altLang="en-US" sz="1580"/>
              </a:p>
            </p:txBody>
          </p:sp>
        </p:grpSp>
      </p:grpSp>
      <p:sp>
        <p:nvSpPr>
          <p:cNvPr id="67" name="正方形/長方形 66"/>
          <p:cNvSpPr/>
          <p:nvPr/>
        </p:nvSpPr>
        <p:spPr>
          <a:xfrm>
            <a:off x="2896395" y="1399945"/>
            <a:ext cx="6125321" cy="1317947"/>
          </a:xfrm>
          <a:prstGeom prst="rect">
            <a:avLst/>
          </a:prstGeom>
          <a:noFill/>
          <a:ln w="12700" cap="flat" cmpd="sng" algn="ctr">
            <a:noFill/>
            <a:prstDash val="solid"/>
          </a:ln>
          <a:effectLst/>
        </p:spPr>
        <p:txBody>
          <a:bodyPr wrap="square" tIns="63141" rtlCol="0" anchor="t" anchorCtr="0">
            <a:spAutoFit/>
          </a:bodyPr>
          <a:lstStyle/>
          <a:p>
            <a:pPr>
              <a:spcAft>
                <a:spcPts val="525"/>
              </a:spcAft>
              <a:defRPr/>
            </a:pPr>
            <a:r>
              <a:rPr kumimoji="0" lang="ja-JP" altLang="en-US" b="1" kern="0" dirty="0">
                <a:solidFill>
                  <a:srgbClr val="000000"/>
                </a:solidFill>
                <a:latin typeface="游ゴシック" panose="020B0400000000000000" pitchFamily="34" charset="-128"/>
                <a:ea typeface="游ゴシック" panose="020B0400000000000000" pitchFamily="34" charset="-128"/>
              </a:rPr>
              <a:t>とても</a:t>
            </a:r>
            <a:r>
              <a:rPr kumimoji="0" lang="ja-JP" altLang="en-US" sz="1600" b="1" kern="0" dirty="0">
                <a:solidFill>
                  <a:srgbClr val="000000"/>
                </a:solidFill>
                <a:latin typeface="游ゴシック" panose="020B0400000000000000" pitchFamily="34" charset="-128"/>
                <a:ea typeface="游ゴシック" panose="020B0400000000000000" pitchFamily="34" charset="-128"/>
              </a:rPr>
              <a:t>丁寧な送迎で安心です。</a:t>
            </a:r>
            <a:endParaRPr kumimoji="0" lang="en-US" altLang="ja-JP" sz="1600" b="1" kern="0" dirty="0">
              <a:solidFill>
                <a:srgbClr val="000000"/>
              </a:solidFill>
              <a:latin typeface="游ゴシック" panose="020B0400000000000000" pitchFamily="34" charset="-128"/>
              <a:ea typeface="游ゴシック" panose="020B0400000000000000" pitchFamily="34" charset="-128"/>
            </a:endParaRPr>
          </a:p>
          <a:p>
            <a:pPr>
              <a:spcAft>
                <a:spcPts val="525"/>
              </a:spcAft>
              <a:defRPr/>
            </a:pPr>
            <a:r>
              <a:rPr kumimoji="0" lang="ja-JP" altLang="en-US" sz="1400" kern="0" dirty="0">
                <a:solidFill>
                  <a:srgbClr val="000000"/>
                </a:solidFill>
                <a:latin typeface="游ゴシック" panose="020B0400000000000000" pitchFamily="34" charset="-128"/>
                <a:ea typeface="游ゴシック" panose="020B0400000000000000" pitchFamily="34" charset="-128"/>
              </a:rPr>
              <a:t>・とても丁寧に対応してくださるスタッフ</a:t>
            </a:r>
            <a:r>
              <a:rPr kumimoji="0" lang="ja-JP" altLang="en-US" sz="1600" kern="0" dirty="0">
                <a:solidFill>
                  <a:srgbClr val="000000"/>
                </a:solidFill>
                <a:latin typeface="游ゴシック" panose="020B0400000000000000" pitchFamily="34" charset="-128"/>
                <a:ea typeface="游ゴシック" panose="020B0400000000000000" pitchFamily="34" charset="-128"/>
              </a:rPr>
              <a:t>さんがいます。</a:t>
            </a:r>
          </a:p>
          <a:p>
            <a:pPr>
              <a:spcAft>
                <a:spcPts val="525"/>
              </a:spcAft>
              <a:defRPr/>
            </a:pPr>
            <a:r>
              <a:rPr kumimoji="0" lang="ja-JP" altLang="en-US" sz="1600" kern="0" dirty="0">
                <a:solidFill>
                  <a:srgbClr val="000000"/>
                </a:solidFill>
                <a:latin typeface="游ゴシック" panose="020B0400000000000000" pitchFamily="34" charset="-128"/>
                <a:ea typeface="游ゴシック" panose="020B0400000000000000" pitchFamily="34" charset="-128"/>
              </a:rPr>
              <a:t>・家の中に入るまで見届けてもらえるので安心です。</a:t>
            </a:r>
          </a:p>
          <a:p>
            <a:pPr>
              <a:spcAft>
                <a:spcPts val="525"/>
              </a:spcAft>
              <a:defRPr/>
            </a:pPr>
            <a:r>
              <a:rPr kumimoji="0" lang="ja-JP" altLang="en-US" sz="1600" kern="0" dirty="0">
                <a:solidFill>
                  <a:srgbClr val="000000"/>
                </a:solidFill>
                <a:latin typeface="游ゴシック" panose="020B0400000000000000" pitchFamily="34" charset="-128"/>
                <a:ea typeface="游ゴシック" panose="020B0400000000000000" pitchFamily="34" charset="-128"/>
              </a:rPr>
              <a:t>・お迎えの時間、電話をいただけるので、助かります。</a:t>
            </a:r>
            <a:endParaRPr kumimoji="0" lang="en-US" altLang="ja-JP" sz="1400" kern="0" dirty="0">
              <a:solidFill>
                <a:srgbClr val="000000"/>
              </a:solidFill>
              <a:latin typeface="游ゴシック" panose="020B0400000000000000" pitchFamily="34" charset="-128"/>
              <a:ea typeface="游ゴシック" panose="020B0400000000000000" pitchFamily="34" charset="-128"/>
            </a:endParaRPr>
          </a:p>
        </p:txBody>
      </p:sp>
      <p:grpSp>
        <p:nvGrpSpPr>
          <p:cNvPr id="71" name="グループ化 70"/>
          <p:cNvGrpSpPr/>
          <p:nvPr/>
        </p:nvGrpSpPr>
        <p:grpSpPr>
          <a:xfrm>
            <a:off x="7673467" y="3271425"/>
            <a:ext cx="1510328" cy="1510328"/>
            <a:chOff x="300507" y="1570052"/>
            <a:chExt cx="1182518" cy="1182518"/>
          </a:xfrm>
        </p:grpSpPr>
        <p:sp>
          <p:nvSpPr>
            <p:cNvPr id="72" name="円/楕円 71"/>
            <p:cNvSpPr/>
            <p:nvPr/>
          </p:nvSpPr>
          <p:spPr>
            <a:xfrm>
              <a:off x="300507" y="1570052"/>
              <a:ext cx="1182518" cy="118251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80"/>
            </a:p>
          </p:txBody>
        </p:sp>
        <p:grpSp>
          <p:nvGrpSpPr>
            <p:cNvPr id="73" name="グループ化 72"/>
            <p:cNvGrpSpPr/>
            <p:nvPr/>
          </p:nvGrpSpPr>
          <p:grpSpPr>
            <a:xfrm>
              <a:off x="323528" y="1639447"/>
              <a:ext cx="1040599" cy="1111693"/>
              <a:chOff x="-822125" y="2398229"/>
              <a:chExt cx="484314" cy="517402"/>
            </a:xfrm>
            <a:solidFill>
              <a:srgbClr val="00A6CB"/>
            </a:solidFill>
          </p:grpSpPr>
          <p:sp>
            <p:nvSpPr>
              <p:cNvPr id="74" name="Freeform 355"/>
              <p:cNvSpPr/>
              <p:nvPr/>
            </p:nvSpPr>
            <p:spPr bwMode="auto">
              <a:xfrm>
                <a:off x="-677663" y="2604603"/>
                <a:ext cx="314325" cy="311028"/>
              </a:xfrm>
              <a:custGeom>
                <a:avLst/>
                <a:gdLst>
                  <a:gd name="T0" fmla="*/ 175 w 198"/>
                  <a:gd name="T1" fmla="*/ 0 h 182"/>
                  <a:gd name="T2" fmla="*/ 98 w 198"/>
                  <a:gd name="T3" fmla="*/ 0 h 182"/>
                  <a:gd name="T4" fmla="*/ 24 w 198"/>
                  <a:gd name="T5" fmla="*/ 0 h 182"/>
                  <a:gd name="T6" fmla="*/ 0 w 198"/>
                  <a:gd name="T7" fmla="*/ 23 h 182"/>
                  <a:gd name="T8" fmla="*/ 24 w 198"/>
                  <a:gd name="T9" fmla="*/ 46 h 182"/>
                  <a:gd name="T10" fmla="*/ 48 w 198"/>
                  <a:gd name="T11" fmla="*/ 182 h 182"/>
                  <a:gd name="T12" fmla="*/ 98 w 198"/>
                  <a:gd name="T13" fmla="*/ 182 h 182"/>
                  <a:gd name="T14" fmla="*/ 150 w 198"/>
                  <a:gd name="T15" fmla="*/ 182 h 182"/>
                  <a:gd name="T16" fmla="*/ 175 w 198"/>
                  <a:gd name="T17" fmla="*/ 46 h 182"/>
                  <a:gd name="T18" fmla="*/ 198 w 198"/>
                  <a:gd name="T19" fmla="*/ 23 h 182"/>
                  <a:gd name="T20" fmla="*/ 175 w 198"/>
                  <a:gd name="T21" fmla="*/ 0 h 182"/>
                  <a:gd name="connsiteX0" fmla="*/ 8838 w 10000"/>
                  <a:gd name="connsiteY0" fmla="*/ 0 h 10806"/>
                  <a:gd name="connsiteX1" fmla="*/ 4949 w 10000"/>
                  <a:gd name="connsiteY1" fmla="*/ 0 h 10806"/>
                  <a:gd name="connsiteX2" fmla="*/ 1212 w 10000"/>
                  <a:gd name="connsiteY2" fmla="*/ 0 h 10806"/>
                  <a:gd name="connsiteX3" fmla="*/ 0 w 10000"/>
                  <a:gd name="connsiteY3" fmla="*/ 1264 h 10806"/>
                  <a:gd name="connsiteX4" fmla="*/ 1212 w 10000"/>
                  <a:gd name="connsiteY4" fmla="*/ 2527 h 10806"/>
                  <a:gd name="connsiteX5" fmla="*/ 2530 w 10000"/>
                  <a:gd name="connsiteY5" fmla="*/ 10806 h 10806"/>
                  <a:gd name="connsiteX6" fmla="*/ 4949 w 10000"/>
                  <a:gd name="connsiteY6" fmla="*/ 10000 h 10806"/>
                  <a:gd name="connsiteX7" fmla="*/ 7576 w 10000"/>
                  <a:gd name="connsiteY7" fmla="*/ 10000 h 10806"/>
                  <a:gd name="connsiteX8" fmla="*/ 8838 w 10000"/>
                  <a:gd name="connsiteY8" fmla="*/ 2527 h 10806"/>
                  <a:gd name="connsiteX9" fmla="*/ 10000 w 10000"/>
                  <a:gd name="connsiteY9" fmla="*/ 1264 h 10806"/>
                  <a:gd name="connsiteX10" fmla="*/ 8838 w 10000"/>
                  <a:gd name="connsiteY10" fmla="*/ 0 h 10806"/>
                  <a:gd name="connsiteX0-1" fmla="*/ 8838 w 10000"/>
                  <a:gd name="connsiteY0-2" fmla="*/ 0 h 10844"/>
                  <a:gd name="connsiteX1-3" fmla="*/ 4949 w 10000"/>
                  <a:gd name="connsiteY1-4" fmla="*/ 0 h 10844"/>
                  <a:gd name="connsiteX2-5" fmla="*/ 1212 w 10000"/>
                  <a:gd name="connsiteY2-6" fmla="*/ 0 h 10844"/>
                  <a:gd name="connsiteX3-7" fmla="*/ 0 w 10000"/>
                  <a:gd name="connsiteY3-8" fmla="*/ 1264 h 10844"/>
                  <a:gd name="connsiteX4-9" fmla="*/ 1212 w 10000"/>
                  <a:gd name="connsiteY4-10" fmla="*/ 2527 h 10844"/>
                  <a:gd name="connsiteX5-11" fmla="*/ 2530 w 10000"/>
                  <a:gd name="connsiteY5-12" fmla="*/ 10806 h 10844"/>
                  <a:gd name="connsiteX6-13" fmla="*/ 5020 w 10000"/>
                  <a:gd name="connsiteY6-14" fmla="*/ 10844 h 10844"/>
                  <a:gd name="connsiteX7-15" fmla="*/ 7576 w 10000"/>
                  <a:gd name="connsiteY7-16" fmla="*/ 10000 h 10844"/>
                  <a:gd name="connsiteX8-17" fmla="*/ 8838 w 10000"/>
                  <a:gd name="connsiteY8-18" fmla="*/ 2527 h 10844"/>
                  <a:gd name="connsiteX9-19" fmla="*/ 10000 w 10000"/>
                  <a:gd name="connsiteY9-20" fmla="*/ 1264 h 10844"/>
                  <a:gd name="connsiteX10-21" fmla="*/ 8838 w 10000"/>
                  <a:gd name="connsiteY10-22" fmla="*/ 0 h 10844"/>
                  <a:gd name="connsiteX0-23" fmla="*/ 8838 w 10000"/>
                  <a:gd name="connsiteY0-24" fmla="*/ 0 h 10844"/>
                  <a:gd name="connsiteX1-25" fmla="*/ 4949 w 10000"/>
                  <a:gd name="connsiteY1-26" fmla="*/ 0 h 10844"/>
                  <a:gd name="connsiteX2-27" fmla="*/ 1212 w 10000"/>
                  <a:gd name="connsiteY2-28" fmla="*/ 0 h 10844"/>
                  <a:gd name="connsiteX3-29" fmla="*/ 0 w 10000"/>
                  <a:gd name="connsiteY3-30" fmla="*/ 1264 h 10844"/>
                  <a:gd name="connsiteX4-31" fmla="*/ 1212 w 10000"/>
                  <a:gd name="connsiteY4-32" fmla="*/ 2527 h 10844"/>
                  <a:gd name="connsiteX5-33" fmla="*/ 2530 w 10000"/>
                  <a:gd name="connsiteY5-34" fmla="*/ 10806 h 10844"/>
                  <a:gd name="connsiteX6-35" fmla="*/ 5020 w 10000"/>
                  <a:gd name="connsiteY6-36" fmla="*/ 10844 h 10844"/>
                  <a:gd name="connsiteX7-37" fmla="*/ 7576 w 10000"/>
                  <a:gd name="connsiteY7-38" fmla="*/ 9808 h 10844"/>
                  <a:gd name="connsiteX8-39" fmla="*/ 8838 w 10000"/>
                  <a:gd name="connsiteY8-40" fmla="*/ 2527 h 10844"/>
                  <a:gd name="connsiteX9-41" fmla="*/ 10000 w 10000"/>
                  <a:gd name="connsiteY9-42" fmla="*/ 1264 h 10844"/>
                  <a:gd name="connsiteX10-43" fmla="*/ 8838 w 10000"/>
                  <a:gd name="connsiteY10-44" fmla="*/ 0 h 10844"/>
                  <a:gd name="connsiteX0-45" fmla="*/ 8838 w 10000"/>
                  <a:gd name="connsiteY0-46" fmla="*/ 0 h 10844"/>
                  <a:gd name="connsiteX1-47" fmla="*/ 4949 w 10000"/>
                  <a:gd name="connsiteY1-48" fmla="*/ 0 h 10844"/>
                  <a:gd name="connsiteX2-49" fmla="*/ 1212 w 10000"/>
                  <a:gd name="connsiteY2-50" fmla="*/ 0 h 10844"/>
                  <a:gd name="connsiteX3-51" fmla="*/ 0 w 10000"/>
                  <a:gd name="connsiteY3-52" fmla="*/ 1264 h 10844"/>
                  <a:gd name="connsiteX4-53" fmla="*/ 1212 w 10000"/>
                  <a:gd name="connsiteY4-54" fmla="*/ 2527 h 10844"/>
                  <a:gd name="connsiteX5-55" fmla="*/ 2530 w 10000"/>
                  <a:gd name="connsiteY5-56" fmla="*/ 10696 h 10844"/>
                  <a:gd name="connsiteX6-57" fmla="*/ 5020 w 10000"/>
                  <a:gd name="connsiteY6-58" fmla="*/ 10844 h 10844"/>
                  <a:gd name="connsiteX7-59" fmla="*/ 7576 w 10000"/>
                  <a:gd name="connsiteY7-60" fmla="*/ 9808 h 10844"/>
                  <a:gd name="connsiteX8-61" fmla="*/ 8838 w 10000"/>
                  <a:gd name="connsiteY8-62" fmla="*/ 2527 h 10844"/>
                  <a:gd name="connsiteX9-63" fmla="*/ 10000 w 10000"/>
                  <a:gd name="connsiteY9-64" fmla="*/ 1264 h 10844"/>
                  <a:gd name="connsiteX10-65" fmla="*/ 8838 w 10000"/>
                  <a:gd name="connsiteY10-66" fmla="*/ 0 h 10844"/>
                  <a:gd name="connsiteX0-67" fmla="*/ 8838 w 10000"/>
                  <a:gd name="connsiteY0-68" fmla="*/ 0 h 10696"/>
                  <a:gd name="connsiteX1-69" fmla="*/ 4949 w 10000"/>
                  <a:gd name="connsiteY1-70" fmla="*/ 0 h 10696"/>
                  <a:gd name="connsiteX2-71" fmla="*/ 1212 w 10000"/>
                  <a:gd name="connsiteY2-72" fmla="*/ 0 h 10696"/>
                  <a:gd name="connsiteX3-73" fmla="*/ 0 w 10000"/>
                  <a:gd name="connsiteY3-74" fmla="*/ 1264 h 10696"/>
                  <a:gd name="connsiteX4-75" fmla="*/ 1212 w 10000"/>
                  <a:gd name="connsiteY4-76" fmla="*/ 2527 h 10696"/>
                  <a:gd name="connsiteX5-77" fmla="*/ 2530 w 10000"/>
                  <a:gd name="connsiteY5-78" fmla="*/ 10696 h 10696"/>
                  <a:gd name="connsiteX6-79" fmla="*/ 5009 w 10000"/>
                  <a:gd name="connsiteY6-80" fmla="*/ 10454 h 10696"/>
                  <a:gd name="connsiteX7-81" fmla="*/ 7576 w 10000"/>
                  <a:gd name="connsiteY7-82" fmla="*/ 9808 h 10696"/>
                  <a:gd name="connsiteX8-83" fmla="*/ 8838 w 10000"/>
                  <a:gd name="connsiteY8-84" fmla="*/ 2527 h 10696"/>
                  <a:gd name="connsiteX9-85" fmla="*/ 10000 w 10000"/>
                  <a:gd name="connsiteY9-86" fmla="*/ 1264 h 10696"/>
                  <a:gd name="connsiteX10-87" fmla="*/ 8838 w 10000"/>
                  <a:gd name="connsiteY10-88" fmla="*/ 0 h 10696"/>
                  <a:gd name="connsiteX0-89" fmla="*/ 8838 w 10000"/>
                  <a:gd name="connsiteY0-90" fmla="*/ 0 h 10696"/>
                  <a:gd name="connsiteX1-91" fmla="*/ 4949 w 10000"/>
                  <a:gd name="connsiteY1-92" fmla="*/ 0 h 10696"/>
                  <a:gd name="connsiteX2-93" fmla="*/ 1212 w 10000"/>
                  <a:gd name="connsiteY2-94" fmla="*/ 0 h 10696"/>
                  <a:gd name="connsiteX3-95" fmla="*/ 0 w 10000"/>
                  <a:gd name="connsiteY3-96" fmla="*/ 1264 h 10696"/>
                  <a:gd name="connsiteX4-97" fmla="*/ 1212 w 10000"/>
                  <a:gd name="connsiteY4-98" fmla="*/ 2527 h 10696"/>
                  <a:gd name="connsiteX5-99" fmla="*/ 2530 w 10000"/>
                  <a:gd name="connsiteY5-100" fmla="*/ 10696 h 10696"/>
                  <a:gd name="connsiteX6-101" fmla="*/ 5009 w 10000"/>
                  <a:gd name="connsiteY6-102" fmla="*/ 10661 h 10696"/>
                  <a:gd name="connsiteX7-103" fmla="*/ 7576 w 10000"/>
                  <a:gd name="connsiteY7-104" fmla="*/ 9808 h 10696"/>
                  <a:gd name="connsiteX8-105" fmla="*/ 8838 w 10000"/>
                  <a:gd name="connsiteY8-106" fmla="*/ 2527 h 10696"/>
                  <a:gd name="connsiteX9-107" fmla="*/ 10000 w 10000"/>
                  <a:gd name="connsiteY9-108" fmla="*/ 1264 h 10696"/>
                  <a:gd name="connsiteX10-109" fmla="*/ 8838 w 10000"/>
                  <a:gd name="connsiteY10-110" fmla="*/ 0 h 10696"/>
                  <a:gd name="connsiteX0-111" fmla="*/ 8838 w 10000"/>
                  <a:gd name="connsiteY0-112" fmla="*/ 0 h 10733"/>
                  <a:gd name="connsiteX1-113" fmla="*/ 4949 w 10000"/>
                  <a:gd name="connsiteY1-114" fmla="*/ 0 h 10733"/>
                  <a:gd name="connsiteX2-115" fmla="*/ 1212 w 10000"/>
                  <a:gd name="connsiteY2-116" fmla="*/ 0 h 10733"/>
                  <a:gd name="connsiteX3-117" fmla="*/ 0 w 10000"/>
                  <a:gd name="connsiteY3-118" fmla="*/ 1264 h 10733"/>
                  <a:gd name="connsiteX4-119" fmla="*/ 1212 w 10000"/>
                  <a:gd name="connsiteY4-120" fmla="*/ 2527 h 10733"/>
                  <a:gd name="connsiteX5-121" fmla="*/ 2530 w 10000"/>
                  <a:gd name="connsiteY5-122" fmla="*/ 10696 h 10733"/>
                  <a:gd name="connsiteX6-123" fmla="*/ 5009 w 10000"/>
                  <a:gd name="connsiteY6-124" fmla="*/ 10661 h 10733"/>
                  <a:gd name="connsiteX7-125" fmla="*/ 7576 w 10000"/>
                  <a:gd name="connsiteY7-126" fmla="*/ 9808 h 10733"/>
                  <a:gd name="connsiteX8-127" fmla="*/ 8838 w 10000"/>
                  <a:gd name="connsiteY8-128" fmla="*/ 2527 h 10733"/>
                  <a:gd name="connsiteX9-129" fmla="*/ 10000 w 10000"/>
                  <a:gd name="connsiteY9-130" fmla="*/ 1264 h 10733"/>
                  <a:gd name="connsiteX10-131" fmla="*/ 8838 w 10000"/>
                  <a:gd name="connsiteY10-132" fmla="*/ 0 h 10733"/>
                  <a:gd name="connsiteX0-133" fmla="*/ 8838 w 10000"/>
                  <a:gd name="connsiteY0-134" fmla="*/ 0 h 10733"/>
                  <a:gd name="connsiteX1-135" fmla="*/ 4949 w 10000"/>
                  <a:gd name="connsiteY1-136" fmla="*/ 0 h 10733"/>
                  <a:gd name="connsiteX2-137" fmla="*/ 1212 w 10000"/>
                  <a:gd name="connsiteY2-138" fmla="*/ 0 h 10733"/>
                  <a:gd name="connsiteX3-139" fmla="*/ 0 w 10000"/>
                  <a:gd name="connsiteY3-140" fmla="*/ 1264 h 10733"/>
                  <a:gd name="connsiteX4-141" fmla="*/ 1212 w 10000"/>
                  <a:gd name="connsiteY4-142" fmla="*/ 2527 h 10733"/>
                  <a:gd name="connsiteX5-143" fmla="*/ 2530 w 10000"/>
                  <a:gd name="connsiteY5-144" fmla="*/ 10696 h 10733"/>
                  <a:gd name="connsiteX6-145" fmla="*/ 5009 w 10000"/>
                  <a:gd name="connsiteY6-146" fmla="*/ 10661 h 10733"/>
                  <a:gd name="connsiteX7-147" fmla="*/ 7576 w 10000"/>
                  <a:gd name="connsiteY7-148" fmla="*/ 9808 h 10733"/>
                  <a:gd name="connsiteX8-149" fmla="*/ 8838 w 10000"/>
                  <a:gd name="connsiteY8-150" fmla="*/ 2527 h 10733"/>
                  <a:gd name="connsiteX9-151" fmla="*/ 10000 w 10000"/>
                  <a:gd name="connsiteY9-152" fmla="*/ 1264 h 10733"/>
                  <a:gd name="connsiteX10-153" fmla="*/ 8838 w 10000"/>
                  <a:gd name="connsiteY10-154" fmla="*/ 0 h 10733"/>
                  <a:gd name="connsiteX0-155" fmla="*/ 8838 w 10000"/>
                  <a:gd name="connsiteY0-156" fmla="*/ 0 h 10733"/>
                  <a:gd name="connsiteX1-157" fmla="*/ 4949 w 10000"/>
                  <a:gd name="connsiteY1-158" fmla="*/ 0 h 10733"/>
                  <a:gd name="connsiteX2-159" fmla="*/ 1212 w 10000"/>
                  <a:gd name="connsiteY2-160" fmla="*/ 0 h 10733"/>
                  <a:gd name="connsiteX3-161" fmla="*/ 0 w 10000"/>
                  <a:gd name="connsiteY3-162" fmla="*/ 1264 h 10733"/>
                  <a:gd name="connsiteX4-163" fmla="*/ 1212 w 10000"/>
                  <a:gd name="connsiteY4-164" fmla="*/ 2527 h 10733"/>
                  <a:gd name="connsiteX5-165" fmla="*/ 2530 w 10000"/>
                  <a:gd name="connsiteY5-166" fmla="*/ 10696 h 10733"/>
                  <a:gd name="connsiteX6-167" fmla="*/ 5009 w 10000"/>
                  <a:gd name="connsiteY6-168" fmla="*/ 10661 h 10733"/>
                  <a:gd name="connsiteX7-169" fmla="*/ 7576 w 10000"/>
                  <a:gd name="connsiteY7-170" fmla="*/ 9869 h 10733"/>
                  <a:gd name="connsiteX8-171" fmla="*/ 8838 w 10000"/>
                  <a:gd name="connsiteY8-172" fmla="*/ 2527 h 10733"/>
                  <a:gd name="connsiteX9-173" fmla="*/ 10000 w 10000"/>
                  <a:gd name="connsiteY9-174" fmla="*/ 1264 h 10733"/>
                  <a:gd name="connsiteX10-175" fmla="*/ 8838 w 10000"/>
                  <a:gd name="connsiteY10-176" fmla="*/ 0 h 10733"/>
                  <a:gd name="connsiteX0-177" fmla="*/ 8838 w 10000"/>
                  <a:gd name="connsiteY0-178" fmla="*/ 0 h 10733"/>
                  <a:gd name="connsiteX1-179" fmla="*/ 4949 w 10000"/>
                  <a:gd name="connsiteY1-180" fmla="*/ 0 h 10733"/>
                  <a:gd name="connsiteX2-181" fmla="*/ 1212 w 10000"/>
                  <a:gd name="connsiteY2-182" fmla="*/ 0 h 10733"/>
                  <a:gd name="connsiteX3-183" fmla="*/ 0 w 10000"/>
                  <a:gd name="connsiteY3-184" fmla="*/ 1264 h 10733"/>
                  <a:gd name="connsiteX4-185" fmla="*/ 1212 w 10000"/>
                  <a:gd name="connsiteY4-186" fmla="*/ 2527 h 10733"/>
                  <a:gd name="connsiteX5-187" fmla="*/ 2530 w 10000"/>
                  <a:gd name="connsiteY5-188" fmla="*/ 10696 h 10733"/>
                  <a:gd name="connsiteX6-189" fmla="*/ 5009 w 10000"/>
                  <a:gd name="connsiteY6-190" fmla="*/ 10661 h 10733"/>
                  <a:gd name="connsiteX7-191" fmla="*/ 7576 w 10000"/>
                  <a:gd name="connsiteY7-192" fmla="*/ 9869 h 10733"/>
                  <a:gd name="connsiteX8-193" fmla="*/ 8838 w 10000"/>
                  <a:gd name="connsiteY8-194" fmla="*/ 2527 h 10733"/>
                  <a:gd name="connsiteX9-195" fmla="*/ 10000 w 10000"/>
                  <a:gd name="connsiteY9-196" fmla="*/ 1264 h 10733"/>
                  <a:gd name="connsiteX10-197" fmla="*/ 8838 w 10000"/>
                  <a:gd name="connsiteY10-198" fmla="*/ 0 h 10733"/>
                  <a:gd name="connsiteX0-199" fmla="*/ 8838 w 10000"/>
                  <a:gd name="connsiteY0-200" fmla="*/ 0 h 10765"/>
                  <a:gd name="connsiteX1-201" fmla="*/ 4949 w 10000"/>
                  <a:gd name="connsiteY1-202" fmla="*/ 0 h 10765"/>
                  <a:gd name="connsiteX2-203" fmla="*/ 1212 w 10000"/>
                  <a:gd name="connsiteY2-204" fmla="*/ 0 h 10765"/>
                  <a:gd name="connsiteX3-205" fmla="*/ 0 w 10000"/>
                  <a:gd name="connsiteY3-206" fmla="*/ 1264 h 10765"/>
                  <a:gd name="connsiteX4-207" fmla="*/ 1212 w 10000"/>
                  <a:gd name="connsiteY4-208" fmla="*/ 2527 h 10765"/>
                  <a:gd name="connsiteX5-209" fmla="*/ 2530 w 10000"/>
                  <a:gd name="connsiteY5-210" fmla="*/ 10696 h 10765"/>
                  <a:gd name="connsiteX6-211" fmla="*/ 5009 w 10000"/>
                  <a:gd name="connsiteY6-212" fmla="*/ 10661 h 10765"/>
                  <a:gd name="connsiteX7-213" fmla="*/ 7576 w 10000"/>
                  <a:gd name="connsiteY7-214" fmla="*/ 9869 h 10765"/>
                  <a:gd name="connsiteX8-215" fmla="*/ 8838 w 10000"/>
                  <a:gd name="connsiteY8-216" fmla="*/ 2527 h 10765"/>
                  <a:gd name="connsiteX9-217" fmla="*/ 10000 w 10000"/>
                  <a:gd name="connsiteY9-218" fmla="*/ 1264 h 10765"/>
                  <a:gd name="connsiteX10-219" fmla="*/ 8838 w 10000"/>
                  <a:gd name="connsiteY10-220" fmla="*/ 0 h 107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0000" h="10765">
                    <a:moveTo>
                      <a:pt x="8838" y="0"/>
                    </a:moveTo>
                    <a:lnTo>
                      <a:pt x="4949" y="0"/>
                    </a:lnTo>
                    <a:lnTo>
                      <a:pt x="1212" y="0"/>
                    </a:lnTo>
                    <a:lnTo>
                      <a:pt x="0" y="1264"/>
                    </a:lnTo>
                    <a:lnTo>
                      <a:pt x="1212" y="2527"/>
                    </a:lnTo>
                    <a:lnTo>
                      <a:pt x="2530" y="10696"/>
                    </a:lnTo>
                    <a:cubicBezTo>
                      <a:pt x="3412" y="10782"/>
                      <a:pt x="3511" y="10807"/>
                      <a:pt x="5009" y="10661"/>
                    </a:cubicBezTo>
                    <a:cubicBezTo>
                      <a:pt x="6448" y="10487"/>
                      <a:pt x="6720" y="10251"/>
                      <a:pt x="7576" y="9869"/>
                    </a:cubicBezTo>
                    <a:lnTo>
                      <a:pt x="8838" y="2527"/>
                    </a:lnTo>
                    <a:lnTo>
                      <a:pt x="10000" y="1264"/>
                    </a:lnTo>
                    <a:lnTo>
                      <a:pt x="883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0189" tIns="40094" rIns="80189" bIns="40094" numCol="1" anchor="t" anchorCtr="0" compatLnSpc="1"/>
              <a:lstStyle/>
              <a:p>
                <a:endParaRPr lang="ja-JP" altLang="en-US" sz="1580"/>
              </a:p>
            </p:txBody>
          </p:sp>
          <p:sp>
            <p:nvSpPr>
              <p:cNvPr id="75" name="Freeform 677"/>
              <p:cNvSpPr/>
              <p:nvPr/>
            </p:nvSpPr>
            <p:spPr bwMode="auto">
              <a:xfrm>
                <a:off x="-822125" y="2652229"/>
                <a:ext cx="42863" cy="41275"/>
              </a:xfrm>
              <a:custGeom>
                <a:avLst/>
                <a:gdLst>
                  <a:gd name="T0" fmla="*/ 4 w 27"/>
                  <a:gd name="T1" fmla="*/ 21 h 26"/>
                  <a:gd name="T2" fmla="*/ 4 w 27"/>
                  <a:gd name="T3" fmla="*/ 21 h 26"/>
                  <a:gd name="T4" fmla="*/ 2 w 27"/>
                  <a:gd name="T5" fmla="*/ 17 h 26"/>
                  <a:gd name="T6" fmla="*/ 0 w 27"/>
                  <a:gd name="T7" fmla="*/ 13 h 26"/>
                  <a:gd name="T8" fmla="*/ 2 w 27"/>
                  <a:gd name="T9" fmla="*/ 8 h 26"/>
                  <a:gd name="T10" fmla="*/ 4 w 27"/>
                  <a:gd name="T11" fmla="*/ 4 h 26"/>
                  <a:gd name="T12" fmla="*/ 4 w 27"/>
                  <a:gd name="T13" fmla="*/ 4 h 26"/>
                  <a:gd name="T14" fmla="*/ 8 w 27"/>
                  <a:gd name="T15" fmla="*/ 0 h 26"/>
                  <a:gd name="T16" fmla="*/ 14 w 27"/>
                  <a:gd name="T17" fmla="*/ 0 h 26"/>
                  <a:gd name="T18" fmla="*/ 18 w 27"/>
                  <a:gd name="T19" fmla="*/ 0 h 26"/>
                  <a:gd name="T20" fmla="*/ 23 w 27"/>
                  <a:gd name="T21" fmla="*/ 2 h 26"/>
                  <a:gd name="T22" fmla="*/ 23 w 27"/>
                  <a:gd name="T23" fmla="*/ 2 h 26"/>
                  <a:gd name="T24" fmla="*/ 26 w 27"/>
                  <a:gd name="T25" fmla="*/ 8 h 26"/>
                  <a:gd name="T26" fmla="*/ 27 w 27"/>
                  <a:gd name="T27" fmla="*/ 12 h 26"/>
                  <a:gd name="T28" fmla="*/ 26 w 27"/>
                  <a:gd name="T29" fmla="*/ 17 h 26"/>
                  <a:gd name="T30" fmla="*/ 23 w 27"/>
                  <a:gd name="T31" fmla="*/ 21 h 26"/>
                  <a:gd name="T32" fmla="*/ 23 w 27"/>
                  <a:gd name="T33" fmla="*/ 21 h 26"/>
                  <a:gd name="T34" fmla="*/ 19 w 27"/>
                  <a:gd name="T35" fmla="*/ 26 h 26"/>
                  <a:gd name="T36" fmla="*/ 14 w 27"/>
                  <a:gd name="T37" fmla="*/ 26 h 26"/>
                  <a:gd name="T38" fmla="*/ 8 w 27"/>
                  <a:gd name="T39" fmla="*/ 26 h 26"/>
                  <a:gd name="T40" fmla="*/ 4 w 27"/>
                  <a:gd name="T41" fmla="*/ 21 h 26"/>
                  <a:gd name="T42" fmla="*/ 4 w 27"/>
                  <a:gd name="T43"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 h="26">
                    <a:moveTo>
                      <a:pt x="4" y="21"/>
                    </a:moveTo>
                    <a:lnTo>
                      <a:pt x="4" y="21"/>
                    </a:lnTo>
                    <a:lnTo>
                      <a:pt x="2" y="17"/>
                    </a:lnTo>
                    <a:lnTo>
                      <a:pt x="0" y="13"/>
                    </a:lnTo>
                    <a:lnTo>
                      <a:pt x="2" y="8"/>
                    </a:lnTo>
                    <a:lnTo>
                      <a:pt x="4" y="4"/>
                    </a:lnTo>
                    <a:lnTo>
                      <a:pt x="4" y="4"/>
                    </a:lnTo>
                    <a:lnTo>
                      <a:pt x="8" y="0"/>
                    </a:lnTo>
                    <a:lnTo>
                      <a:pt x="14" y="0"/>
                    </a:lnTo>
                    <a:lnTo>
                      <a:pt x="18" y="0"/>
                    </a:lnTo>
                    <a:lnTo>
                      <a:pt x="23" y="2"/>
                    </a:lnTo>
                    <a:lnTo>
                      <a:pt x="23" y="2"/>
                    </a:lnTo>
                    <a:lnTo>
                      <a:pt x="26" y="8"/>
                    </a:lnTo>
                    <a:lnTo>
                      <a:pt x="27" y="12"/>
                    </a:lnTo>
                    <a:lnTo>
                      <a:pt x="26" y="17"/>
                    </a:lnTo>
                    <a:lnTo>
                      <a:pt x="23" y="21"/>
                    </a:lnTo>
                    <a:lnTo>
                      <a:pt x="23" y="21"/>
                    </a:lnTo>
                    <a:lnTo>
                      <a:pt x="19" y="26"/>
                    </a:lnTo>
                    <a:lnTo>
                      <a:pt x="14" y="26"/>
                    </a:lnTo>
                    <a:lnTo>
                      <a:pt x="8" y="26"/>
                    </a:lnTo>
                    <a:lnTo>
                      <a:pt x="4" y="21"/>
                    </a:lnTo>
                    <a:lnTo>
                      <a:pt x="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0189" tIns="40094" rIns="80189" bIns="40094" numCol="1" anchor="t" anchorCtr="0" compatLnSpc="1"/>
              <a:lstStyle/>
              <a:p>
                <a:endParaRPr lang="ja-JP" altLang="en-US" sz="1580"/>
              </a:p>
            </p:txBody>
          </p:sp>
          <p:sp>
            <p:nvSpPr>
              <p:cNvPr id="76" name="Freeform 678"/>
              <p:cNvSpPr/>
              <p:nvPr/>
            </p:nvSpPr>
            <p:spPr bwMode="auto">
              <a:xfrm>
                <a:off x="-725288" y="2625242"/>
                <a:ext cx="117475" cy="160338"/>
              </a:xfrm>
              <a:custGeom>
                <a:avLst/>
                <a:gdLst>
                  <a:gd name="T0" fmla="*/ 33 w 74"/>
                  <a:gd name="T1" fmla="*/ 101 h 101"/>
                  <a:gd name="T2" fmla="*/ 0 w 74"/>
                  <a:gd name="T3" fmla="*/ 86 h 101"/>
                  <a:gd name="T4" fmla="*/ 33 w 74"/>
                  <a:gd name="T5" fmla="*/ 0 h 101"/>
                  <a:gd name="T6" fmla="*/ 74 w 74"/>
                  <a:gd name="T7" fmla="*/ 19 h 101"/>
                  <a:gd name="T8" fmla="*/ 33 w 74"/>
                  <a:gd name="T9" fmla="*/ 101 h 101"/>
                </a:gdLst>
                <a:ahLst/>
                <a:cxnLst>
                  <a:cxn ang="0">
                    <a:pos x="T0" y="T1"/>
                  </a:cxn>
                  <a:cxn ang="0">
                    <a:pos x="T2" y="T3"/>
                  </a:cxn>
                  <a:cxn ang="0">
                    <a:pos x="T4" y="T5"/>
                  </a:cxn>
                  <a:cxn ang="0">
                    <a:pos x="T6" y="T7"/>
                  </a:cxn>
                  <a:cxn ang="0">
                    <a:pos x="T8" y="T9"/>
                  </a:cxn>
                </a:cxnLst>
                <a:rect l="0" t="0" r="r" b="b"/>
                <a:pathLst>
                  <a:path w="74" h="101">
                    <a:moveTo>
                      <a:pt x="33" y="101"/>
                    </a:moveTo>
                    <a:lnTo>
                      <a:pt x="0" y="86"/>
                    </a:lnTo>
                    <a:lnTo>
                      <a:pt x="33" y="0"/>
                    </a:lnTo>
                    <a:lnTo>
                      <a:pt x="74" y="19"/>
                    </a:lnTo>
                    <a:lnTo>
                      <a:pt x="33"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0189" tIns="40094" rIns="80189" bIns="40094" numCol="1" anchor="t" anchorCtr="0" compatLnSpc="1"/>
              <a:lstStyle/>
              <a:p>
                <a:endParaRPr lang="ja-JP" altLang="en-US" sz="1580"/>
              </a:p>
            </p:txBody>
          </p:sp>
          <p:sp>
            <p:nvSpPr>
              <p:cNvPr id="77" name="Freeform 679"/>
              <p:cNvSpPr/>
              <p:nvPr/>
            </p:nvSpPr>
            <p:spPr bwMode="auto">
              <a:xfrm>
                <a:off x="-815775" y="2655404"/>
                <a:ext cx="138113" cy="138113"/>
              </a:xfrm>
              <a:custGeom>
                <a:avLst/>
                <a:gdLst>
                  <a:gd name="T0" fmla="*/ 0 w 87"/>
                  <a:gd name="T1" fmla="*/ 19 h 87"/>
                  <a:gd name="T2" fmla="*/ 19 w 87"/>
                  <a:gd name="T3" fmla="*/ 0 h 87"/>
                  <a:gd name="T4" fmla="*/ 87 w 87"/>
                  <a:gd name="T5" fmla="*/ 62 h 87"/>
                  <a:gd name="T6" fmla="*/ 62 w 87"/>
                  <a:gd name="T7" fmla="*/ 87 h 87"/>
                  <a:gd name="T8" fmla="*/ 0 w 87"/>
                  <a:gd name="T9" fmla="*/ 19 h 87"/>
                </a:gdLst>
                <a:ahLst/>
                <a:cxnLst>
                  <a:cxn ang="0">
                    <a:pos x="T0" y="T1"/>
                  </a:cxn>
                  <a:cxn ang="0">
                    <a:pos x="T2" y="T3"/>
                  </a:cxn>
                  <a:cxn ang="0">
                    <a:pos x="T4" y="T5"/>
                  </a:cxn>
                  <a:cxn ang="0">
                    <a:pos x="T6" y="T7"/>
                  </a:cxn>
                  <a:cxn ang="0">
                    <a:pos x="T8" y="T9"/>
                  </a:cxn>
                </a:cxnLst>
                <a:rect l="0" t="0" r="r" b="b"/>
                <a:pathLst>
                  <a:path w="87" h="87">
                    <a:moveTo>
                      <a:pt x="0" y="19"/>
                    </a:moveTo>
                    <a:lnTo>
                      <a:pt x="19" y="0"/>
                    </a:lnTo>
                    <a:lnTo>
                      <a:pt x="87" y="62"/>
                    </a:lnTo>
                    <a:lnTo>
                      <a:pt x="62" y="87"/>
                    </a:lnTo>
                    <a:lnTo>
                      <a:pt x="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0189" tIns="40094" rIns="80189" bIns="40094" numCol="1" anchor="t" anchorCtr="0" compatLnSpc="1"/>
              <a:lstStyle/>
              <a:p>
                <a:endParaRPr lang="ja-JP" altLang="en-US" sz="1580"/>
              </a:p>
            </p:txBody>
          </p:sp>
          <p:sp>
            <p:nvSpPr>
              <p:cNvPr id="78" name="Freeform 680"/>
              <p:cNvSpPr/>
              <p:nvPr/>
            </p:nvSpPr>
            <p:spPr bwMode="auto">
              <a:xfrm>
                <a:off x="-677663" y="2604604"/>
                <a:ext cx="74613" cy="73025"/>
              </a:xfrm>
              <a:custGeom>
                <a:avLst/>
                <a:gdLst>
                  <a:gd name="T0" fmla="*/ 44 w 47"/>
                  <a:gd name="T1" fmla="*/ 32 h 46"/>
                  <a:gd name="T2" fmla="*/ 44 w 47"/>
                  <a:gd name="T3" fmla="*/ 32 h 46"/>
                  <a:gd name="T4" fmla="*/ 43 w 47"/>
                  <a:gd name="T5" fmla="*/ 36 h 46"/>
                  <a:gd name="T6" fmla="*/ 39 w 47"/>
                  <a:gd name="T7" fmla="*/ 39 h 46"/>
                  <a:gd name="T8" fmla="*/ 36 w 47"/>
                  <a:gd name="T9" fmla="*/ 42 h 46"/>
                  <a:gd name="T10" fmla="*/ 32 w 47"/>
                  <a:gd name="T11" fmla="*/ 45 h 46"/>
                  <a:gd name="T12" fmla="*/ 28 w 47"/>
                  <a:gd name="T13" fmla="*/ 45 h 46"/>
                  <a:gd name="T14" fmla="*/ 24 w 47"/>
                  <a:gd name="T15" fmla="*/ 46 h 46"/>
                  <a:gd name="T16" fmla="*/ 19 w 47"/>
                  <a:gd name="T17" fmla="*/ 45 h 46"/>
                  <a:gd name="T18" fmla="*/ 14 w 47"/>
                  <a:gd name="T19" fmla="*/ 43 h 46"/>
                  <a:gd name="T20" fmla="*/ 14 w 47"/>
                  <a:gd name="T21" fmla="*/ 43 h 46"/>
                  <a:gd name="T22" fmla="*/ 10 w 47"/>
                  <a:gd name="T23" fmla="*/ 42 h 46"/>
                  <a:gd name="T24" fmla="*/ 7 w 47"/>
                  <a:gd name="T25" fmla="*/ 39 h 46"/>
                  <a:gd name="T26" fmla="*/ 4 w 47"/>
                  <a:gd name="T27" fmla="*/ 35 h 46"/>
                  <a:gd name="T28" fmla="*/ 2 w 47"/>
                  <a:gd name="T29" fmla="*/ 31 h 46"/>
                  <a:gd name="T30" fmla="*/ 2 w 47"/>
                  <a:gd name="T31" fmla="*/ 27 h 46"/>
                  <a:gd name="T32" fmla="*/ 0 w 47"/>
                  <a:gd name="T33" fmla="*/ 23 h 46"/>
                  <a:gd name="T34" fmla="*/ 2 w 47"/>
                  <a:gd name="T35" fmla="*/ 19 h 46"/>
                  <a:gd name="T36" fmla="*/ 3 w 47"/>
                  <a:gd name="T37" fmla="*/ 13 h 46"/>
                  <a:gd name="T38" fmla="*/ 3 w 47"/>
                  <a:gd name="T39" fmla="*/ 13 h 46"/>
                  <a:gd name="T40" fmla="*/ 4 w 47"/>
                  <a:gd name="T41" fmla="*/ 11 h 46"/>
                  <a:gd name="T42" fmla="*/ 9 w 47"/>
                  <a:gd name="T43" fmla="*/ 7 h 46"/>
                  <a:gd name="T44" fmla="*/ 11 w 47"/>
                  <a:gd name="T45" fmla="*/ 4 h 46"/>
                  <a:gd name="T46" fmla="*/ 15 w 47"/>
                  <a:gd name="T47" fmla="*/ 2 h 46"/>
                  <a:gd name="T48" fmla="*/ 19 w 47"/>
                  <a:gd name="T49" fmla="*/ 1 h 46"/>
                  <a:gd name="T50" fmla="*/ 24 w 47"/>
                  <a:gd name="T51" fmla="*/ 0 h 46"/>
                  <a:gd name="T52" fmla="*/ 28 w 47"/>
                  <a:gd name="T53" fmla="*/ 1 h 46"/>
                  <a:gd name="T54" fmla="*/ 33 w 47"/>
                  <a:gd name="T55" fmla="*/ 2 h 46"/>
                  <a:gd name="T56" fmla="*/ 33 w 47"/>
                  <a:gd name="T57" fmla="*/ 2 h 46"/>
                  <a:gd name="T58" fmla="*/ 37 w 47"/>
                  <a:gd name="T59" fmla="*/ 5 h 46"/>
                  <a:gd name="T60" fmla="*/ 40 w 47"/>
                  <a:gd name="T61" fmla="*/ 8 h 46"/>
                  <a:gd name="T62" fmla="*/ 43 w 47"/>
                  <a:gd name="T63" fmla="*/ 11 h 46"/>
                  <a:gd name="T64" fmla="*/ 44 w 47"/>
                  <a:gd name="T65" fmla="*/ 15 h 46"/>
                  <a:gd name="T66" fmla="*/ 45 w 47"/>
                  <a:gd name="T67" fmla="*/ 19 h 46"/>
                  <a:gd name="T68" fmla="*/ 47 w 47"/>
                  <a:gd name="T69" fmla="*/ 23 h 46"/>
                  <a:gd name="T70" fmla="*/ 45 w 47"/>
                  <a:gd name="T71" fmla="*/ 28 h 46"/>
                  <a:gd name="T72" fmla="*/ 44 w 47"/>
                  <a:gd name="T73" fmla="*/ 32 h 46"/>
                  <a:gd name="T74" fmla="*/ 44 w 47"/>
                  <a:gd name="T75" fmla="*/ 3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6">
                    <a:moveTo>
                      <a:pt x="44" y="32"/>
                    </a:moveTo>
                    <a:lnTo>
                      <a:pt x="44" y="32"/>
                    </a:lnTo>
                    <a:lnTo>
                      <a:pt x="43" y="36"/>
                    </a:lnTo>
                    <a:lnTo>
                      <a:pt x="39" y="39"/>
                    </a:lnTo>
                    <a:lnTo>
                      <a:pt x="36" y="42"/>
                    </a:lnTo>
                    <a:lnTo>
                      <a:pt x="32" y="45"/>
                    </a:lnTo>
                    <a:lnTo>
                      <a:pt x="28" y="45"/>
                    </a:lnTo>
                    <a:lnTo>
                      <a:pt x="24" y="46"/>
                    </a:lnTo>
                    <a:lnTo>
                      <a:pt x="19" y="45"/>
                    </a:lnTo>
                    <a:lnTo>
                      <a:pt x="14" y="43"/>
                    </a:lnTo>
                    <a:lnTo>
                      <a:pt x="14" y="43"/>
                    </a:lnTo>
                    <a:lnTo>
                      <a:pt x="10" y="42"/>
                    </a:lnTo>
                    <a:lnTo>
                      <a:pt x="7" y="39"/>
                    </a:lnTo>
                    <a:lnTo>
                      <a:pt x="4" y="35"/>
                    </a:lnTo>
                    <a:lnTo>
                      <a:pt x="2" y="31"/>
                    </a:lnTo>
                    <a:lnTo>
                      <a:pt x="2" y="27"/>
                    </a:lnTo>
                    <a:lnTo>
                      <a:pt x="0" y="23"/>
                    </a:lnTo>
                    <a:lnTo>
                      <a:pt x="2" y="19"/>
                    </a:lnTo>
                    <a:lnTo>
                      <a:pt x="3" y="13"/>
                    </a:lnTo>
                    <a:lnTo>
                      <a:pt x="3" y="13"/>
                    </a:lnTo>
                    <a:lnTo>
                      <a:pt x="4" y="11"/>
                    </a:lnTo>
                    <a:lnTo>
                      <a:pt x="9" y="7"/>
                    </a:lnTo>
                    <a:lnTo>
                      <a:pt x="11" y="4"/>
                    </a:lnTo>
                    <a:lnTo>
                      <a:pt x="15" y="2"/>
                    </a:lnTo>
                    <a:lnTo>
                      <a:pt x="19" y="1"/>
                    </a:lnTo>
                    <a:lnTo>
                      <a:pt x="24" y="0"/>
                    </a:lnTo>
                    <a:lnTo>
                      <a:pt x="28" y="1"/>
                    </a:lnTo>
                    <a:lnTo>
                      <a:pt x="33" y="2"/>
                    </a:lnTo>
                    <a:lnTo>
                      <a:pt x="33" y="2"/>
                    </a:lnTo>
                    <a:lnTo>
                      <a:pt x="37" y="5"/>
                    </a:lnTo>
                    <a:lnTo>
                      <a:pt x="40" y="8"/>
                    </a:lnTo>
                    <a:lnTo>
                      <a:pt x="43" y="11"/>
                    </a:lnTo>
                    <a:lnTo>
                      <a:pt x="44" y="15"/>
                    </a:lnTo>
                    <a:lnTo>
                      <a:pt x="45" y="19"/>
                    </a:lnTo>
                    <a:lnTo>
                      <a:pt x="47" y="23"/>
                    </a:lnTo>
                    <a:lnTo>
                      <a:pt x="45" y="28"/>
                    </a:lnTo>
                    <a:lnTo>
                      <a:pt x="44" y="32"/>
                    </a:lnTo>
                    <a:lnTo>
                      <a:pt x="44"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0189" tIns="40094" rIns="80189" bIns="40094" numCol="1" anchor="t" anchorCtr="0" compatLnSpc="1"/>
              <a:lstStyle/>
              <a:p>
                <a:endParaRPr lang="ja-JP" altLang="en-US" sz="1580"/>
              </a:p>
            </p:txBody>
          </p:sp>
          <p:sp>
            <p:nvSpPr>
              <p:cNvPr id="79" name="Freeform 683"/>
              <p:cNvSpPr/>
              <p:nvPr/>
            </p:nvSpPr>
            <p:spPr bwMode="auto">
              <a:xfrm>
                <a:off x="-434775" y="2634769"/>
                <a:ext cx="96964" cy="219531"/>
              </a:xfrm>
              <a:custGeom>
                <a:avLst/>
                <a:gdLst>
                  <a:gd name="T0" fmla="*/ 23 w 58"/>
                  <a:gd name="T1" fmla="*/ 96 h 96"/>
                  <a:gd name="T2" fmla="*/ 58 w 58"/>
                  <a:gd name="T3" fmla="*/ 88 h 96"/>
                  <a:gd name="T4" fmla="*/ 43 w 58"/>
                  <a:gd name="T5" fmla="*/ 0 h 96"/>
                  <a:gd name="T6" fmla="*/ 0 w 58"/>
                  <a:gd name="T7" fmla="*/ 9 h 96"/>
                  <a:gd name="T8" fmla="*/ 23 w 58"/>
                  <a:gd name="T9" fmla="*/ 96 h 96"/>
                  <a:gd name="connsiteX0" fmla="*/ 3966 w 10722"/>
                  <a:gd name="connsiteY0" fmla="*/ 10000 h 11640"/>
                  <a:gd name="connsiteX1" fmla="*/ 10722 w 10722"/>
                  <a:gd name="connsiteY1" fmla="*/ 11640 h 11640"/>
                  <a:gd name="connsiteX2" fmla="*/ 7414 w 10722"/>
                  <a:gd name="connsiteY2" fmla="*/ 0 h 11640"/>
                  <a:gd name="connsiteX3" fmla="*/ 0 w 10722"/>
                  <a:gd name="connsiteY3" fmla="*/ 938 h 11640"/>
                  <a:gd name="connsiteX4" fmla="*/ 3966 w 10722"/>
                  <a:gd name="connsiteY4" fmla="*/ 10000 h 11640"/>
                  <a:gd name="connsiteX0-1" fmla="*/ 3966 w 10722"/>
                  <a:gd name="connsiteY0-2" fmla="*/ 10000 h 14405"/>
                  <a:gd name="connsiteX1-3" fmla="*/ 5492 w 10722"/>
                  <a:gd name="connsiteY1-4" fmla="*/ 14405 h 14405"/>
                  <a:gd name="connsiteX2-5" fmla="*/ 10722 w 10722"/>
                  <a:gd name="connsiteY2-6" fmla="*/ 11640 h 14405"/>
                  <a:gd name="connsiteX3-7" fmla="*/ 7414 w 10722"/>
                  <a:gd name="connsiteY3-8" fmla="*/ 0 h 14405"/>
                  <a:gd name="connsiteX4-9" fmla="*/ 0 w 10722"/>
                  <a:gd name="connsiteY4-10" fmla="*/ 938 h 14405"/>
                  <a:gd name="connsiteX5" fmla="*/ 3966 w 10722"/>
                  <a:gd name="connsiteY5" fmla="*/ 10000 h 14405"/>
                  <a:gd name="connsiteX0-11" fmla="*/ 3966 w 10531"/>
                  <a:gd name="connsiteY0-12" fmla="*/ 10000 h 14405"/>
                  <a:gd name="connsiteX1-13" fmla="*/ 5492 w 10531"/>
                  <a:gd name="connsiteY1-14" fmla="*/ 14405 h 14405"/>
                  <a:gd name="connsiteX2-15" fmla="*/ 10531 w 10531"/>
                  <a:gd name="connsiteY2-16" fmla="*/ 11247 h 14405"/>
                  <a:gd name="connsiteX3-17" fmla="*/ 7414 w 10531"/>
                  <a:gd name="connsiteY3-18" fmla="*/ 0 h 14405"/>
                  <a:gd name="connsiteX4-19" fmla="*/ 0 w 10531"/>
                  <a:gd name="connsiteY4-20" fmla="*/ 938 h 14405"/>
                  <a:gd name="connsiteX5-21" fmla="*/ 3966 w 10531"/>
                  <a:gd name="connsiteY5-22" fmla="*/ 10000 h 14405"/>
                  <a:gd name="connsiteX0-23" fmla="*/ 3966 w 10531"/>
                  <a:gd name="connsiteY0-24" fmla="*/ 10000 h 14405"/>
                  <a:gd name="connsiteX1-25" fmla="*/ 5492 w 10531"/>
                  <a:gd name="connsiteY1-26" fmla="*/ 14405 h 14405"/>
                  <a:gd name="connsiteX2-27" fmla="*/ 10531 w 10531"/>
                  <a:gd name="connsiteY2-28" fmla="*/ 11247 h 14405"/>
                  <a:gd name="connsiteX3-29" fmla="*/ 7414 w 10531"/>
                  <a:gd name="connsiteY3-30" fmla="*/ 0 h 14405"/>
                  <a:gd name="connsiteX4-31" fmla="*/ 0 w 10531"/>
                  <a:gd name="connsiteY4-32" fmla="*/ 938 h 14405"/>
                  <a:gd name="connsiteX5-33" fmla="*/ 3966 w 10531"/>
                  <a:gd name="connsiteY5-34" fmla="*/ 10000 h 14405"/>
                  <a:gd name="connsiteX0-35" fmla="*/ 3966 w 10531"/>
                  <a:gd name="connsiteY0-36" fmla="*/ 10000 h 14405"/>
                  <a:gd name="connsiteX1-37" fmla="*/ 5492 w 10531"/>
                  <a:gd name="connsiteY1-38" fmla="*/ 14405 h 14405"/>
                  <a:gd name="connsiteX2-39" fmla="*/ 10531 w 10531"/>
                  <a:gd name="connsiteY2-40" fmla="*/ 11247 h 14405"/>
                  <a:gd name="connsiteX3-41" fmla="*/ 7414 w 10531"/>
                  <a:gd name="connsiteY3-42" fmla="*/ 0 h 14405"/>
                  <a:gd name="connsiteX4-43" fmla="*/ 0 w 10531"/>
                  <a:gd name="connsiteY4-44" fmla="*/ 938 h 14405"/>
                  <a:gd name="connsiteX5-45" fmla="*/ 3966 w 10531"/>
                  <a:gd name="connsiteY5-46" fmla="*/ 10000 h 144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0531" h="14405">
                    <a:moveTo>
                      <a:pt x="3966" y="10000"/>
                    </a:moveTo>
                    <a:cubicBezTo>
                      <a:pt x="4114" y="10014"/>
                      <a:pt x="5344" y="14391"/>
                      <a:pt x="5492" y="14405"/>
                    </a:cubicBezTo>
                    <a:cubicBezTo>
                      <a:pt x="7861" y="13190"/>
                      <a:pt x="8621" y="12693"/>
                      <a:pt x="10531" y="11247"/>
                    </a:cubicBezTo>
                    <a:lnTo>
                      <a:pt x="7414" y="0"/>
                    </a:lnTo>
                    <a:lnTo>
                      <a:pt x="0" y="938"/>
                    </a:lnTo>
                    <a:lnTo>
                      <a:pt x="3966" y="10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0189" tIns="40094" rIns="80189" bIns="40094" numCol="1" anchor="t" anchorCtr="0" compatLnSpc="1"/>
              <a:lstStyle/>
              <a:p>
                <a:endParaRPr lang="ja-JP" altLang="en-US" sz="1580"/>
              </a:p>
            </p:txBody>
          </p:sp>
          <p:sp>
            <p:nvSpPr>
              <p:cNvPr id="80" name="Freeform 685"/>
              <p:cNvSpPr/>
              <p:nvPr/>
            </p:nvSpPr>
            <p:spPr bwMode="auto">
              <a:xfrm>
                <a:off x="-437950" y="2604604"/>
                <a:ext cx="74613" cy="73025"/>
              </a:xfrm>
              <a:custGeom>
                <a:avLst/>
                <a:gdLst>
                  <a:gd name="T0" fmla="*/ 2 w 47"/>
                  <a:gd name="T1" fmla="*/ 28 h 46"/>
                  <a:gd name="T2" fmla="*/ 2 w 47"/>
                  <a:gd name="T3" fmla="*/ 28 h 46"/>
                  <a:gd name="T4" fmla="*/ 3 w 47"/>
                  <a:gd name="T5" fmla="*/ 32 h 46"/>
                  <a:gd name="T6" fmla="*/ 5 w 47"/>
                  <a:gd name="T7" fmla="*/ 36 h 46"/>
                  <a:gd name="T8" fmla="*/ 7 w 47"/>
                  <a:gd name="T9" fmla="*/ 39 h 46"/>
                  <a:gd name="T10" fmla="*/ 11 w 47"/>
                  <a:gd name="T11" fmla="*/ 42 h 46"/>
                  <a:gd name="T12" fmla="*/ 15 w 47"/>
                  <a:gd name="T13" fmla="*/ 45 h 46"/>
                  <a:gd name="T14" fmla="*/ 19 w 47"/>
                  <a:gd name="T15" fmla="*/ 45 h 46"/>
                  <a:gd name="T16" fmla="*/ 24 w 47"/>
                  <a:gd name="T17" fmla="*/ 46 h 46"/>
                  <a:gd name="T18" fmla="*/ 29 w 47"/>
                  <a:gd name="T19" fmla="*/ 45 h 46"/>
                  <a:gd name="T20" fmla="*/ 29 w 47"/>
                  <a:gd name="T21" fmla="*/ 45 h 46"/>
                  <a:gd name="T22" fmla="*/ 33 w 47"/>
                  <a:gd name="T23" fmla="*/ 43 h 46"/>
                  <a:gd name="T24" fmla="*/ 37 w 47"/>
                  <a:gd name="T25" fmla="*/ 42 h 46"/>
                  <a:gd name="T26" fmla="*/ 40 w 47"/>
                  <a:gd name="T27" fmla="*/ 39 h 46"/>
                  <a:gd name="T28" fmla="*/ 43 w 47"/>
                  <a:gd name="T29" fmla="*/ 35 h 46"/>
                  <a:gd name="T30" fmla="*/ 44 w 47"/>
                  <a:gd name="T31" fmla="*/ 31 h 46"/>
                  <a:gd name="T32" fmla="*/ 45 w 47"/>
                  <a:gd name="T33" fmla="*/ 27 h 46"/>
                  <a:gd name="T34" fmla="*/ 47 w 47"/>
                  <a:gd name="T35" fmla="*/ 23 h 46"/>
                  <a:gd name="T36" fmla="*/ 45 w 47"/>
                  <a:gd name="T37" fmla="*/ 19 h 46"/>
                  <a:gd name="T38" fmla="*/ 45 w 47"/>
                  <a:gd name="T39" fmla="*/ 19 h 46"/>
                  <a:gd name="T40" fmla="*/ 44 w 47"/>
                  <a:gd name="T41" fmla="*/ 13 h 46"/>
                  <a:gd name="T42" fmla="*/ 43 w 47"/>
                  <a:gd name="T43" fmla="*/ 11 h 46"/>
                  <a:gd name="T44" fmla="*/ 39 w 47"/>
                  <a:gd name="T45" fmla="*/ 7 h 46"/>
                  <a:gd name="T46" fmla="*/ 36 w 47"/>
                  <a:gd name="T47" fmla="*/ 4 h 46"/>
                  <a:gd name="T48" fmla="*/ 32 w 47"/>
                  <a:gd name="T49" fmla="*/ 2 h 46"/>
                  <a:gd name="T50" fmla="*/ 28 w 47"/>
                  <a:gd name="T51" fmla="*/ 1 h 46"/>
                  <a:gd name="T52" fmla="*/ 24 w 47"/>
                  <a:gd name="T53" fmla="*/ 0 h 46"/>
                  <a:gd name="T54" fmla="*/ 18 w 47"/>
                  <a:gd name="T55" fmla="*/ 1 h 46"/>
                  <a:gd name="T56" fmla="*/ 18 w 47"/>
                  <a:gd name="T57" fmla="*/ 1 h 46"/>
                  <a:gd name="T58" fmla="*/ 14 w 47"/>
                  <a:gd name="T59" fmla="*/ 2 h 46"/>
                  <a:gd name="T60" fmla="*/ 10 w 47"/>
                  <a:gd name="T61" fmla="*/ 5 h 46"/>
                  <a:gd name="T62" fmla="*/ 7 w 47"/>
                  <a:gd name="T63" fmla="*/ 8 h 46"/>
                  <a:gd name="T64" fmla="*/ 5 w 47"/>
                  <a:gd name="T65" fmla="*/ 11 h 46"/>
                  <a:gd name="T66" fmla="*/ 2 w 47"/>
                  <a:gd name="T67" fmla="*/ 15 h 46"/>
                  <a:gd name="T68" fmla="*/ 2 w 47"/>
                  <a:gd name="T69" fmla="*/ 19 h 46"/>
                  <a:gd name="T70" fmla="*/ 0 w 47"/>
                  <a:gd name="T71" fmla="*/ 23 h 46"/>
                  <a:gd name="T72" fmla="*/ 2 w 47"/>
                  <a:gd name="T73" fmla="*/ 28 h 46"/>
                  <a:gd name="T74" fmla="*/ 2 w 47"/>
                  <a:gd name="T75" fmla="*/ 2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6">
                    <a:moveTo>
                      <a:pt x="2" y="28"/>
                    </a:moveTo>
                    <a:lnTo>
                      <a:pt x="2" y="28"/>
                    </a:lnTo>
                    <a:lnTo>
                      <a:pt x="3" y="32"/>
                    </a:lnTo>
                    <a:lnTo>
                      <a:pt x="5" y="36"/>
                    </a:lnTo>
                    <a:lnTo>
                      <a:pt x="7" y="39"/>
                    </a:lnTo>
                    <a:lnTo>
                      <a:pt x="11" y="42"/>
                    </a:lnTo>
                    <a:lnTo>
                      <a:pt x="15" y="45"/>
                    </a:lnTo>
                    <a:lnTo>
                      <a:pt x="19" y="45"/>
                    </a:lnTo>
                    <a:lnTo>
                      <a:pt x="24" y="46"/>
                    </a:lnTo>
                    <a:lnTo>
                      <a:pt x="29" y="45"/>
                    </a:lnTo>
                    <a:lnTo>
                      <a:pt x="29" y="45"/>
                    </a:lnTo>
                    <a:lnTo>
                      <a:pt x="33" y="43"/>
                    </a:lnTo>
                    <a:lnTo>
                      <a:pt x="37" y="42"/>
                    </a:lnTo>
                    <a:lnTo>
                      <a:pt x="40" y="39"/>
                    </a:lnTo>
                    <a:lnTo>
                      <a:pt x="43" y="35"/>
                    </a:lnTo>
                    <a:lnTo>
                      <a:pt x="44" y="31"/>
                    </a:lnTo>
                    <a:lnTo>
                      <a:pt x="45" y="27"/>
                    </a:lnTo>
                    <a:lnTo>
                      <a:pt x="47" y="23"/>
                    </a:lnTo>
                    <a:lnTo>
                      <a:pt x="45" y="19"/>
                    </a:lnTo>
                    <a:lnTo>
                      <a:pt x="45" y="19"/>
                    </a:lnTo>
                    <a:lnTo>
                      <a:pt x="44" y="13"/>
                    </a:lnTo>
                    <a:lnTo>
                      <a:pt x="43" y="11"/>
                    </a:lnTo>
                    <a:lnTo>
                      <a:pt x="39" y="7"/>
                    </a:lnTo>
                    <a:lnTo>
                      <a:pt x="36" y="4"/>
                    </a:lnTo>
                    <a:lnTo>
                      <a:pt x="32" y="2"/>
                    </a:lnTo>
                    <a:lnTo>
                      <a:pt x="28" y="1"/>
                    </a:lnTo>
                    <a:lnTo>
                      <a:pt x="24" y="0"/>
                    </a:lnTo>
                    <a:lnTo>
                      <a:pt x="18" y="1"/>
                    </a:lnTo>
                    <a:lnTo>
                      <a:pt x="18" y="1"/>
                    </a:lnTo>
                    <a:lnTo>
                      <a:pt x="14" y="2"/>
                    </a:lnTo>
                    <a:lnTo>
                      <a:pt x="10" y="5"/>
                    </a:lnTo>
                    <a:lnTo>
                      <a:pt x="7" y="8"/>
                    </a:lnTo>
                    <a:lnTo>
                      <a:pt x="5" y="11"/>
                    </a:lnTo>
                    <a:lnTo>
                      <a:pt x="2" y="15"/>
                    </a:lnTo>
                    <a:lnTo>
                      <a:pt x="2" y="19"/>
                    </a:lnTo>
                    <a:lnTo>
                      <a:pt x="0" y="23"/>
                    </a:lnTo>
                    <a:lnTo>
                      <a:pt x="2" y="28"/>
                    </a:lnTo>
                    <a:lnTo>
                      <a:pt x="2"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0189" tIns="40094" rIns="80189" bIns="40094" numCol="1" anchor="t" anchorCtr="0" compatLnSpc="1"/>
              <a:lstStyle/>
              <a:p>
                <a:endParaRPr lang="ja-JP" altLang="en-US" sz="1580"/>
              </a:p>
            </p:txBody>
          </p:sp>
          <p:sp>
            <p:nvSpPr>
              <p:cNvPr id="81" name="Freeform 726"/>
              <p:cNvSpPr/>
              <p:nvPr/>
            </p:nvSpPr>
            <p:spPr bwMode="auto">
              <a:xfrm>
                <a:off x="-726875" y="2744304"/>
                <a:ext cx="55563" cy="57150"/>
              </a:xfrm>
              <a:custGeom>
                <a:avLst/>
                <a:gdLst>
                  <a:gd name="T0" fmla="*/ 6 w 35"/>
                  <a:gd name="T1" fmla="*/ 31 h 36"/>
                  <a:gd name="T2" fmla="*/ 6 w 35"/>
                  <a:gd name="T3" fmla="*/ 31 h 36"/>
                  <a:gd name="T4" fmla="*/ 1 w 35"/>
                  <a:gd name="T5" fmla="*/ 25 h 36"/>
                  <a:gd name="T6" fmla="*/ 0 w 35"/>
                  <a:gd name="T7" fmla="*/ 18 h 36"/>
                  <a:gd name="T8" fmla="*/ 1 w 35"/>
                  <a:gd name="T9" fmla="*/ 11 h 36"/>
                  <a:gd name="T10" fmla="*/ 6 w 35"/>
                  <a:gd name="T11" fmla="*/ 6 h 36"/>
                  <a:gd name="T12" fmla="*/ 6 w 35"/>
                  <a:gd name="T13" fmla="*/ 6 h 36"/>
                  <a:gd name="T14" fmla="*/ 11 w 35"/>
                  <a:gd name="T15" fmla="*/ 2 h 36"/>
                  <a:gd name="T16" fmla="*/ 18 w 35"/>
                  <a:gd name="T17" fmla="*/ 0 h 36"/>
                  <a:gd name="T18" fmla="*/ 25 w 35"/>
                  <a:gd name="T19" fmla="*/ 2 h 36"/>
                  <a:gd name="T20" fmla="*/ 31 w 35"/>
                  <a:gd name="T21" fmla="*/ 6 h 36"/>
                  <a:gd name="T22" fmla="*/ 31 w 35"/>
                  <a:gd name="T23" fmla="*/ 6 h 36"/>
                  <a:gd name="T24" fmla="*/ 34 w 35"/>
                  <a:gd name="T25" fmla="*/ 11 h 36"/>
                  <a:gd name="T26" fmla="*/ 35 w 35"/>
                  <a:gd name="T27" fmla="*/ 18 h 36"/>
                  <a:gd name="T28" fmla="*/ 35 w 35"/>
                  <a:gd name="T29" fmla="*/ 25 h 36"/>
                  <a:gd name="T30" fmla="*/ 31 w 35"/>
                  <a:gd name="T31" fmla="*/ 30 h 36"/>
                  <a:gd name="T32" fmla="*/ 31 w 35"/>
                  <a:gd name="T33" fmla="*/ 30 h 36"/>
                  <a:gd name="T34" fmla="*/ 25 w 35"/>
                  <a:gd name="T35" fmla="*/ 34 h 36"/>
                  <a:gd name="T36" fmla="*/ 18 w 35"/>
                  <a:gd name="T37" fmla="*/ 36 h 36"/>
                  <a:gd name="T38" fmla="*/ 11 w 35"/>
                  <a:gd name="T39" fmla="*/ 34 h 36"/>
                  <a:gd name="T40" fmla="*/ 6 w 35"/>
                  <a:gd name="T41" fmla="*/ 31 h 36"/>
                  <a:gd name="T42" fmla="*/ 6 w 35"/>
                  <a:gd name="T43"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36">
                    <a:moveTo>
                      <a:pt x="6" y="31"/>
                    </a:moveTo>
                    <a:lnTo>
                      <a:pt x="6" y="31"/>
                    </a:lnTo>
                    <a:lnTo>
                      <a:pt x="1" y="25"/>
                    </a:lnTo>
                    <a:lnTo>
                      <a:pt x="0" y="18"/>
                    </a:lnTo>
                    <a:lnTo>
                      <a:pt x="1" y="11"/>
                    </a:lnTo>
                    <a:lnTo>
                      <a:pt x="6" y="6"/>
                    </a:lnTo>
                    <a:lnTo>
                      <a:pt x="6" y="6"/>
                    </a:lnTo>
                    <a:lnTo>
                      <a:pt x="11" y="2"/>
                    </a:lnTo>
                    <a:lnTo>
                      <a:pt x="18" y="0"/>
                    </a:lnTo>
                    <a:lnTo>
                      <a:pt x="25" y="2"/>
                    </a:lnTo>
                    <a:lnTo>
                      <a:pt x="31" y="6"/>
                    </a:lnTo>
                    <a:lnTo>
                      <a:pt x="31" y="6"/>
                    </a:lnTo>
                    <a:lnTo>
                      <a:pt x="34" y="11"/>
                    </a:lnTo>
                    <a:lnTo>
                      <a:pt x="35" y="18"/>
                    </a:lnTo>
                    <a:lnTo>
                      <a:pt x="35" y="25"/>
                    </a:lnTo>
                    <a:lnTo>
                      <a:pt x="31" y="30"/>
                    </a:lnTo>
                    <a:lnTo>
                      <a:pt x="31" y="30"/>
                    </a:lnTo>
                    <a:lnTo>
                      <a:pt x="25" y="34"/>
                    </a:lnTo>
                    <a:lnTo>
                      <a:pt x="18" y="36"/>
                    </a:lnTo>
                    <a:lnTo>
                      <a:pt x="11" y="34"/>
                    </a:lnTo>
                    <a:lnTo>
                      <a:pt x="6" y="31"/>
                    </a:lnTo>
                    <a:lnTo>
                      <a:pt x="6"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0189" tIns="40094" rIns="80189" bIns="40094" numCol="1" anchor="t" anchorCtr="0" compatLnSpc="1"/>
              <a:lstStyle/>
              <a:p>
                <a:endParaRPr lang="ja-JP" altLang="en-US" sz="1580"/>
              </a:p>
            </p:txBody>
          </p:sp>
          <p:sp>
            <p:nvSpPr>
              <p:cNvPr id="82" name="Freeform 1140"/>
              <p:cNvSpPr/>
              <p:nvPr/>
            </p:nvSpPr>
            <p:spPr bwMode="auto">
              <a:xfrm>
                <a:off x="-612576" y="2398229"/>
                <a:ext cx="184150" cy="184150"/>
              </a:xfrm>
              <a:custGeom>
                <a:avLst/>
                <a:gdLst>
                  <a:gd name="T0" fmla="*/ 116 w 116"/>
                  <a:gd name="T1" fmla="*/ 59 h 116"/>
                  <a:gd name="T2" fmla="*/ 116 w 116"/>
                  <a:gd name="T3" fmla="*/ 59 h 116"/>
                  <a:gd name="T4" fmla="*/ 115 w 116"/>
                  <a:gd name="T5" fmla="*/ 70 h 116"/>
                  <a:gd name="T6" fmla="*/ 112 w 116"/>
                  <a:gd name="T7" fmla="*/ 81 h 116"/>
                  <a:gd name="T8" fmla="*/ 106 w 116"/>
                  <a:gd name="T9" fmla="*/ 92 h 116"/>
                  <a:gd name="T10" fmla="*/ 100 w 116"/>
                  <a:gd name="T11" fmla="*/ 100 h 116"/>
                  <a:gd name="T12" fmla="*/ 90 w 116"/>
                  <a:gd name="T13" fmla="*/ 107 h 116"/>
                  <a:gd name="T14" fmla="*/ 80 w 116"/>
                  <a:gd name="T15" fmla="*/ 112 h 116"/>
                  <a:gd name="T16" fmla="*/ 70 w 116"/>
                  <a:gd name="T17" fmla="*/ 115 h 116"/>
                  <a:gd name="T18" fmla="*/ 57 w 116"/>
                  <a:gd name="T19" fmla="*/ 116 h 116"/>
                  <a:gd name="T20" fmla="*/ 57 w 116"/>
                  <a:gd name="T21" fmla="*/ 116 h 116"/>
                  <a:gd name="T22" fmla="*/ 46 w 116"/>
                  <a:gd name="T23" fmla="*/ 115 h 116"/>
                  <a:gd name="T24" fmla="*/ 36 w 116"/>
                  <a:gd name="T25" fmla="*/ 112 h 116"/>
                  <a:gd name="T26" fmla="*/ 26 w 116"/>
                  <a:gd name="T27" fmla="*/ 107 h 116"/>
                  <a:gd name="T28" fmla="*/ 17 w 116"/>
                  <a:gd name="T29" fmla="*/ 100 h 116"/>
                  <a:gd name="T30" fmla="*/ 10 w 116"/>
                  <a:gd name="T31" fmla="*/ 92 h 116"/>
                  <a:gd name="T32" fmla="*/ 4 w 116"/>
                  <a:gd name="T33" fmla="*/ 81 h 116"/>
                  <a:gd name="T34" fmla="*/ 2 w 116"/>
                  <a:gd name="T35" fmla="*/ 70 h 116"/>
                  <a:gd name="T36" fmla="*/ 0 w 116"/>
                  <a:gd name="T37" fmla="*/ 59 h 116"/>
                  <a:gd name="T38" fmla="*/ 0 w 116"/>
                  <a:gd name="T39" fmla="*/ 59 h 116"/>
                  <a:gd name="T40" fmla="*/ 2 w 116"/>
                  <a:gd name="T41" fmla="*/ 47 h 116"/>
                  <a:gd name="T42" fmla="*/ 4 w 116"/>
                  <a:gd name="T43" fmla="*/ 36 h 116"/>
                  <a:gd name="T44" fmla="*/ 10 w 116"/>
                  <a:gd name="T45" fmla="*/ 26 h 116"/>
                  <a:gd name="T46" fmla="*/ 17 w 116"/>
                  <a:gd name="T47" fmla="*/ 18 h 116"/>
                  <a:gd name="T48" fmla="*/ 26 w 116"/>
                  <a:gd name="T49" fmla="*/ 11 h 116"/>
                  <a:gd name="T50" fmla="*/ 36 w 116"/>
                  <a:gd name="T51" fmla="*/ 6 h 116"/>
                  <a:gd name="T52" fmla="*/ 46 w 116"/>
                  <a:gd name="T53" fmla="*/ 2 h 116"/>
                  <a:gd name="T54" fmla="*/ 57 w 116"/>
                  <a:gd name="T55" fmla="*/ 0 h 116"/>
                  <a:gd name="T56" fmla="*/ 57 w 116"/>
                  <a:gd name="T57" fmla="*/ 0 h 116"/>
                  <a:gd name="T58" fmla="*/ 70 w 116"/>
                  <a:gd name="T59" fmla="*/ 2 h 116"/>
                  <a:gd name="T60" fmla="*/ 80 w 116"/>
                  <a:gd name="T61" fmla="*/ 6 h 116"/>
                  <a:gd name="T62" fmla="*/ 90 w 116"/>
                  <a:gd name="T63" fmla="*/ 11 h 116"/>
                  <a:gd name="T64" fmla="*/ 100 w 116"/>
                  <a:gd name="T65" fmla="*/ 18 h 116"/>
                  <a:gd name="T66" fmla="*/ 106 w 116"/>
                  <a:gd name="T67" fmla="*/ 26 h 116"/>
                  <a:gd name="T68" fmla="*/ 112 w 116"/>
                  <a:gd name="T69" fmla="*/ 36 h 116"/>
                  <a:gd name="T70" fmla="*/ 115 w 116"/>
                  <a:gd name="T71" fmla="*/ 47 h 116"/>
                  <a:gd name="T72" fmla="*/ 116 w 116"/>
                  <a:gd name="T73" fmla="*/ 59 h 116"/>
                  <a:gd name="T74" fmla="*/ 116 w 116"/>
                  <a:gd name="T75" fmla="*/ 5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16">
                    <a:moveTo>
                      <a:pt x="116" y="59"/>
                    </a:moveTo>
                    <a:lnTo>
                      <a:pt x="116" y="59"/>
                    </a:lnTo>
                    <a:lnTo>
                      <a:pt x="115" y="70"/>
                    </a:lnTo>
                    <a:lnTo>
                      <a:pt x="112" y="81"/>
                    </a:lnTo>
                    <a:lnTo>
                      <a:pt x="106" y="92"/>
                    </a:lnTo>
                    <a:lnTo>
                      <a:pt x="100" y="100"/>
                    </a:lnTo>
                    <a:lnTo>
                      <a:pt x="90" y="107"/>
                    </a:lnTo>
                    <a:lnTo>
                      <a:pt x="80" y="112"/>
                    </a:lnTo>
                    <a:lnTo>
                      <a:pt x="70" y="115"/>
                    </a:lnTo>
                    <a:lnTo>
                      <a:pt x="57" y="116"/>
                    </a:lnTo>
                    <a:lnTo>
                      <a:pt x="57" y="116"/>
                    </a:lnTo>
                    <a:lnTo>
                      <a:pt x="46" y="115"/>
                    </a:lnTo>
                    <a:lnTo>
                      <a:pt x="36" y="112"/>
                    </a:lnTo>
                    <a:lnTo>
                      <a:pt x="26" y="107"/>
                    </a:lnTo>
                    <a:lnTo>
                      <a:pt x="17" y="100"/>
                    </a:lnTo>
                    <a:lnTo>
                      <a:pt x="10" y="92"/>
                    </a:lnTo>
                    <a:lnTo>
                      <a:pt x="4" y="81"/>
                    </a:lnTo>
                    <a:lnTo>
                      <a:pt x="2" y="70"/>
                    </a:lnTo>
                    <a:lnTo>
                      <a:pt x="0" y="59"/>
                    </a:lnTo>
                    <a:lnTo>
                      <a:pt x="0" y="59"/>
                    </a:lnTo>
                    <a:lnTo>
                      <a:pt x="2" y="47"/>
                    </a:lnTo>
                    <a:lnTo>
                      <a:pt x="4" y="36"/>
                    </a:lnTo>
                    <a:lnTo>
                      <a:pt x="10" y="26"/>
                    </a:lnTo>
                    <a:lnTo>
                      <a:pt x="17" y="18"/>
                    </a:lnTo>
                    <a:lnTo>
                      <a:pt x="26" y="11"/>
                    </a:lnTo>
                    <a:lnTo>
                      <a:pt x="36" y="6"/>
                    </a:lnTo>
                    <a:lnTo>
                      <a:pt x="46" y="2"/>
                    </a:lnTo>
                    <a:lnTo>
                      <a:pt x="57" y="0"/>
                    </a:lnTo>
                    <a:lnTo>
                      <a:pt x="57" y="0"/>
                    </a:lnTo>
                    <a:lnTo>
                      <a:pt x="70" y="2"/>
                    </a:lnTo>
                    <a:lnTo>
                      <a:pt x="80" y="6"/>
                    </a:lnTo>
                    <a:lnTo>
                      <a:pt x="90" y="11"/>
                    </a:lnTo>
                    <a:lnTo>
                      <a:pt x="100" y="18"/>
                    </a:lnTo>
                    <a:lnTo>
                      <a:pt x="106" y="26"/>
                    </a:lnTo>
                    <a:lnTo>
                      <a:pt x="112" y="36"/>
                    </a:lnTo>
                    <a:lnTo>
                      <a:pt x="115" y="47"/>
                    </a:lnTo>
                    <a:lnTo>
                      <a:pt x="116" y="59"/>
                    </a:lnTo>
                    <a:lnTo>
                      <a:pt x="116"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0189" tIns="40094" rIns="80189" bIns="40094" numCol="1" anchor="t" anchorCtr="0" compatLnSpc="1"/>
              <a:lstStyle/>
              <a:p>
                <a:endParaRPr lang="ja-JP" altLang="en-US" sz="1580"/>
              </a:p>
            </p:txBody>
          </p:sp>
        </p:grpSp>
      </p:grpSp>
      <p:sp>
        <p:nvSpPr>
          <p:cNvPr id="83" name="角丸四角形 82"/>
          <p:cNvSpPr/>
          <p:nvPr/>
        </p:nvSpPr>
        <p:spPr>
          <a:xfrm>
            <a:off x="404761" y="3237812"/>
            <a:ext cx="6897583" cy="181456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80"/>
          </a:p>
        </p:txBody>
      </p:sp>
      <p:sp>
        <p:nvSpPr>
          <p:cNvPr id="84" name="正方形/長方形 83"/>
          <p:cNvSpPr/>
          <p:nvPr/>
        </p:nvSpPr>
        <p:spPr>
          <a:xfrm>
            <a:off x="3341956" y="5301674"/>
            <a:ext cx="6373638" cy="1564168"/>
          </a:xfrm>
          <a:prstGeom prst="rect">
            <a:avLst/>
          </a:prstGeom>
          <a:noFill/>
          <a:ln w="12700" cap="flat" cmpd="sng" algn="ctr">
            <a:noFill/>
            <a:prstDash val="solid"/>
          </a:ln>
          <a:effectLst/>
        </p:spPr>
        <p:txBody>
          <a:bodyPr wrap="square" tIns="63141" rtlCol="0" anchor="t" anchorCtr="0">
            <a:spAutoFit/>
          </a:bodyPr>
          <a:lstStyle/>
          <a:p>
            <a:pPr>
              <a:spcAft>
                <a:spcPts val="525"/>
              </a:spcAft>
              <a:defRPr/>
            </a:pPr>
            <a:r>
              <a:rPr kumimoji="0" lang="ja-JP" altLang="en-US" b="1" kern="0" dirty="0">
                <a:solidFill>
                  <a:srgbClr val="000000"/>
                </a:solidFill>
                <a:latin typeface="游ゴシック" panose="020B0400000000000000" pitchFamily="34" charset="-128"/>
                <a:ea typeface="游ゴシック" panose="020B0400000000000000" pitchFamily="34" charset="-128"/>
              </a:rPr>
              <a:t>機能訓練、出来ることがたくさんになればよいと思います。</a:t>
            </a:r>
            <a:endParaRPr kumimoji="0" lang="en-US" altLang="ja-JP" b="1" kern="0" dirty="0">
              <a:solidFill>
                <a:srgbClr val="000000"/>
              </a:solidFill>
              <a:latin typeface="游ゴシック" panose="020B0400000000000000" pitchFamily="34" charset="-128"/>
              <a:ea typeface="游ゴシック" panose="020B0400000000000000" pitchFamily="34" charset="-128"/>
            </a:endParaRPr>
          </a:p>
          <a:p>
            <a:pPr>
              <a:spcAft>
                <a:spcPts val="525"/>
              </a:spcAft>
              <a:defRPr/>
            </a:pPr>
            <a:r>
              <a:rPr kumimoji="0" lang="ja-JP" altLang="en-US" sz="1600" kern="0" dirty="0">
                <a:solidFill>
                  <a:srgbClr val="000000"/>
                </a:solidFill>
                <a:latin typeface="游ゴシック" panose="020B0400000000000000" pitchFamily="34" charset="-128"/>
                <a:ea typeface="游ゴシック" panose="020B0400000000000000" pitchFamily="34" charset="-128"/>
              </a:rPr>
              <a:t>・体を動かす事が好きなので、楽しみな時間です。</a:t>
            </a:r>
          </a:p>
          <a:p>
            <a:pPr>
              <a:spcAft>
                <a:spcPts val="525"/>
              </a:spcAft>
              <a:defRPr/>
            </a:pPr>
            <a:r>
              <a:rPr kumimoji="0" lang="ja-JP" altLang="en-US" sz="1600" kern="0" dirty="0">
                <a:solidFill>
                  <a:srgbClr val="000000"/>
                </a:solidFill>
                <a:latin typeface="游ゴシック" panose="020B0400000000000000" pitchFamily="34" charset="-128"/>
                <a:ea typeface="游ゴシック" panose="020B0400000000000000" pitchFamily="34" charset="-128"/>
              </a:rPr>
              <a:t>・運動不足解消にぜひやってほしい。</a:t>
            </a:r>
          </a:p>
          <a:p>
            <a:pPr>
              <a:spcAft>
                <a:spcPts val="525"/>
              </a:spcAft>
              <a:defRPr/>
            </a:pPr>
            <a:r>
              <a:rPr kumimoji="0" lang="ja-JP" altLang="en-US" sz="1600" kern="0" dirty="0">
                <a:solidFill>
                  <a:srgbClr val="000000"/>
                </a:solidFill>
                <a:latin typeface="游ゴシック" panose="020B0400000000000000" pitchFamily="34" charset="-128"/>
                <a:ea typeface="游ゴシック" panose="020B0400000000000000" pitchFamily="34" charset="-128"/>
              </a:rPr>
              <a:t>・日常の生活にも取り入れています。体力を維持するにもひつようですので、ありがたいです。</a:t>
            </a:r>
            <a:endParaRPr kumimoji="0" lang="en-US" altLang="ja-JP" sz="1400" kern="0" dirty="0">
              <a:solidFill>
                <a:srgbClr val="000000"/>
              </a:solidFill>
              <a:latin typeface="游ゴシック" panose="020B0400000000000000" pitchFamily="34" charset="-128"/>
              <a:ea typeface="游ゴシック" panose="020B0400000000000000" pitchFamily="34" charset="-128"/>
            </a:endParaRPr>
          </a:p>
        </p:txBody>
      </p:sp>
      <p:grpSp>
        <p:nvGrpSpPr>
          <p:cNvPr id="35" name="グループ化 34"/>
          <p:cNvGrpSpPr/>
          <p:nvPr/>
        </p:nvGrpSpPr>
        <p:grpSpPr>
          <a:xfrm>
            <a:off x="929390" y="5260449"/>
            <a:ext cx="1510328" cy="1510328"/>
            <a:chOff x="300507" y="1570052"/>
            <a:chExt cx="1182518" cy="1182518"/>
          </a:xfrm>
        </p:grpSpPr>
        <p:sp>
          <p:nvSpPr>
            <p:cNvPr id="36" name="円/楕円 55"/>
            <p:cNvSpPr/>
            <p:nvPr/>
          </p:nvSpPr>
          <p:spPr>
            <a:xfrm>
              <a:off x="300507" y="1570052"/>
              <a:ext cx="1182518" cy="118251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80"/>
            </a:p>
          </p:txBody>
        </p:sp>
        <p:grpSp>
          <p:nvGrpSpPr>
            <p:cNvPr id="37" name="グループ化 36"/>
            <p:cNvGrpSpPr/>
            <p:nvPr/>
          </p:nvGrpSpPr>
          <p:grpSpPr>
            <a:xfrm>
              <a:off x="323528" y="1639447"/>
              <a:ext cx="1040599" cy="1111693"/>
              <a:chOff x="-822125" y="2398229"/>
              <a:chExt cx="484314" cy="517402"/>
            </a:xfrm>
            <a:solidFill>
              <a:srgbClr val="00A6CB"/>
            </a:solidFill>
          </p:grpSpPr>
          <p:sp>
            <p:nvSpPr>
              <p:cNvPr id="38" name="Freeform 355"/>
              <p:cNvSpPr/>
              <p:nvPr/>
            </p:nvSpPr>
            <p:spPr bwMode="auto">
              <a:xfrm>
                <a:off x="-677663" y="2604603"/>
                <a:ext cx="314325" cy="311028"/>
              </a:xfrm>
              <a:custGeom>
                <a:avLst/>
                <a:gdLst>
                  <a:gd name="T0" fmla="*/ 175 w 198"/>
                  <a:gd name="T1" fmla="*/ 0 h 182"/>
                  <a:gd name="T2" fmla="*/ 98 w 198"/>
                  <a:gd name="T3" fmla="*/ 0 h 182"/>
                  <a:gd name="T4" fmla="*/ 24 w 198"/>
                  <a:gd name="T5" fmla="*/ 0 h 182"/>
                  <a:gd name="T6" fmla="*/ 0 w 198"/>
                  <a:gd name="T7" fmla="*/ 23 h 182"/>
                  <a:gd name="T8" fmla="*/ 24 w 198"/>
                  <a:gd name="T9" fmla="*/ 46 h 182"/>
                  <a:gd name="T10" fmla="*/ 48 w 198"/>
                  <a:gd name="T11" fmla="*/ 182 h 182"/>
                  <a:gd name="T12" fmla="*/ 98 w 198"/>
                  <a:gd name="T13" fmla="*/ 182 h 182"/>
                  <a:gd name="T14" fmla="*/ 150 w 198"/>
                  <a:gd name="T15" fmla="*/ 182 h 182"/>
                  <a:gd name="T16" fmla="*/ 175 w 198"/>
                  <a:gd name="T17" fmla="*/ 46 h 182"/>
                  <a:gd name="T18" fmla="*/ 198 w 198"/>
                  <a:gd name="T19" fmla="*/ 23 h 182"/>
                  <a:gd name="T20" fmla="*/ 175 w 198"/>
                  <a:gd name="T21" fmla="*/ 0 h 182"/>
                  <a:gd name="connsiteX0" fmla="*/ 8838 w 10000"/>
                  <a:gd name="connsiteY0" fmla="*/ 0 h 10806"/>
                  <a:gd name="connsiteX1" fmla="*/ 4949 w 10000"/>
                  <a:gd name="connsiteY1" fmla="*/ 0 h 10806"/>
                  <a:gd name="connsiteX2" fmla="*/ 1212 w 10000"/>
                  <a:gd name="connsiteY2" fmla="*/ 0 h 10806"/>
                  <a:gd name="connsiteX3" fmla="*/ 0 w 10000"/>
                  <a:gd name="connsiteY3" fmla="*/ 1264 h 10806"/>
                  <a:gd name="connsiteX4" fmla="*/ 1212 w 10000"/>
                  <a:gd name="connsiteY4" fmla="*/ 2527 h 10806"/>
                  <a:gd name="connsiteX5" fmla="*/ 2530 w 10000"/>
                  <a:gd name="connsiteY5" fmla="*/ 10806 h 10806"/>
                  <a:gd name="connsiteX6" fmla="*/ 4949 w 10000"/>
                  <a:gd name="connsiteY6" fmla="*/ 10000 h 10806"/>
                  <a:gd name="connsiteX7" fmla="*/ 7576 w 10000"/>
                  <a:gd name="connsiteY7" fmla="*/ 10000 h 10806"/>
                  <a:gd name="connsiteX8" fmla="*/ 8838 w 10000"/>
                  <a:gd name="connsiteY8" fmla="*/ 2527 h 10806"/>
                  <a:gd name="connsiteX9" fmla="*/ 10000 w 10000"/>
                  <a:gd name="connsiteY9" fmla="*/ 1264 h 10806"/>
                  <a:gd name="connsiteX10" fmla="*/ 8838 w 10000"/>
                  <a:gd name="connsiteY10" fmla="*/ 0 h 10806"/>
                  <a:gd name="connsiteX0-1" fmla="*/ 8838 w 10000"/>
                  <a:gd name="connsiteY0-2" fmla="*/ 0 h 10844"/>
                  <a:gd name="connsiteX1-3" fmla="*/ 4949 w 10000"/>
                  <a:gd name="connsiteY1-4" fmla="*/ 0 h 10844"/>
                  <a:gd name="connsiteX2-5" fmla="*/ 1212 w 10000"/>
                  <a:gd name="connsiteY2-6" fmla="*/ 0 h 10844"/>
                  <a:gd name="connsiteX3-7" fmla="*/ 0 w 10000"/>
                  <a:gd name="connsiteY3-8" fmla="*/ 1264 h 10844"/>
                  <a:gd name="connsiteX4-9" fmla="*/ 1212 w 10000"/>
                  <a:gd name="connsiteY4-10" fmla="*/ 2527 h 10844"/>
                  <a:gd name="connsiteX5-11" fmla="*/ 2530 w 10000"/>
                  <a:gd name="connsiteY5-12" fmla="*/ 10806 h 10844"/>
                  <a:gd name="connsiteX6-13" fmla="*/ 5020 w 10000"/>
                  <a:gd name="connsiteY6-14" fmla="*/ 10844 h 10844"/>
                  <a:gd name="connsiteX7-15" fmla="*/ 7576 w 10000"/>
                  <a:gd name="connsiteY7-16" fmla="*/ 10000 h 10844"/>
                  <a:gd name="connsiteX8-17" fmla="*/ 8838 w 10000"/>
                  <a:gd name="connsiteY8-18" fmla="*/ 2527 h 10844"/>
                  <a:gd name="connsiteX9-19" fmla="*/ 10000 w 10000"/>
                  <a:gd name="connsiteY9-20" fmla="*/ 1264 h 10844"/>
                  <a:gd name="connsiteX10-21" fmla="*/ 8838 w 10000"/>
                  <a:gd name="connsiteY10-22" fmla="*/ 0 h 10844"/>
                  <a:gd name="connsiteX0-23" fmla="*/ 8838 w 10000"/>
                  <a:gd name="connsiteY0-24" fmla="*/ 0 h 10844"/>
                  <a:gd name="connsiteX1-25" fmla="*/ 4949 w 10000"/>
                  <a:gd name="connsiteY1-26" fmla="*/ 0 h 10844"/>
                  <a:gd name="connsiteX2-27" fmla="*/ 1212 w 10000"/>
                  <a:gd name="connsiteY2-28" fmla="*/ 0 h 10844"/>
                  <a:gd name="connsiteX3-29" fmla="*/ 0 w 10000"/>
                  <a:gd name="connsiteY3-30" fmla="*/ 1264 h 10844"/>
                  <a:gd name="connsiteX4-31" fmla="*/ 1212 w 10000"/>
                  <a:gd name="connsiteY4-32" fmla="*/ 2527 h 10844"/>
                  <a:gd name="connsiteX5-33" fmla="*/ 2530 w 10000"/>
                  <a:gd name="connsiteY5-34" fmla="*/ 10806 h 10844"/>
                  <a:gd name="connsiteX6-35" fmla="*/ 5020 w 10000"/>
                  <a:gd name="connsiteY6-36" fmla="*/ 10844 h 10844"/>
                  <a:gd name="connsiteX7-37" fmla="*/ 7576 w 10000"/>
                  <a:gd name="connsiteY7-38" fmla="*/ 9808 h 10844"/>
                  <a:gd name="connsiteX8-39" fmla="*/ 8838 w 10000"/>
                  <a:gd name="connsiteY8-40" fmla="*/ 2527 h 10844"/>
                  <a:gd name="connsiteX9-41" fmla="*/ 10000 w 10000"/>
                  <a:gd name="connsiteY9-42" fmla="*/ 1264 h 10844"/>
                  <a:gd name="connsiteX10-43" fmla="*/ 8838 w 10000"/>
                  <a:gd name="connsiteY10-44" fmla="*/ 0 h 10844"/>
                  <a:gd name="connsiteX0-45" fmla="*/ 8838 w 10000"/>
                  <a:gd name="connsiteY0-46" fmla="*/ 0 h 10844"/>
                  <a:gd name="connsiteX1-47" fmla="*/ 4949 w 10000"/>
                  <a:gd name="connsiteY1-48" fmla="*/ 0 h 10844"/>
                  <a:gd name="connsiteX2-49" fmla="*/ 1212 w 10000"/>
                  <a:gd name="connsiteY2-50" fmla="*/ 0 h 10844"/>
                  <a:gd name="connsiteX3-51" fmla="*/ 0 w 10000"/>
                  <a:gd name="connsiteY3-52" fmla="*/ 1264 h 10844"/>
                  <a:gd name="connsiteX4-53" fmla="*/ 1212 w 10000"/>
                  <a:gd name="connsiteY4-54" fmla="*/ 2527 h 10844"/>
                  <a:gd name="connsiteX5-55" fmla="*/ 2530 w 10000"/>
                  <a:gd name="connsiteY5-56" fmla="*/ 10696 h 10844"/>
                  <a:gd name="connsiteX6-57" fmla="*/ 5020 w 10000"/>
                  <a:gd name="connsiteY6-58" fmla="*/ 10844 h 10844"/>
                  <a:gd name="connsiteX7-59" fmla="*/ 7576 w 10000"/>
                  <a:gd name="connsiteY7-60" fmla="*/ 9808 h 10844"/>
                  <a:gd name="connsiteX8-61" fmla="*/ 8838 w 10000"/>
                  <a:gd name="connsiteY8-62" fmla="*/ 2527 h 10844"/>
                  <a:gd name="connsiteX9-63" fmla="*/ 10000 w 10000"/>
                  <a:gd name="connsiteY9-64" fmla="*/ 1264 h 10844"/>
                  <a:gd name="connsiteX10-65" fmla="*/ 8838 w 10000"/>
                  <a:gd name="connsiteY10-66" fmla="*/ 0 h 10844"/>
                  <a:gd name="connsiteX0-67" fmla="*/ 8838 w 10000"/>
                  <a:gd name="connsiteY0-68" fmla="*/ 0 h 10696"/>
                  <a:gd name="connsiteX1-69" fmla="*/ 4949 w 10000"/>
                  <a:gd name="connsiteY1-70" fmla="*/ 0 h 10696"/>
                  <a:gd name="connsiteX2-71" fmla="*/ 1212 w 10000"/>
                  <a:gd name="connsiteY2-72" fmla="*/ 0 h 10696"/>
                  <a:gd name="connsiteX3-73" fmla="*/ 0 w 10000"/>
                  <a:gd name="connsiteY3-74" fmla="*/ 1264 h 10696"/>
                  <a:gd name="connsiteX4-75" fmla="*/ 1212 w 10000"/>
                  <a:gd name="connsiteY4-76" fmla="*/ 2527 h 10696"/>
                  <a:gd name="connsiteX5-77" fmla="*/ 2530 w 10000"/>
                  <a:gd name="connsiteY5-78" fmla="*/ 10696 h 10696"/>
                  <a:gd name="connsiteX6-79" fmla="*/ 5009 w 10000"/>
                  <a:gd name="connsiteY6-80" fmla="*/ 10454 h 10696"/>
                  <a:gd name="connsiteX7-81" fmla="*/ 7576 w 10000"/>
                  <a:gd name="connsiteY7-82" fmla="*/ 9808 h 10696"/>
                  <a:gd name="connsiteX8-83" fmla="*/ 8838 w 10000"/>
                  <a:gd name="connsiteY8-84" fmla="*/ 2527 h 10696"/>
                  <a:gd name="connsiteX9-85" fmla="*/ 10000 w 10000"/>
                  <a:gd name="connsiteY9-86" fmla="*/ 1264 h 10696"/>
                  <a:gd name="connsiteX10-87" fmla="*/ 8838 w 10000"/>
                  <a:gd name="connsiteY10-88" fmla="*/ 0 h 10696"/>
                  <a:gd name="connsiteX0-89" fmla="*/ 8838 w 10000"/>
                  <a:gd name="connsiteY0-90" fmla="*/ 0 h 10696"/>
                  <a:gd name="connsiteX1-91" fmla="*/ 4949 w 10000"/>
                  <a:gd name="connsiteY1-92" fmla="*/ 0 h 10696"/>
                  <a:gd name="connsiteX2-93" fmla="*/ 1212 w 10000"/>
                  <a:gd name="connsiteY2-94" fmla="*/ 0 h 10696"/>
                  <a:gd name="connsiteX3-95" fmla="*/ 0 w 10000"/>
                  <a:gd name="connsiteY3-96" fmla="*/ 1264 h 10696"/>
                  <a:gd name="connsiteX4-97" fmla="*/ 1212 w 10000"/>
                  <a:gd name="connsiteY4-98" fmla="*/ 2527 h 10696"/>
                  <a:gd name="connsiteX5-99" fmla="*/ 2530 w 10000"/>
                  <a:gd name="connsiteY5-100" fmla="*/ 10696 h 10696"/>
                  <a:gd name="connsiteX6-101" fmla="*/ 5009 w 10000"/>
                  <a:gd name="connsiteY6-102" fmla="*/ 10661 h 10696"/>
                  <a:gd name="connsiteX7-103" fmla="*/ 7576 w 10000"/>
                  <a:gd name="connsiteY7-104" fmla="*/ 9808 h 10696"/>
                  <a:gd name="connsiteX8-105" fmla="*/ 8838 w 10000"/>
                  <a:gd name="connsiteY8-106" fmla="*/ 2527 h 10696"/>
                  <a:gd name="connsiteX9-107" fmla="*/ 10000 w 10000"/>
                  <a:gd name="connsiteY9-108" fmla="*/ 1264 h 10696"/>
                  <a:gd name="connsiteX10-109" fmla="*/ 8838 w 10000"/>
                  <a:gd name="connsiteY10-110" fmla="*/ 0 h 10696"/>
                  <a:gd name="connsiteX0-111" fmla="*/ 8838 w 10000"/>
                  <a:gd name="connsiteY0-112" fmla="*/ 0 h 10733"/>
                  <a:gd name="connsiteX1-113" fmla="*/ 4949 w 10000"/>
                  <a:gd name="connsiteY1-114" fmla="*/ 0 h 10733"/>
                  <a:gd name="connsiteX2-115" fmla="*/ 1212 w 10000"/>
                  <a:gd name="connsiteY2-116" fmla="*/ 0 h 10733"/>
                  <a:gd name="connsiteX3-117" fmla="*/ 0 w 10000"/>
                  <a:gd name="connsiteY3-118" fmla="*/ 1264 h 10733"/>
                  <a:gd name="connsiteX4-119" fmla="*/ 1212 w 10000"/>
                  <a:gd name="connsiteY4-120" fmla="*/ 2527 h 10733"/>
                  <a:gd name="connsiteX5-121" fmla="*/ 2530 w 10000"/>
                  <a:gd name="connsiteY5-122" fmla="*/ 10696 h 10733"/>
                  <a:gd name="connsiteX6-123" fmla="*/ 5009 w 10000"/>
                  <a:gd name="connsiteY6-124" fmla="*/ 10661 h 10733"/>
                  <a:gd name="connsiteX7-125" fmla="*/ 7576 w 10000"/>
                  <a:gd name="connsiteY7-126" fmla="*/ 9808 h 10733"/>
                  <a:gd name="connsiteX8-127" fmla="*/ 8838 w 10000"/>
                  <a:gd name="connsiteY8-128" fmla="*/ 2527 h 10733"/>
                  <a:gd name="connsiteX9-129" fmla="*/ 10000 w 10000"/>
                  <a:gd name="connsiteY9-130" fmla="*/ 1264 h 10733"/>
                  <a:gd name="connsiteX10-131" fmla="*/ 8838 w 10000"/>
                  <a:gd name="connsiteY10-132" fmla="*/ 0 h 10733"/>
                  <a:gd name="connsiteX0-133" fmla="*/ 8838 w 10000"/>
                  <a:gd name="connsiteY0-134" fmla="*/ 0 h 10733"/>
                  <a:gd name="connsiteX1-135" fmla="*/ 4949 w 10000"/>
                  <a:gd name="connsiteY1-136" fmla="*/ 0 h 10733"/>
                  <a:gd name="connsiteX2-137" fmla="*/ 1212 w 10000"/>
                  <a:gd name="connsiteY2-138" fmla="*/ 0 h 10733"/>
                  <a:gd name="connsiteX3-139" fmla="*/ 0 w 10000"/>
                  <a:gd name="connsiteY3-140" fmla="*/ 1264 h 10733"/>
                  <a:gd name="connsiteX4-141" fmla="*/ 1212 w 10000"/>
                  <a:gd name="connsiteY4-142" fmla="*/ 2527 h 10733"/>
                  <a:gd name="connsiteX5-143" fmla="*/ 2530 w 10000"/>
                  <a:gd name="connsiteY5-144" fmla="*/ 10696 h 10733"/>
                  <a:gd name="connsiteX6-145" fmla="*/ 5009 w 10000"/>
                  <a:gd name="connsiteY6-146" fmla="*/ 10661 h 10733"/>
                  <a:gd name="connsiteX7-147" fmla="*/ 7576 w 10000"/>
                  <a:gd name="connsiteY7-148" fmla="*/ 9808 h 10733"/>
                  <a:gd name="connsiteX8-149" fmla="*/ 8838 w 10000"/>
                  <a:gd name="connsiteY8-150" fmla="*/ 2527 h 10733"/>
                  <a:gd name="connsiteX9-151" fmla="*/ 10000 w 10000"/>
                  <a:gd name="connsiteY9-152" fmla="*/ 1264 h 10733"/>
                  <a:gd name="connsiteX10-153" fmla="*/ 8838 w 10000"/>
                  <a:gd name="connsiteY10-154" fmla="*/ 0 h 10733"/>
                  <a:gd name="connsiteX0-155" fmla="*/ 8838 w 10000"/>
                  <a:gd name="connsiteY0-156" fmla="*/ 0 h 10733"/>
                  <a:gd name="connsiteX1-157" fmla="*/ 4949 w 10000"/>
                  <a:gd name="connsiteY1-158" fmla="*/ 0 h 10733"/>
                  <a:gd name="connsiteX2-159" fmla="*/ 1212 w 10000"/>
                  <a:gd name="connsiteY2-160" fmla="*/ 0 h 10733"/>
                  <a:gd name="connsiteX3-161" fmla="*/ 0 w 10000"/>
                  <a:gd name="connsiteY3-162" fmla="*/ 1264 h 10733"/>
                  <a:gd name="connsiteX4-163" fmla="*/ 1212 w 10000"/>
                  <a:gd name="connsiteY4-164" fmla="*/ 2527 h 10733"/>
                  <a:gd name="connsiteX5-165" fmla="*/ 2530 w 10000"/>
                  <a:gd name="connsiteY5-166" fmla="*/ 10696 h 10733"/>
                  <a:gd name="connsiteX6-167" fmla="*/ 5009 w 10000"/>
                  <a:gd name="connsiteY6-168" fmla="*/ 10661 h 10733"/>
                  <a:gd name="connsiteX7-169" fmla="*/ 7576 w 10000"/>
                  <a:gd name="connsiteY7-170" fmla="*/ 9869 h 10733"/>
                  <a:gd name="connsiteX8-171" fmla="*/ 8838 w 10000"/>
                  <a:gd name="connsiteY8-172" fmla="*/ 2527 h 10733"/>
                  <a:gd name="connsiteX9-173" fmla="*/ 10000 w 10000"/>
                  <a:gd name="connsiteY9-174" fmla="*/ 1264 h 10733"/>
                  <a:gd name="connsiteX10-175" fmla="*/ 8838 w 10000"/>
                  <a:gd name="connsiteY10-176" fmla="*/ 0 h 10733"/>
                  <a:gd name="connsiteX0-177" fmla="*/ 8838 w 10000"/>
                  <a:gd name="connsiteY0-178" fmla="*/ 0 h 10733"/>
                  <a:gd name="connsiteX1-179" fmla="*/ 4949 w 10000"/>
                  <a:gd name="connsiteY1-180" fmla="*/ 0 h 10733"/>
                  <a:gd name="connsiteX2-181" fmla="*/ 1212 w 10000"/>
                  <a:gd name="connsiteY2-182" fmla="*/ 0 h 10733"/>
                  <a:gd name="connsiteX3-183" fmla="*/ 0 w 10000"/>
                  <a:gd name="connsiteY3-184" fmla="*/ 1264 h 10733"/>
                  <a:gd name="connsiteX4-185" fmla="*/ 1212 w 10000"/>
                  <a:gd name="connsiteY4-186" fmla="*/ 2527 h 10733"/>
                  <a:gd name="connsiteX5-187" fmla="*/ 2530 w 10000"/>
                  <a:gd name="connsiteY5-188" fmla="*/ 10696 h 10733"/>
                  <a:gd name="connsiteX6-189" fmla="*/ 5009 w 10000"/>
                  <a:gd name="connsiteY6-190" fmla="*/ 10661 h 10733"/>
                  <a:gd name="connsiteX7-191" fmla="*/ 7576 w 10000"/>
                  <a:gd name="connsiteY7-192" fmla="*/ 9869 h 10733"/>
                  <a:gd name="connsiteX8-193" fmla="*/ 8838 w 10000"/>
                  <a:gd name="connsiteY8-194" fmla="*/ 2527 h 10733"/>
                  <a:gd name="connsiteX9-195" fmla="*/ 10000 w 10000"/>
                  <a:gd name="connsiteY9-196" fmla="*/ 1264 h 10733"/>
                  <a:gd name="connsiteX10-197" fmla="*/ 8838 w 10000"/>
                  <a:gd name="connsiteY10-198" fmla="*/ 0 h 10733"/>
                  <a:gd name="connsiteX0-199" fmla="*/ 8838 w 10000"/>
                  <a:gd name="connsiteY0-200" fmla="*/ 0 h 10765"/>
                  <a:gd name="connsiteX1-201" fmla="*/ 4949 w 10000"/>
                  <a:gd name="connsiteY1-202" fmla="*/ 0 h 10765"/>
                  <a:gd name="connsiteX2-203" fmla="*/ 1212 w 10000"/>
                  <a:gd name="connsiteY2-204" fmla="*/ 0 h 10765"/>
                  <a:gd name="connsiteX3-205" fmla="*/ 0 w 10000"/>
                  <a:gd name="connsiteY3-206" fmla="*/ 1264 h 10765"/>
                  <a:gd name="connsiteX4-207" fmla="*/ 1212 w 10000"/>
                  <a:gd name="connsiteY4-208" fmla="*/ 2527 h 10765"/>
                  <a:gd name="connsiteX5-209" fmla="*/ 2530 w 10000"/>
                  <a:gd name="connsiteY5-210" fmla="*/ 10696 h 10765"/>
                  <a:gd name="connsiteX6-211" fmla="*/ 5009 w 10000"/>
                  <a:gd name="connsiteY6-212" fmla="*/ 10661 h 10765"/>
                  <a:gd name="connsiteX7-213" fmla="*/ 7576 w 10000"/>
                  <a:gd name="connsiteY7-214" fmla="*/ 9869 h 10765"/>
                  <a:gd name="connsiteX8-215" fmla="*/ 8838 w 10000"/>
                  <a:gd name="connsiteY8-216" fmla="*/ 2527 h 10765"/>
                  <a:gd name="connsiteX9-217" fmla="*/ 10000 w 10000"/>
                  <a:gd name="connsiteY9-218" fmla="*/ 1264 h 10765"/>
                  <a:gd name="connsiteX10-219" fmla="*/ 8838 w 10000"/>
                  <a:gd name="connsiteY10-220" fmla="*/ 0 h 107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0000" h="10765">
                    <a:moveTo>
                      <a:pt x="8838" y="0"/>
                    </a:moveTo>
                    <a:lnTo>
                      <a:pt x="4949" y="0"/>
                    </a:lnTo>
                    <a:lnTo>
                      <a:pt x="1212" y="0"/>
                    </a:lnTo>
                    <a:lnTo>
                      <a:pt x="0" y="1264"/>
                    </a:lnTo>
                    <a:lnTo>
                      <a:pt x="1212" y="2527"/>
                    </a:lnTo>
                    <a:lnTo>
                      <a:pt x="2530" y="10696"/>
                    </a:lnTo>
                    <a:cubicBezTo>
                      <a:pt x="3412" y="10782"/>
                      <a:pt x="3511" y="10807"/>
                      <a:pt x="5009" y="10661"/>
                    </a:cubicBezTo>
                    <a:cubicBezTo>
                      <a:pt x="6448" y="10487"/>
                      <a:pt x="6720" y="10251"/>
                      <a:pt x="7576" y="9869"/>
                    </a:cubicBezTo>
                    <a:lnTo>
                      <a:pt x="8838" y="2527"/>
                    </a:lnTo>
                    <a:lnTo>
                      <a:pt x="10000" y="1264"/>
                    </a:lnTo>
                    <a:lnTo>
                      <a:pt x="883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0189" tIns="40094" rIns="80189" bIns="40094" numCol="1" anchor="t" anchorCtr="0" compatLnSpc="1"/>
              <a:lstStyle/>
              <a:p>
                <a:endParaRPr lang="ja-JP" altLang="en-US" sz="1580"/>
              </a:p>
            </p:txBody>
          </p:sp>
          <p:sp>
            <p:nvSpPr>
              <p:cNvPr id="39" name="Freeform 677"/>
              <p:cNvSpPr/>
              <p:nvPr/>
            </p:nvSpPr>
            <p:spPr bwMode="auto">
              <a:xfrm>
                <a:off x="-822125" y="2652229"/>
                <a:ext cx="42863" cy="41275"/>
              </a:xfrm>
              <a:custGeom>
                <a:avLst/>
                <a:gdLst>
                  <a:gd name="T0" fmla="*/ 4 w 27"/>
                  <a:gd name="T1" fmla="*/ 21 h 26"/>
                  <a:gd name="T2" fmla="*/ 4 w 27"/>
                  <a:gd name="T3" fmla="*/ 21 h 26"/>
                  <a:gd name="T4" fmla="*/ 2 w 27"/>
                  <a:gd name="T5" fmla="*/ 17 h 26"/>
                  <a:gd name="T6" fmla="*/ 0 w 27"/>
                  <a:gd name="T7" fmla="*/ 13 h 26"/>
                  <a:gd name="T8" fmla="*/ 2 w 27"/>
                  <a:gd name="T9" fmla="*/ 8 h 26"/>
                  <a:gd name="T10" fmla="*/ 4 w 27"/>
                  <a:gd name="T11" fmla="*/ 4 h 26"/>
                  <a:gd name="T12" fmla="*/ 4 w 27"/>
                  <a:gd name="T13" fmla="*/ 4 h 26"/>
                  <a:gd name="T14" fmla="*/ 8 w 27"/>
                  <a:gd name="T15" fmla="*/ 0 h 26"/>
                  <a:gd name="T16" fmla="*/ 14 w 27"/>
                  <a:gd name="T17" fmla="*/ 0 h 26"/>
                  <a:gd name="T18" fmla="*/ 18 w 27"/>
                  <a:gd name="T19" fmla="*/ 0 h 26"/>
                  <a:gd name="T20" fmla="*/ 23 w 27"/>
                  <a:gd name="T21" fmla="*/ 2 h 26"/>
                  <a:gd name="T22" fmla="*/ 23 w 27"/>
                  <a:gd name="T23" fmla="*/ 2 h 26"/>
                  <a:gd name="T24" fmla="*/ 26 w 27"/>
                  <a:gd name="T25" fmla="*/ 8 h 26"/>
                  <a:gd name="T26" fmla="*/ 27 w 27"/>
                  <a:gd name="T27" fmla="*/ 12 h 26"/>
                  <a:gd name="T28" fmla="*/ 26 w 27"/>
                  <a:gd name="T29" fmla="*/ 17 h 26"/>
                  <a:gd name="T30" fmla="*/ 23 w 27"/>
                  <a:gd name="T31" fmla="*/ 21 h 26"/>
                  <a:gd name="T32" fmla="*/ 23 w 27"/>
                  <a:gd name="T33" fmla="*/ 21 h 26"/>
                  <a:gd name="T34" fmla="*/ 19 w 27"/>
                  <a:gd name="T35" fmla="*/ 26 h 26"/>
                  <a:gd name="T36" fmla="*/ 14 w 27"/>
                  <a:gd name="T37" fmla="*/ 26 h 26"/>
                  <a:gd name="T38" fmla="*/ 8 w 27"/>
                  <a:gd name="T39" fmla="*/ 26 h 26"/>
                  <a:gd name="T40" fmla="*/ 4 w 27"/>
                  <a:gd name="T41" fmla="*/ 21 h 26"/>
                  <a:gd name="T42" fmla="*/ 4 w 27"/>
                  <a:gd name="T43"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 h="26">
                    <a:moveTo>
                      <a:pt x="4" y="21"/>
                    </a:moveTo>
                    <a:lnTo>
                      <a:pt x="4" y="21"/>
                    </a:lnTo>
                    <a:lnTo>
                      <a:pt x="2" y="17"/>
                    </a:lnTo>
                    <a:lnTo>
                      <a:pt x="0" y="13"/>
                    </a:lnTo>
                    <a:lnTo>
                      <a:pt x="2" y="8"/>
                    </a:lnTo>
                    <a:lnTo>
                      <a:pt x="4" y="4"/>
                    </a:lnTo>
                    <a:lnTo>
                      <a:pt x="4" y="4"/>
                    </a:lnTo>
                    <a:lnTo>
                      <a:pt x="8" y="0"/>
                    </a:lnTo>
                    <a:lnTo>
                      <a:pt x="14" y="0"/>
                    </a:lnTo>
                    <a:lnTo>
                      <a:pt x="18" y="0"/>
                    </a:lnTo>
                    <a:lnTo>
                      <a:pt x="23" y="2"/>
                    </a:lnTo>
                    <a:lnTo>
                      <a:pt x="23" y="2"/>
                    </a:lnTo>
                    <a:lnTo>
                      <a:pt x="26" y="8"/>
                    </a:lnTo>
                    <a:lnTo>
                      <a:pt x="27" y="12"/>
                    </a:lnTo>
                    <a:lnTo>
                      <a:pt x="26" y="17"/>
                    </a:lnTo>
                    <a:lnTo>
                      <a:pt x="23" y="21"/>
                    </a:lnTo>
                    <a:lnTo>
                      <a:pt x="23" y="21"/>
                    </a:lnTo>
                    <a:lnTo>
                      <a:pt x="19" y="26"/>
                    </a:lnTo>
                    <a:lnTo>
                      <a:pt x="14" y="26"/>
                    </a:lnTo>
                    <a:lnTo>
                      <a:pt x="8" y="26"/>
                    </a:lnTo>
                    <a:lnTo>
                      <a:pt x="4" y="21"/>
                    </a:lnTo>
                    <a:lnTo>
                      <a:pt x="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0189" tIns="40094" rIns="80189" bIns="40094" numCol="1" anchor="t" anchorCtr="0" compatLnSpc="1"/>
              <a:lstStyle/>
              <a:p>
                <a:endParaRPr lang="ja-JP" altLang="en-US" sz="1580"/>
              </a:p>
            </p:txBody>
          </p:sp>
          <p:sp>
            <p:nvSpPr>
              <p:cNvPr id="40" name="Freeform 678"/>
              <p:cNvSpPr/>
              <p:nvPr/>
            </p:nvSpPr>
            <p:spPr bwMode="auto">
              <a:xfrm>
                <a:off x="-725288" y="2625242"/>
                <a:ext cx="117475" cy="160338"/>
              </a:xfrm>
              <a:custGeom>
                <a:avLst/>
                <a:gdLst>
                  <a:gd name="T0" fmla="*/ 33 w 74"/>
                  <a:gd name="T1" fmla="*/ 101 h 101"/>
                  <a:gd name="T2" fmla="*/ 0 w 74"/>
                  <a:gd name="T3" fmla="*/ 86 h 101"/>
                  <a:gd name="T4" fmla="*/ 33 w 74"/>
                  <a:gd name="T5" fmla="*/ 0 h 101"/>
                  <a:gd name="T6" fmla="*/ 74 w 74"/>
                  <a:gd name="T7" fmla="*/ 19 h 101"/>
                  <a:gd name="T8" fmla="*/ 33 w 74"/>
                  <a:gd name="T9" fmla="*/ 101 h 101"/>
                </a:gdLst>
                <a:ahLst/>
                <a:cxnLst>
                  <a:cxn ang="0">
                    <a:pos x="T0" y="T1"/>
                  </a:cxn>
                  <a:cxn ang="0">
                    <a:pos x="T2" y="T3"/>
                  </a:cxn>
                  <a:cxn ang="0">
                    <a:pos x="T4" y="T5"/>
                  </a:cxn>
                  <a:cxn ang="0">
                    <a:pos x="T6" y="T7"/>
                  </a:cxn>
                  <a:cxn ang="0">
                    <a:pos x="T8" y="T9"/>
                  </a:cxn>
                </a:cxnLst>
                <a:rect l="0" t="0" r="r" b="b"/>
                <a:pathLst>
                  <a:path w="74" h="101">
                    <a:moveTo>
                      <a:pt x="33" y="101"/>
                    </a:moveTo>
                    <a:lnTo>
                      <a:pt x="0" y="86"/>
                    </a:lnTo>
                    <a:lnTo>
                      <a:pt x="33" y="0"/>
                    </a:lnTo>
                    <a:lnTo>
                      <a:pt x="74" y="19"/>
                    </a:lnTo>
                    <a:lnTo>
                      <a:pt x="33"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0189" tIns="40094" rIns="80189" bIns="40094" numCol="1" anchor="t" anchorCtr="0" compatLnSpc="1"/>
              <a:lstStyle/>
              <a:p>
                <a:endParaRPr lang="ja-JP" altLang="en-US" sz="1580"/>
              </a:p>
            </p:txBody>
          </p:sp>
          <p:sp>
            <p:nvSpPr>
              <p:cNvPr id="41" name="Freeform 679"/>
              <p:cNvSpPr/>
              <p:nvPr/>
            </p:nvSpPr>
            <p:spPr bwMode="auto">
              <a:xfrm>
                <a:off x="-815775" y="2655404"/>
                <a:ext cx="138113" cy="138113"/>
              </a:xfrm>
              <a:custGeom>
                <a:avLst/>
                <a:gdLst>
                  <a:gd name="T0" fmla="*/ 0 w 87"/>
                  <a:gd name="T1" fmla="*/ 19 h 87"/>
                  <a:gd name="T2" fmla="*/ 19 w 87"/>
                  <a:gd name="T3" fmla="*/ 0 h 87"/>
                  <a:gd name="T4" fmla="*/ 87 w 87"/>
                  <a:gd name="T5" fmla="*/ 62 h 87"/>
                  <a:gd name="T6" fmla="*/ 62 w 87"/>
                  <a:gd name="T7" fmla="*/ 87 h 87"/>
                  <a:gd name="T8" fmla="*/ 0 w 87"/>
                  <a:gd name="T9" fmla="*/ 19 h 87"/>
                </a:gdLst>
                <a:ahLst/>
                <a:cxnLst>
                  <a:cxn ang="0">
                    <a:pos x="T0" y="T1"/>
                  </a:cxn>
                  <a:cxn ang="0">
                    <a:pos x="T2" y="T3"/>
                  </a:cxn>
                  <a:cxn ang="0">
                    <a:pos x="T4" y="T5"/>
                  </a:cxn>
                  <a:cxn ang="0">
                    <a:pos x="T6" y="T7"/>
                  </a:cxn>
                  <a:cxn ang="0">
                    <a:pos x="T8" y="T9"/>
                  </a:cxn>
                </a:cxnLst>
                <a:rect l="0" t="0" r="r" b="b"/>
                <a:pathLst>
                  <a:path w="87" h="87">
                    <a:moveTo>
                      <a:pt x="0" y="19"/>
                    </a:moveTo>
                    <a:lnTo>
                      <a:pt x="19" y="0"/>
                    </a:lnTo>
                    <a:lnTo>
                      <a:pt x="87" y="62"/>
                    </a:lnTo>
                    <a:lnTo>
                      <a:pt x="62" y="87"/>
                    </a:lnTo>
                    <a:lnTo>
                      <a:pt x="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0189" tIns="40094" rIns="80189" bIns="40094" numCol="1" anchor="t" anchorCtr="0" compatLnSpc="1"/>
              <a:lstStyle/>
              <a:p>
                <a:endParaRPr lang="ja-JP" altLang="en-US" sz="1580"/>
              </a:p>
            </p:txBody>
          </p:sp>
          <p:sp>
            <p:nvSpPr>
              <p:cNvPr id="42" name="Freeform 680"/>
              <p:cNvSpPr/>
              <p:nvPr/>
            </p:nvSpPr>
            <p:spPr bwMode="auto">
              <a:xfrm>
                <a:off x="-677663" y="2604604"/>
                <a:ext cx="74613" cy="73025"/>
              </a:xfrm>
              <a:custGeom>
                <a:avLst/>
                <a:gdLst>
                  <a:gd name="T0" fmla="*/ 44 w 47"/>
                  <a:gd name="T1" fmla="*/ 32 h 46"/>
                  <a:gd name="T2" fmla="*/ 44 w 47"/>
                  <a:gd name="T3" fmla="*/ 32 h 46"/>
                  <a:gd name="T4" fmla="*/ 43 w 47"/>
                  <a:gd name="T5" fmla="*/ 36 h 46"/>
                  <a:gd name="T6" fmla="*/ 39 w 47"/>
                  <a:gd name="T7" fmla="*/ 39 h 46"/>
                  <a:gd name="T8" fmla="*/ 36 w 47"/>
                  <a:gd name="T9" fmla="*/ 42 h 46"/>
                  <a:gd name="T10" fmla="*/ 32 w 47"/>
                  <a:gd name="T11" fmla="*/ 45 h 46"/>
                  <a:gd name="T12" fmla="*/ 28 w 47"/>
                  <a:gd name="T13" fmla="*/ 45 h 46"/>
                  <a:gd name="T14" fmla="*/ 24 w 47"/>
                  <a:gd name="T15" fmla="*/ 46 h 46"/>
                  <a:gd name="T16" fmla="*/ 19 w 47"/>
                  <a:gd name="T17" fmla="*/ 45 h 46"/>
                  <a:gd name="T18" fmla="*/ 14 w 47"/>
                  <a:gd name="T19" fmla="*/ 43 h 46"/>
                  <a:gd name="T20" fmla="*/ 14 w 47"/>
                  <a:gd name="T21" fmla="*/ 43 h 46"/>
                  <a:gd name="T22" fmla="*/ 10 w 47"/>
                  <a:gd name="T23" fmla="*/ 42 h 46"/>
                  <a:gd name="T24" fmla="*/ 7 w 47"/>
                  <a:gd name="T25" fmla="*/ 39 h 46"/>
                  <a:gd name="T26" fmla="*/ 4 w 47"/>
                  <a:gd name="T27" fmla="*/ 35 h 46"/>
                  <a:gd name="T28" fmla="*/ 2 w 47"/>
                  <a:gd name="T29" fmla="*/ 31 h 46"/>
                  <a:gd name="T30" fmla="*/ 2 w 47"/>
                  <a:gd name="T31" fmla="*/ 27 h 46"/>
                  <a:gd name="T32" fmla="*/ 0 w 47"/>
                  <a:gd name="T33" fmla="*/ 23 h 46"/>
                  <a:gd name="T34" fmla="*/ 2 w 47"/>
                  <a:gd name="T35" fmla="*/ 19 h 46"/>
                  <a:gd name="T36" fmla="*/ 3 w 47"/>
                  <a:gd name="T37" fmla="*/ 13 h 46"/>
                  <a:gd name="T38" fmla="*/ 3 w 47"/>
                  <a:gd name="T39" fmla="*/ 13 h 46"/>
                  <a:gd name="T40" fmla="*/ 4 w 47"/>
                  <a:gd name="T41" fmla="*/ 11 h 46"/>
                  <a:gd name="T42" fmla="*/ 9 w 47"/>
                  <a:gd name="T43" fmla="*/ 7 h 46"/>
                  <a:gd name="T44" fmla="*/ 11 w 47"/>
                  <a:gd name="T45" fmla="*/ 4 h 46"/>
                  <a:gd name="T46" fmla="*/ 15 w 47"/>
                  <a:gd name="T47" fmla="*/ 2 h 46"/>
                  <a:gd name="T48" fmla="*/ 19 w 47"/>
                  <a:gd name="T49" fmla="*/ 1 h 46"/>
                  <a:gd name="T50" fmla="*/ 24 w 47"/>
                  <a:gd name="T51" fmla="*/ 0 h 46"/>
                  <a:gd name="T52" fmla="*/ 28 w 47"/>
                  <a:gd name="T53" fmla="*/ 1 h 46"/>
                  <a:gd name="T54" fmla="*/ 33 w 47"/>
                  <a:gd name="T55" fmla="*/ 2 h 46"/>
                  <a:gd name="T56" fmla="*/ 33 w 47"/>
                  <a:gd name="T57" fmla="*/ 2 h 46"/>
                  <a:gd name="T58" fmla="*/ 37 w 47"/>
                  <a:gd name="T59" fmla="*/ 5 h 46"/>
                  <a:gd name="T60" fmla="*/ 40 w 47"/>
                  <a:gd name="T61" fmla="*/ 8 h 46"/>
                  <a:gd name="T62" fmla="*/ 43 w 47"/>
                  <a:gd name="T63" fmla="*/ 11 h 46"/>
                  <a:gd name="T64" fmla="*/ 44 w 47"/>
                  <a:gd name="T65" fmla="*/ 15 h 46"/>
                  <a:gd name="T66" fmla="*/ 45 w 47"/>
                  <a:gd name="T67" fmla="*/ 19 h 46"/>
                  <a:gd name="T68" fmla="*/ 47 w 47"/>
                  <a:gd name="T69" fmla="*/ 23 h 46"/>
                  <a:gd name="T70" fmla="*/ 45 w 47"/>
                  <a:gd name="T71" fmla="*/ 28 h 46"/>
                  <a:gd name="T72" fmla="*/ 44 w 47"/>
                  <a:gd name="T73" fmla="*/ 32 h 46"/>
                  <a:gd name="T74" fmla="*/ 44 w 47"/>
                  <a:gd name="T75" fmla="*/ 3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6">
                    <a:moveTo>
                      <a:pt x="44" y="32"/>
                    </a:moveTo>
                    <a:lnTo>
                      <a:pt x="44" y="32"/>
                    </a:lnTo>
                    <a:lnTo>
                      <a:pt x="43" y="36"/>
                    </a:lnTo>
                    <a:lnTo>
                      <a:pt x="39" y="39"/>
                    </a:lnTo>
                    <a:lnTo>
                      <a:pt x="36" y="42"/>
                    </a:lnTo>
                    <a:lnTo>
                      <a:pt x="32" y="45"/>
                    </a:lnTo>
                    <a:lnTo>
                      <a:pt x="28" y="45"/>
                    </a:lnTo>
                    <a:lnTo>
                      <a:pt x="24" y="46"/>
                    </a:lnTo>
                    <a:lnTo>
                      <a:pt x="19" y="45"/>
                    </a:lnTo>
                    <a:lnTo>
                      <a:pt x="14" y="43"/>
                    </a:lnTo>
                    <a:lnTo>
                      <a:pt x="14" y="43"/>
                    </a:lnTo>
                    <a:lnTo>
                      <a:pt x="10" y="42"/>
                    </a:lnTo>
                    <a:lnTo>
                      <a:pt x="7" y="39"/>
                    </a:lnTo>
                    <a:lnTo>
                      <a:pt x="4" y="35"/>
                    </a:lnTo>
                    <a:lnTo>
                      <a:pt x="2" y="31"/>
                    </a:lnTo>
                    <a:lnTo>
                      <a:pt x="2" y="27"/>
                    </a:lnTo>
                    <a:lnTo>
                      <a:pt x="0" y="23"/>
                    </a:lnTo>
                    <a:lnTo>
                      <a:pt x="2" y="19"/>
                    </a:lnTo>
                    <a:lnTo>
                      <a:pt x="3" y="13"/>
                    </a:lnTo>
                    <a:lnTo>
                      <a:pt x="3" y="13"/>
                    </a:lnTo>
                    <a:lnTo>
                      <a:pt x="4" y="11"/>
                    </a:lnTo>
                    <a:lnTo>
                      <a:pt x="9" y="7"/>
                    </a:lnTo>
                    <a:lnTo>
                      <a:pt x="11" y="4"/>
                    </a:lnTo>
                    <a:lnTo>
                      <a:pt x="15" y="2"/>
                    </a:lnTo>
                    <a:lnTo>
                      <a:pt x="19" y="1"/>
                    </a:lnTo>
                    <a:lnTo>
                      <a:pt x="24" y="0"/>
                    </a:lnTo>
                    <a:lnTo>
                      <a:pt x="28" y="1"/>
                    </a:lnTo>
                    <a:lnTo>
                      <a:pt x="33" y="2"/>
                    </a:lnTo>
                    <a:lnTo>
                      <a:pt x="33" y="2"/>
                    </a:lnTo>
                    <a:lnTo>
                      <a:pt x="37" y="5"/>
                    </a:lnTo>
                    <a:lnTo>
                      <a:pt x="40" y="8"/>
                    </a:lnTo>
                    <a:lnTo>
                      <a:pt x="43" y="11"/>
                    </a:lnTo>
                    <a:lnTo>
                      <a:pt x="44" y="15"/>
                    </a:lnTo>
                    <a:lnTo>
                      <a:pt x="45" y="19"/>
                    </a:lnTo>
                    <a:lnTo>
                      <a:pt x="47" y="23"/>
                    </a:lnTo>
                    <a:lnTo>
                      <a:pt x="45" y="28"/>
                    </a:lnTo>
                    <a:lnTo>
                      <a:pt x="44" y="32"/>
                    </a:lnTo>
                    <a:lnTo>
                      <a:pt x="44"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0189" tIns="40094" rIns="80189" bIns="40094" numCol="1" anchor="t" anchorCtr="0" compatLnSpc="1"/>
              <a:lstStyle/>
              <a:p>
                <a:endParaRPr lang="ja-JP" altLang="en-US" sz="1580"/>
              </a:p>
            </p:txBody>
          </p:sp>
          <p:sp>
            <p:nvSpPr>
              <p:cNvPr id="43" name="Freeform 683"/>
              <p:cNvSpPr/>
              <p:nvPr/>
            </p:nvSpPr>
            <p:spPr bwMode="auto">
              <a:xfrm>
                <a:off x="-434775" y="2634769"/>
                <a:ext cx="96964" cy="219531"/>
              </a:xfrm>
              <a:custGeom>
                <a:avLst/>
                <a:gdLst>
                  <a:gd name="T0" fmla="*/ 23 w 58"/>
                  <a:gd name="T1" fmla="*/ 96 h 96"/>
                  <a:gd name="T2" fmla="*/ 58 w 58"/>
                  <a:gd name="T3" fmla="*/ 88 h 96"/>
                  <a:gd name="T4" fmla="*/ 43 w 58"/>
                  <a:gd name="T5" fmla="*/ 0 h 96"/>
                  <a:gd name="T6" fmla="*/ 0 w 58"/>
                  <a:gd name="T7" fmla="*/ 9 h 96"/>
                  <a:gd name="T8" fmla="*/ 23 w 58"/>
                  <a:gd name="T9" fmla="*/ 96 h 96"/>
                  <a:gd name="connsiteX0" fmla="*/ 3966 w 10722"/>
                  <a:gd name="connsiteY0" fmla="*/ 10000 h 11640"/>
                  <a:gd name="connsiteX1" fmla="*/ 10722 w 10722"/>
                  <a:gd name="connsiteY1" fmla="*/ 11640 h 11640"/>
                  <a:gd name="connsiteX2" fmla="*/ 7414 w 10722"/>
                  <a:gd name="connsiteY2" fmla="*/ 0 h 11640"/>
                  <a:gd name="connsiteX3" fmla="*/ 0 w 10722"/>
                  <a:gd name="connsiteY3" fmla="*/ 938 h 11640"/>
                  <a:gd name="connsiteX4" fmla="*/ 3966 w 10722"/>
                  <a:gd name="connsiteY4" fmla="*/ 10000 h 11640"/>
                  <a:gd name="connsiteX0-1" fmla="*/ 3966 w 10722"/>
                  <a:gd name="connsiteY0-2" fmla="*/ 10000 h 14405"/>
                  <a:gd name="connsiteX1-3" fmla="*/ 5492 w 10722"/>
                  <a:gd name="connsiteY1-4" fmla="*/ 14405 h 14405"/>
                  <a:gd name="connsiteX2-5" fmla="*/ 10722 w 10722"/>
                  <a:gd name="connsiteY2-6" fmla="*/ 11640 h 14405"/>
                  <a:gd name="connsiteX3-7" fmla="*/ 7414 w 10722"/>
                  <a:gd name="connsiteY3-8" fmla="*/ 0 h 14405"/>
                  <a:gd name="connsiteX4-9" fmla="*/ 0 w 10722"/>
                  <a:gd name="connsiteY4-10" fmla="*/ 938 h 14405"/>
                  <a:gd name="connsiteX5" fmla="*/ 3966 w 10722"/>
                  <a:gd name="connsiteY5" fmla="*/ 10000 h 14405"/>
                  <a:gd name="connsiteX0-11" fmla="*/ 3966 w 10531"/>
                  <a:gd name="connsiteY0-12" fmla="*/ 10000 h 14405"/>
                  <a:gd name="connsiteX1-13" fmla="*/ 5492 w 10531"/>
                  <a:gd name="connsiteY1-14" fmla="*/ 14405 h 14405"/>
                  <a:gd name="connsiteX2-15" fmla="*/ 10531 w 10531"/>
                  <a:gd name="connsiteY2-16" fmla="*/ 11247 h 14405"/>
                  <a:gd name="connsiteX3-17" fmla="*/ 7414 w 10531"/>
                  <a:gd name="connsiteY3-18" fmla="*/ 0 h 14405"/>
                  <a:gd name="connsiteX4-19" fmla="*/ 0 w 10531"/>
                  <a:gd name="connsiteY4-20" fmla="*/ 938 h 14405"/>
                  <a:gd name="connsiteX5-21" fmla="*/ 3966 w 10531"/>
                  <a:gd name="connsiteY5-22" fmla="*/ 10000 h 14405"/>
                  <a:gd name="connsiteX0-23" fmla="*/ 3966 w 10531"/>
                  <a:gd name="connsiteY0-24" fmla="*/ 10000 h 14405"/>
                  <a:gd name="connsiteX1-25" fmla="*/ 5492 w 10531"/>
                  <a:gd name="connsiteY1-26" fmla="*/ 14405 h 14405"/>
                  <a:gd name="connsiteX2-27" fmla="*/ 10531 w 10531"/>
                  <a:gd name="connsiteY2-28" fmla="*/ 11247 h 14405"/>
                  <a:gd name="connsiteX3-29" fmla="*/ 7414 w 10531"/>
                  <a:gd name="connsiteY3-30" fmla="*/ 0 h 14405"/>
                  <a:gd name="connsiteX4-31" fmla="*/ 0 w 10531"/>
                  <a:gd name="connsiteY4-32" fmla="*/ 938 h 14405"/>
                  <a:gd name="connsiteX5-33" fmla="*/ 3966 w 10531"/>
                  <a:gd name="connsiteY5-34" fmla="*/ 10000 h 14405"/>
                  <a:gd name="connsiteX0-35" fmla="*/ 3966 w 10531"/>
                  <a:gd name="connsiteY0-36" fmla="*/ 10000 h 14405"/>
                  <a:gd name="connsiteX1-37" fmla="*/ 5492 w 10531"/>
                  <a:gd name="connsiteY1-38" fmla="*/ 14405 h 14405"/>
                  <a:gd name="connsiteX2-39" fmla="*/ 10531 w 10531"/>
                  <a:gd name="connsiteY2-40" fmla="*/ 11247 h 14405"/>
                  <a:gd name="connsiteX3-41" fmla="*/ 7414 w 10531"/>
                  <a:gd name="connsiteY3-42" fmla="*/ 0 h 14405"/>
                  <a:gd name="connsiteX4-43" fmla="*/ 0 w 10531"/>
                  <a:gd name="connsiteY4-44" fmla="*/ 938 h 14405"/>
                  <a:gd name="connsiteX5-45" fmla="*/ 3966 w 10531"/>
                  <a:gd name="connsiteY5-46" fmla="*/ 10000 h 144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0531" h="14405">
                    <a:moveTo>
                      <a:pt x="3966" y="10000"/>
                    </a:moveTo>
                    <a:cubicBezTo>
                      <a:pt x="4114" y="10014"/>
                      <a:pt x="5344" y="14391"/>
                      <a:pt x="5492" y="14405"/>
                    </a:cubicBezTo>
                    <a:cubicBezTo>
                      <a:pt x="7861" y="13190"/>
                      <a:pt x="8621" y="12693"/>
                      <a:pt x="10531" y="11247"/>
                    </a:cubicBezTo>
                    <a:lnTo>
                      <a:pt x="7414" y="0"/>
                    </a:lnTo>
                    <a:lnTo>
                      <a:pt x="0" y="938"/>
                    </a:lnTo>
                    <a:lnTo>
                      <a:pt x="3966" y="10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0189" tIns="40094" rIns="80189" bIns="40094" numCol="1" anchor="t" anchorCtr="0" compatLnSpc="1"/>
              <a:lstStyle/>
              <a:p>
                <a:endParaRPr lang="ja-JP" altLang="en-US" sz="1580"/>
              </a:p>
            </p:txBody>
          </p:sp>
          <p:sp>
            <p:nvSpPr>
              <p:cNvPr id="44" name="Freeform 685"/>
              <p:cNvSpPr/>
              <p:nvPr/>
            </p:nvSpPr>
            <p:spPr bwMode="auto">
              <a:xfrm>
                <a:off x="-437950" y="2604604"/>
                <a:ext cx="74613" cy="73025"/>
              </a:xfrm>
              <a:custGeom>
                <a:avLst/>
                <a:gdLst>
                  <a:gd name="T0" fmla="*/ 2 w 47"/>
                  <a:gd name="T1" fmla="*/ 28 h 46"/>
                  <a:gd name="T2" fmla="*/ 2 w 47"/>
                  <a:gd name="T3" fmla="*/ 28 h 46"/>
                  <a:gd name="T4" fmla="*/ 3 w 47"/>
                  <a:gd name="T5" fmla="*/ 32 h 46"/>
                  <a:gd name="T6" fmla="*/ 5 w 47"/>
                  <a:gd name="T7" fmla="*/ 36 h 46"/>
                  <a:gd name="T8" fmla="*/ 7 w 47"/>
                  <a:gd name="T9" fmla="*/ 39 h 46"/>
                  <a:gd name="T10" fmla="*/ 11 w 47"/>
                  <a:gd name="T11" fmla="*/ 42 h 46"/>
                  <a:gd name="T12" fmla="*/ 15 w 47"/>
                  <a:gd name="T13" fmla="*/ 45 h 46"/>
                  <a:gd name="T14" fmla="*/ 19 w 47"/>
                  <a:gd name="T15" fmla="*/ 45 h 46"/>
                  <a:gd name="T16" fmla="*/ 24 w 47"/>
                  <a:gd name="T17" fmla="*/ 46 h 46"/>
                  <a:gd name="T18" fmla="*/ 29 w 47"/>
                  <a:gd name="T19" fmla="*/ 45 h 46"/>
                  <a:gd name="T20" fmla="*/ 29 w 47"/>
                  <a:gd name="T21" fmla="*/ 45 h 46"/>
                  <a:gd name="T22" fmla="*/ 33 w 47"/>
                  <a:gd name="T23" fmla="*/ 43 h 46"/>
                  <a:gd name="T24" fmla="*/ 37 w 47"/>
                  <a:gd name="T25" fmla="*/ 42 h 46"/>
                  <a:gd name="T26" fmla="*/ 40 w 47"/>
                  <a:gd name="T27" fmla="*/ 39 h 46"/>
                  <a:gd name="T28" fmla="*/ 43 w 47"/>
                  <a:gd name="T29" fmla="*/ 35 h 46"/>
                  <a:gd name="T30" fmla="*/ 44 w 47"/>
                  <a:gd name="T31" fmla="*/ 31 h 46"/>
                  <a:gd name="T32" fmla="*/ 45 w 47"/>
                  <a:gd name="T33" fmla="*/ 27 h 46"/>
                  <a:gd name="T34" fmla="*/ 47 w 47"/>
                  <a:gd name="T35" fmla="*/ 23 h 46"/>
                  <a:gd name="T36" fmla="*/ 45 w 47"/>
                  <a:gd name="T37" fmla="*/ 19 h 46"/>
                  <a:gd name="T38" fmla="*/ 45 w 47"/>
                  <a:gd name="T39" fmla="*/ 19 h 46"/>
                  <a:gd name="T40" fmla="*/ 44 w 47"/>
                  <a:gd name="T41" fmla="*/ 13 h 46"/>
                  <a:gd name="T42" fmla="*/ 43 w 47"/>
                  <a:gd name="T43" fmla="*/ 11 h 46"/>
                  <a:gd name="T44" fmla="*/ 39 w 47"/>
                  <a:gd name="T45" fmla="*/ 7 h 46"/>
                  <a:gd name="T46" fmla="*/ 36 w 47"/>
                  <a:gd name="T47" fmla="*/ 4 h 46"/>
                  <a:gd name="T48" fmla="*/ 32 w 47"/>
                  <a:gd name="T49" fmla="*/ 2 h 46"/>
                  <a:gd name="T50" fmla="*/ 28 w 47"/>
                  <a:gd name="T51" fmla="*/ 1 h 46"/>
                  <a:gd name="T52" fmla="*/ 24 w 47"/>
                  <a:gd name="T53" fmla="*/ 0 h 46"/>
                  <a:gd name="T54" fmla="*/ 18 w 47"/>
                  <a:gd name="T55" fmla="*/ 1 h 46"/>
                  <a:gd name="T56" fmla="*/ 18 w 47"/>
                  <a:gd name="T57" fmla="*/ 1 h 46"/>
                  <a:gd name="T58" fmla="*/ 14 w 47"/>
                  <a:gd name="T59" fmla="*/ 2 h 46"/>
                  <a:gd name="T60" fmla="*/ 10 w 47"/>
                  <a:gd name="T61" fmla="*/ 5 h 46"/>
                  <a:gd name="T62" fmla="*/ 7 w 47"/>
                  <a:gd name="T63" fmla="*/ 8 h 46"/>
                  <a:gd name="T64" fmla="*/ 5 w 47"/>
                  <a:gd name="T65" fmla="*/ 11 h 46"/>
                  <a:gd name="T66" fmla="*/ 2 w 47"/>
                  <a:gd name="T67" fmla="*/ 15 h 46"/>
                  <a:gd name="T68" fmla="*/ 2 w 47"/>
                  <a:gd name="T69" fmla="*/ 19 h 46"/>
                  <a:gd name="T70" fmla="*/ 0 w 47"/>
                  <a:gd name="T71" fmla="*/ 23 h 46"/>
                  <a:gd name="T72" fmla="*/ 2 w 47"/>
                  <a:gd name="T73" fmla="*/ 28 h 46"/>
                  <a:gd name="T74" fmla="*/ 2 w 47"/>
                  <a:gd name="T75" fmla="*/ 2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6">
                    <a:moveTo>
                      <a:pt x="2" y="28"/>
                    </a:moveTo>
                    <a:lnTo>
                      <a:pt x="2" y="28"/>
                    </a:lnTo>
                    <a:lnTo>
                      <a:pt x="3" y="32"/>
                    </a:lnTo>
                    <a:lnTo>
                      <a:pt x="5" y="36"/>
                    </a:lnTo>
                    <a:lnTo>
                      <a:pt x="7" y="39"/>
                    </a:lnTo>
                    <a:lnTo>
                      <a:pt x="11" y="42"/>
                    </a:lnTo>
                    <a:lnTo>
                      <a:pt x="15" y="45"/>
                    </a:lnTo>
                    <a:lnTo>
                      <a:pt x="19" y="45"/>
                    </a:lnTo>
                    <a:lnTo>
                      <a:pt x="24" y="46"/>
                    </a:lnTo>
                    <a:lnTo>
                      <a:pt x="29" y="45"/>
                    </a:lnTo>
                    <a:lnTo>
                      <a:pt x="29" y="45"/>
                    </a:lnTo>
                    <a:lnTo>
                      <a:pt x="33" y="43"/>
                    </a:lnTo>
                    <a:lnTo>
                      <a:pt x="37" y="42"/>
                    </a:lnTo>
                    <a:lnTo>
                      <a:pt x="40" y="39"/>
                    </a:lnTo>
                    <a:lnTo>
                      <a:pt x="43" y="35"/>
                    </a:lnTo>
                    <a:lnTo>
                      <a:pt x="44" y="31"/>
                    </a:lnTo>
                    <a:lnTo>
                      <a:pt x="45" y="27"/>
                    </a:lnTo>
                    <a:lnTo>
                      <a:pt x="47" y="23"/>
                    </a:lnTo>
                    <a:lnTo>
                      <a:pt x="45" y="19"/>
                    </a:lnTo>
                    <a:lnTo>
                      <a:pt x="45" y="19"/>
                    </a:lnTo>
                    <a:lnTo>
                      <a:pt x="44" y="13"/>
                    </a:lnTo>
                    <a:lnTo>
                      <a:pt x="43" y="11"/>
                    </a:lnTo>
                    <a:lnTo>
                      <a:pt x="39" y="7"/>
                    </a:lnTo>
                    <a:lnTo>
                      <a:pt x="36" y="4"/>
                    </a:lnTo>
                    <a:lnTo>
                      <a:pt x="32" y="2"/>
                    </a:lnTo>
                    <a:lnTo>
                      <a:pt x="28" y="1"/>
                    </a:lnTo>
                    <a:lnTo>
                      <a:pt x="24" y="0"/>
                    </a:lnTo>
                    <a:lnTo>
                      <a:pt x="18" y="1"/>
                    </a:lnTo>
                    <a:lnTo>
                      <a:pt x="18" y="1"/>
                    </a:lnTo>
                    <a:lnTo>
                      <a:pt x="14" y="2"/>
                    </a:lnTo>
                    <a:lnTo>
                      <a:pt x="10" y="5"/>
                    </a:lnTo>
                    <a:lnTo>
                      <a:pt x="7" y="8"/>
                    </a:lnTo>
                    <a:lnTo>
                      <a:pt x="5" y="11"/>
                    </a:lnTo>
                    <a:lnTo>
                      <a:pt x="2" y="15"/>
                    </a:lnTo>
                    <a:lnTo>
                      <a:pt x="2" y="19"/>
                    </a:lnTo>
                    <a:lnTo>
                      <a:pt x="0" y="23"/>
                    </a:lnTo>
                    <a:lnTo>
                      <a:pt x="2" y="28"/>
                    </a:lnTo>
                    <a:lnTo>
                      <a:pt x="2"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0189" tIns="40094" rIns="80189" bIns="40094" numCol="1" anchor="t" anchorCtr="0" compatLnSpc="1"/>
              <a:lstStyle/>
              <a:p>
                <a:endParaRPr lang="ja-JP" altLang="en-US" sz="1580"/>
              </a:p>
            </p:txBody>
          </p:sp>
          <p:sp>
            <p:nvSpPr>
              <p:cNvPr id="45" name="Freeform 726"/>
              <p:cNvSpPr/>
              <p:nvPr/>
            </p:nvSpPr>
            <p:spPr bwMode="auto">
              <a:xfrm>
                <a:off x="-726875" y="2744304"/>
                <a:ext cx="55563" cy="57150"/>
              </a:xfrm>
              <a:custGeom>
                <a:avLst/>
                <a:gdLst>
                  <a:gd name="T0" fmla="*/ 6 w 35"/>
                  <a:gd name="T1" fmla="*/ 31 h 36"/>
                  <a:gd name="T2" fmla="*/ 6 w 35"/>
                  <a:gd name="T3" fmla="*/ 31 h 36"/>
                  <a:gd name="T4" fmla="*/ 1 w 35"/>
                  <a:gd name="T5" fmla="*/ 25 h 36"/>
                  <a:gd name="T6" fmla="*/ 0 w 35"/>
                  <a:gd name="T7" fmla="*/ 18 h 36"/>
                  <a:gd name="T8" fmla="*/ 1 w 35"/>
                  <a:gd name="T9" fmla="*/ 11 h 36"/>
                  <a:gd name="T10" fmla="*/ 6 w 35"/>
                  <a:gd name="T11" fmla="*/ 6 h 36"/>
                  <a:gd name="T12" fmla="*/ 6 w 35"/>
                  <a:gd name="T13" fmla="*/ 6 h 36"/>
                  <a:gd name="T14" fmla="*/ 11 w 35"/>
                  <a:gd name="T15" fmla="*/ 2 h 36"/>
                  <a:gd name="T16" fmla="*/ 18 w 35"/>
                  <a:gd name="T17" fmla="*/ 0 h 36"/>
                  <a:gd name="T18" fmla="*/ 25 w 35"/>
                  <a:gd name="T19" fmla="*/ 2 h 36"/>
                  <a:gd name="T20" fmla="*/ 31 w 35"/>
                  <a:gd name="T21" fmla="*/ 6 h 36"/>
                  <a:gd name="T22" fmla="*/ 31 w 35"/>
                  <a:gd name="T23" fmla="*/ 6 h 36"/>
                  <a:gd name="T24" fmla="*/ 34 w 35"/>
                  <a:gd name="T25" fmla="*/ 11 h 36"/>
                  <a:gd name="T26" fmla="*/ 35 w 35"/>
                  <a:gd name="T27" fmla="*/ 18 h 36"/>
                  <a:gd name="T28" fmla="*/ 35 w 35"/>
                  <a:gd name="T29" fmla="*/ 25 h 36"/>
                  <a:gd name="T30" fmla="*/ 31 w 35"/>
                  <a:gd name="T31" fmla="*/ 30 h 36"/>
                  <a:gd name="T32" fmla="*/ 31 w 35"/>
                  <a:gd name="T33" fmla="*/ 30 h 36"/>
                  <a:gd name="T34" fmla="*/ 25 w 35"/>
                  <a:gd name="T35" fmla="*/ 34 h 36"/>
                  <a:gd name="T36" fmla="*/ 18 w 35"/>
                  <a:gd name="T37" fmla="*/ 36 h 36"/>
                  <a:gd name="T38" fmla="*/ 11 w 35"/>
                  <a:gd name="T39" fmla="*/ 34 h 36"/>
                  <a:gd name="T40" fmla="*/ 6 w 35"/>
                  <a:gd name="T41" fmla="*/ 31 h 36"/>
                  <a:gd name="T42" fmla="*/ 6 w 35"/>
                  <a:gd name="T43"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36">
                    <a:moveTo>
                      <a:pt x="6" y="31"/>
                    </a:moveTo>
                    <a:lnTo>
                      <a:pt x="6" y="31"/>
                    </a:lnTo>
                    <a:lnTo>
                      <a:pt x="1" y="25"/>
                    </a:lnTo>
                    <a:lnTo>
                      <a:pt x="0" y="18"/>
                    </a:lnTo>
                    <a:lnTo>
                      <a:pt x="1" y="11"/>
                    </a:lnTo>
                    <a:lnTo>
                      <a:pt x="6" y="6"/>
                    </a:lnTo>
                    <a:lnTo>
                      <a:pt x="6" y="6"/>
                    </a:lnTo>
                    <a:lnTo>
                      <a:pt x="11" y="2"/>
                    </a:lnTo>
                    <a:lnTo>
                      <a:pt x="18" y="0"/>
                    </a:lnTo>
                    <a:lnTo>
                      <a:pt x="25" y="2"/>
                    </a:lnTo>
                    <a:lnTo>
                      <a:pt x="31" y="6"/>
                    </a:lnTo>
                    <a:lnTo>
                      <a:pt x="31" y="6"/>
                    </a:lnTo>
                    <a:lnTo>
                      <a:pt x="34" y="11"/>
                    </a:lnTo>
                    <a:lnTo>
                      <a:pt x="35" y="18"/>
                    </a:lnTo>
                    <a:lnTo>
                      <a:pt x="35" y="25"/>
                    </a:lnTo>
                    <a:lnTo>
                      <a:pt x="31" y="30"/>
                    </a:lnTo>
                    <a:lnTo>
                      <a:pt x="31" y="30"/>
                    </a:lnTo>
                    <a:lnTo>
                      <a:pt x="25" y="34"/>
                    </a:lnTo>
                    <a:lnTo>
                      <a:pt x="18" y="36"/>
                    </a:lnTo>
                    <a:lnTo>
                      <a:pt x="11" y="34"/>
                    </a:lnTo>
                    <a:lnTo>
                      <a:pt x="6" y="31"/>
                    </a:lnTo>
                    <a:lnTo>
                      <a:pt x="6"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0189" tIns="40094" rIns="80189" bIns="40094" numCol="1" anchor="t" anchorCtr="0" compatLnSpc="1"/>
              <a:lstStyle/>
              <a:p>
                <a:endParaRPr lang="ja-JP" altLang="en-US" sz="1580"/>
              </a:p>
            </p:txBody>
          </p:sp>
          <p:sp>
            <p:nvSpPr>
              <p:cNvPr id="46" name="Freeform 1140"/>
              <p:cNvSpPr/>
              <p:nvPr/>
            </p:nvSpPr>
            <p:spPr bwMode="auto">
              <a:xfrm>
                <a:off x="-612576" y="2398229"/>
                <a:ext cx="184150" cy="184150"/>
              </a:xfrm>
              <a:custGeom>
                <a:avLst/>
                <a:gdLst>
                  <a:gd name="T0" fmla="*/ 116 w 116"/>
                  <a:gd name="T1" fmla="*/ 59 h 116"/>
                  <a:gd name="T2" fmla="*/ 116 w 116"/>
                  <a:gd name="T3" fmla="*/ 59 h 116"/>
                  <a:gd name="T4" fmla="*/ 115 w 116"/>
                  <a:gd name="T5" fmla="*/ 70 h 116"/>
                  <a:gd name="T6" fmla="*/ 112 w 116"/>
                  <a:gd name="T7" fmla="*/ 81 h 116"/>
                  <a:gd name="T8" fmla="*/ 106 w 116"/>
                  <a:gd name="T9" fmla="*/ 92 h 116"/>
                  <a:gd name="T10" fmla="*/ 100 w 116"/>
                  <a:gd name="T11" fmla="*/ 100 h 116"/>
                  <a:gd name="T12" fmla="*/ 90 w 116"/>
                  <a:gd name="T13" fmla="*/ 107 h 116"/>
                  <a:gd name="T14" fmla="*/ 80 w 116"/>
                  <a:gd name="T15" fmla="*/ 112 h 116"/>
                  <a:gd name="T16" fmla="*/ 70 w 116"/>
                  <a:gd name="T17" fmla="*/ 115 h 116"/>
                  <a:gd name="T18" fmla="*/ 57 w 116"/>
                  <a:gd name="T19" fmla="*/ 116 h 116"/>
                  <a:gd name="T20" fmla="*/ 57 w 116"/>
                  <a:gd name="T21" fmla="*/ 116 h 116"/>
                  <a:gd name="T22" fmla="*/ 46 w 116"/>
                  <a:gd name="T23" fmla="*/ 115 h 116"/>
                  <a:gd name="T24" fmla="*/ 36 w 116"/>
                  <a:gd name="T25" fmla="*/ 112 h 116"/>
                  <a:gd name="T26" fmla="*/ 26 w 116"/>
                  <a:gd name="T27" fmla="*/ 107 h 116"/>
                  <a:gd name="T28" fmla="*/ 17 w 116"/>
                  <a:gd name="T29" fmla="*/ 100 h 116"/>
                  <a:gd name="T30" fmla="*/ 10 w 116"/>
                  <a:gd name="T31" fmla="*/ 92 h 116"/>
                  <a:gd name="T32" fmla="*/ 4 w 116"/>
                  <a:gd name="T33" fmla="*/ 81 h 116"/>
                  <a:gd name="T34" fmla="*/ 2 w 116"/>
                  <a:gd name="T35" fmla="*/ 70 h 116"/>
                  <a:gd name="T36" fmla="*/ 0 w 116"/>
                  <a:gd name="T37" fmla="*/ 59 h 116"/>
                  <a:gd name="T38" fmla="*/ 0 w 116"/>
                  <a:gd name="T39" fmla="*/ 59 h 116"/>
                  <a:gd name="T40" fmla="*/ 2 w 116"/>
                  <a:gd name="T41" fmla="*/ 47 h 116"/>
                  <a:gd name="T42" fmla="*/ 4 w 116"/>
                  <a:gd name="T43" fmla="*/ 36 h 116"/>
                  <a:gd name="T44" fmla="*/ 10 w 116"/>
                  <a:gd name="T45" fmla="*/ 26 h 116"/>
                  <a:gd name="T46" fmla="*/ 17 w 116"/>
                  <a:gd name="T47" fmla="*/ 18 h 116"/>
                  <a:gd name="T48" fmla="*/ 26 w 116"/>
                  <a:gd name="T49" fmla="*/ 11 h 116"/>
                  <a:gd name="T50" fmla="*/ 36 w 116"/>
                  <a:gd name="T51" fmla="*/ 6 h 116"/>
                  <a:gd name="T52" fmla="*/ 46 w 116"/>
                  <a:gd name="T53" fmla="*/ 2 h 116"/>
                  <a:gd name="T54" fmla="*/ 57 w 116"/>
                  <a:gd name="T55" fmla="*/ 0 h 116"/>
                  <a:gd name="T56" fmla="*/ 57 w 116"/>
                  <a:gd name="T57" fmla="*/ 0 h 116"/>
                  <a:gd name="T58" fmla="*/ 70 w 116"/>
                  <a:gd name="T59" fmla="*/ 2 h 116"/>
                  <a:gd name="T60" fmla="*/ 80 w 116"/>
                  <a:gd name="T61" fmla="*/ 6 h 116"/>
                  <a:gd name="T62" fmla="*/ 90 w 116"/>
                  <a:gd name="T63" fmla="*/ 11 h 116"/>
                  <a:gd name="T64" fmla="*/ 100 w 116"/>
                  <a:gd name="T65" fmla="*/ 18 h 116"/>
                  <a:gd name="T66" fmla="*/ 106 w 116"/>
                  <a:gd name="T67" fmla="*/ 26 h 116"/>
                  <a:gd name="T68" fmla="*/ 112 w 116"/>
                  <a:gd name="T69" fmla="*/ 36 h 116"/>
                  <a:gd name="T70" fmla="*/ 115 w 116"/>
                  <a:gd name="T71" fmla="*/ 47 h 116"/>
                  <a:gd name="T72" fmla="*/ 116 w 116"/>
                  <a:gd name="T73" fmla="*/ 59 h 116"/>
                  <a:gd name="T74" fmla="*/ 116 w 116"/>
                  <a:gd name="T75" fmla="*/ 5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16">
                    <a:moveTo>
                      <a:pt x="116" y="59"/>
                    </a:moveTo>
                    <a:lnTo>
                      <a:pt x="116" y="59"/>
                    </a:lnTo>
                    <a:lnTo>
                      <a:pt x="115" y="70"/>
                    </a:lnTo>
                    <a:lnTo>
                      <a:pt x="112" y="81"/>
                    </a:lnTo>
                    <a:lnTo>
                      <a:pt x="106" y="92"/>
                    </a:lnTo>
                    <a:lnTo>
                      <a:pt x="100" y="100"/>
                    </a:lnTo>
                    <a:lnTo>
                      <a:pt x="90" y="107"/>
                    </a:lnTo>
                    <a:lnTo>
                      <a:pt x="80" y="112"/>
                    </a:lnTo>
                    <a:lnTo>
                      <a:pt x="70" y="115"/>
                    </a:lnTo>
                    <a:lnTo>
                      <a:pt x="57" y="116"/>
                    </a:lnTo>
                    <a:lnTo>
                      <a:pt x="57" y="116"/>
                    </a:lnTo>
                    <a:lnTo>
                      <a:pt x="46" y="115"/>
                    </a:lnTo>
                    <a:lnTo>
                      <a:pt x="36" y="112"/>
                    </a:lnTo>
                    <a:lnTo>
                      <a:pt x="26" y="107"/>
                    </a:lnTo>
                    <a:lnTo>
                      <a:pt x="17" y="100"/>
                    </a:lnTo>
                    <a:lnTo>
                      <a:pt x="10" y="92"/>
                    </a:lnTo>
                    <a:lnTo>
                      <a:pt x="4" y="81"/>
                    </a:lnTo>
                    <a:lnTo>
                      <a:pt x="2" y="70"/>
                    </a:lnTo>
                    <a:lnTo>
                      <a:pt x="0" y="59"/>
                    </a:lnTo>
                    <a:lnTo>
                      <a:pt x="0" y="59"/>
                    </a:lnTo>
                    <a:lnTo>
                      <a:pt x="2" y="47"/>
                    </a:lnTo>
                    <a:lnTo>
                      <a:pt x="4" y="36"/>
                    </a:lnTo>
                    <a:lnTo>
                      <a:pt x="10" y="26"/>
                    </a:lnTo>
                    <a:lnTo>
                      <a:pt x="17" y="18"/>
                    </a:lnTo>
                    <a:lnTo>
                      <a:pt x="26" y="11"/>
                    </a:lnTo>
                    <a:lnTo>
                      <a:pt x="36" y="6"/>
                    </a:lnTo>
                    <a:lnTo>
                      <a:pt x="46" y="2"/>
                    </a:lnTo>
                    <a:lnTo>
                      <a:pt x="57" y="0"/>
                    </a:lnTo>
                    <a:lnTo>
                      <a:pt x="57" y="0"/>
                    </a:lnTo>
                    <a:lnTo>
                      <a:pt x="70" y="2"/>
                    </a:lnTo>
                    <a:lnTo>
                      <a:pt x="80" y="6"/>
                    </a:lnTo>
                    <a:lnTo>
                      <a:pt x="90" y="11"/>
                    </a:lnTo>
                    <a:lnTo>
                      <a:pt x="100" y="18"/>
                    </a:lnTo>
                    <a:lnTo>
                      <a:pt x="106" y="26"/>
                    </a:lnTo>
                    <a:lnTo>
                      <a:pt x="112" y="36"/>
                    </a:lnTo>
                    <a:lnTo>
                      <a:pt x="115" y="47"/>
                    </a:lnTo>
                    <a:lnTo>
                      <a:pt x="116" y="59"/>
                    </a:lnTo>
                    <a:lnTo>
                      <a:pt x="116"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0189" tIns="40094" rIns="80189" bIns="40094" numCol="1" anchor="t" anchorCtr="0" compatLnSpc="1"/>
              <a:lstStyle/>
              <a:p>
                <a:endParaRPr lang="ja-JP" altLang="en-US" sz="1580"/>
              </a:p>
            </p:txBody>
          </p:sp>
        </p:grpSp>
      </p:grpSp>
      <p:sp>
        <p:nvSpPr>
          <p:cNvPr id="47" name="正方形/長方形 46"/>
          <p:cNvSpPr/>
          <p:nvPr/>
        </p:nvSpPr>
        <p:spPr>
          <a:xfrm>
            <a:off x="884424" y="3424094"/>
            <a:ext cx="6125321" cy="1628288"/>
          </a:xfrm>
          <a:prstGeom prst="rect">
            <a:avLst/>
          </a:prstGeom>
          <a:noFill/>
          <a:ln w="12700" cap="flat" cmpd="sng" algn="ctr">
            <a:noFill/>
            <a:prstDash val="solid"/>
          </a:ln>
          <a:effectLst/>
        </p:spPr>
        <p:txBody>
          <a:bodyPr wrap="square" tIns="63141" rtlCol="0" anchor="t" anchorCtr="0">
            <a:spAutoFit/>
          </a:bodyPr>
          <a:lstStyle/>
          <a:p>
            <a:pPr>
              <a:spcAft>
                <a:spcPts val="525"/>
              </a:spcAft>
              <a:defRPr/>
            </a:pPr>
            <a:r>
              <a:rPr kumimoji="0" lang="ja-JP" altLang="en-US" b="1" kern="0" dirty="0">
                <a:solidFill>
                  <a:srgbClr val="000000"/>
                </a:solidFill>
                <a:latin typeface="游ゴシック" panose="020B0400000000000000" pitchFamily="34" charset="-128"/>
                <a:ea typeface="游ゴシック" panose="020B0400000000000000" pitchFamily="34" charset="-128"/>
              </a:rPr>
              <a:t>昼ご飯、おいしくいただいています。</a:t>
            </a:r>
            <a:endParaRPr kumimoji="0" lang="en-US" altLang="ja-JP" b="1" kern="0" dirty="0">
              <a:solidFill>
                <a:srgbClr val="000000"/>
              </a:solidFill>
              <a:latin typeface="游ゴシック" panose="020B0400000000000000" pitchFamily="34" charset="-128"/>
              <a:ea typeface="游ゴシック" panose="020B0400000000000000" pitchFamily="34" charset="-128"/>
            </a:endParaRPr>
          </a:p>
          <a:p>
            <a:pPr>
              <a:spcAft>
                <a:spcPts val="525"/>
              </a:spcAft>
              <a:defRPr/>
            </a:pPr>
            <a:r>
              <a:rPr kumimoji="0" lang="ja-JP" altLang="en-US" sz="1600" kern="0" dirty="0">
                <a:solidFill>
                  <a:srgbClr val="000000"/>
                </a:solidFill>
                <a:latin typeface="游ゴシック" panose="020B0400000000000000" pitchFamily="34" charset="-128"/>
                <a:ea typeface="游ゴシック" panose="020B0400000000000000" pitchFamily="34" charset="-128"/>
              </a:rPr>
              <a:t>・バランスの取れたおいしい食事、職員の方に感謝</a:t>
            </a:r>
          </a:p>
          <a:p>
            <a:pPr>
              <a:spcAft>
                <a:spcPts val="525"/>
              </a:spcAft>
              <a:defRPr/>
            </a:pPr>
            <a:r>
              <a:rPr kumimoji="0" lang="ja-JP" altLang="en-US" sz="1600" kern="0" dirty="0">
                <a:solidFill>
                  <a:srgbClr val="000000"/>
                </a:solidFill>
                <a:latin typeface="游ゴシック" panose="020B0400000000000000" pitchFamily="34" charset="-128"/>
                <a:ea typeface="游ゴシック" panose="020B0400000000000000" pitchFamily="34" charset="-128"/>
              </a:rPr>
              <a:t>・美味しくいただいています。食事が楽しいです。</a:t>
            </a:r>
          </a:p>
          <a:p>
            <a:pPr>
              <a:spcAft>
                <a:spcPts val="525"/>
              </a:spcAft>
              <a:defRPr/>
            </a:pPr>
            <a:r>
              <a:rPr kumimoji="0" lang="ja-JP" altLang="en-US" sz="1600" kern="0" dirty="0">
                <a:solidFill>
                  <a:srgbClr val="000000"/>
                </a:solidFill>
                <a:latin typeface="游ゴシック" panose="020B0400000000000000" pitchFamily="34" charset="-128"/>
                <a:ea typeface="游ゴシック" panose="020B0400000000000000" pitchFamily="34" charset="-128"/>
              </a:rPr>
              <a:t>・献立も工夫されていて毎回楽しみです。</a:t>
            </a:r>
          </a:p>
          <a:p>
            <a:pPr>
              <a:spcAft>
                <a:spcPts val="525"/>
              </a:spcAft>
              <a:defRPr/>
            </a:pPr>
            <a:r>
              <a:rPr kumimoji="0" lang="ja-JP" altLang="en-US" sz="1600" kern="0" dirty="0">
                <a:solidFill>
                  <a:srgbClr val="000000"/>
                </a:solidFill>
                <a:latin typeface="游ゴシック" panose="020B0400000000000000" pitchFamily="34" charset="-128"/>
                <a:ea typeface="游ゴシック" panose="020B0400000000000000" pitchFamily="34" charset="-128"/>
              </a:rPr>
              <a:t>・手作りの良さがあり、私も料理が好きなので参考にしています。</a:t>
            </a:r>
            <a:endParaRPr kumimoji="0" lang="en-US" altLang="ja-JP" sz="1400" kern="0" dirty="0">
              <a:solidFill>
                <a:srgbClr val="000000"/>
              </a:solidFill>
              <a:latin typeface="游ゴシック" panose="020B0400000000000000" pitchFamily="34" charset="-128"/>
              <a:ea typeface="游ゴシック" panose="020B0400000000000000" pitchFamily="34"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347" y="809798"/>
            <a:ext cx="5328592" cy="5940077"/>
          </a:xfrm>
          <a:prstGeom prst="rect">
            <a:avLst/>
          </a:prstGeom>
        </p:spPr>
      </p:pic>
      <p:sp>
        <p:nvSpPr>
          <p:cNvPr id="4" name="正方形/長方形 3"/>
          <p:cNvSpPr/>
          <p:nvPr/>
        </p:nvSpPr>
        <p:spPr>
          <a:xfrm>
            <a:off x="5849962" y="809798"/>
            <a:ext cx="4248472" cy="59400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a:t>　鷹取老人デイサービスセンター</a:t>
            </a:r>
          </a:p>
          <a:p>
            <a:r>
              <a:rPr kumimoji="1" lang="ja-JP" altLang="en-US" dirty="0"/>
              <a:t>　</a:t>
            </a:r>
          </a:p>
          <a:p>
            <a:r>
              <a:rPr kumimoji="1" lang="ja-JP" altLang="en-US" dirty="0"/>
              <a:t>　機能訓練の様子</a:t>
            </a:r>
            <a:endParaRPr kumimoji="1" lang="en-US" altLang="ja-JP" dirty="0"/>
          </a:p>
          <a:p>
            <a:endParaRPr lang="en-US" altLang="ja-JP" dirty="0"/>
          </a:p>
          <a:p>
            <a:r>
              <a:rPr kumimoji="1" lang="ja-JP" altLang="en-US" dirty="0"/>
              <a:t>　（上り下りの練習中）</a:t>
            </a:r>
          </a:p>
        </p:txBody>
      </p:sp>
      <p:sp>
        <p:nvSpPr>
          <p:cNvPr id="5" name="フッター プレースホルダー 3"/>
          <p:cNvSpPr txBox="1"/>
          <p:nvPr/>
        </p:nvSpPr>
        <p:spPr>
          <a:xfrm>
            <a:off x="489927" y="6948190"/>
            <a:ext cx="1615619" cy="432048"/>
          </a:xfrm>
          <a:prstGeom prst="rect">
            <a:avLst/>
          </a:prstGeom>
        </p:spPr>
        <p:txBody>
          <a:bodyPr vert="horz" lIns="91440" tIns="45720" rIns="91440" bIns="45720" rtlCol="0" anchor="ctr"/>
          <a:lstStyle>
            <a:defPPr>
              <a:defRPr lang="ja-JP"/>
            </a:defPPr>
            <a:lvl1pPr marL="0" algn="l" defTabSz="914400" rtl="0" eaLnBrk="1" latinLnBrk="0" hangingPunct="1">
              <a:defRPr kumimoji="1" sz="105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dirty="0">
                <a:latin typeface="AR Pゴシック体M" panose="020B0600000000000000" pitchFamily="50" charset="-128"/>
                <a:ea typeface="AR Pゴシック体M" panose="020B0600000000000000" pitchFamily="50" charset="-128"/>
              </a:rPr>
              <a:t>湘南福祉協会　</a:t>
            </a:r>
            <a:r>
              <a:rPr lang="en-US" altLang="ja-JP" sz="1400" b="1" dirty="0">
                <a:solidFill>
                  <a:schemeClr val="tx1"/>
                </a:solidFill>
                <a:latin typeface="AR Pゴシック体M" panose="020B0600000000000000" pitchFamily="50" charset="-128"/>
                <a:ea typeface="AR Pゴシック体M" panose="020B0600000000000000" pitchFamily="50" charset="-128"/>
              </a:rPr>
              <a:t>15</a:t>
            </a:r>
            <a:endParaRPr lang="ja-JP" altLang="en-US" sz="1400" b="1" dirty="0">
              <a:solidFill>
                <a:schemeClr val="tx1"/>
              </a:solidFill>
              <a:latin typeface="AR Pゴシック体M" panose="020B0600000000000000" pitchFamily="50" charset="-128"/>
              <a:ea typeface="AR Pゴシック体M" panose="020B0600000000000000" pitchFamily="50"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a:xfrm>
            <a:off x="377354" y="6674939"/>
            <a:ext cx="3156951" cy="402483"/>
          </a:xfrm>
        </p:spPr>
        <p:txBody>
          <a:bodyPr/>
          <a:lstStyle/>
          <a:p>
            <a:r>
              <a:rPr lang="ja-JP" altLang="en-US" sz="1400" dirty="0">
                <a:latin typeface="AR Pゴシック体M" panose="020B0600000000000000" pitchFamily="50" charset="-128"/>
                <a:ea typeface="AR Pゴシック体M" panose="020B0600000000000000" pitchFamily="50" charset="-128"/>
              </a:rPr>
              <a:t>湘南福祉協会　</a:t>
            </a:r>
            <a:r>
              <a:rPr lang="en-US" altLang="ja-JP" sz="1400" b="1" dirty="0">
                <a:solidFill>
                  <a:schemeClr val="tx1"/>
                </a:solidFill>
                <a:latin typeface="AR Pゴシック体M" panose="020B0600000000000000" pitchFamily="50" charset="-128"/>
                <a:ea typeface="AR Pゴシック体M" panose="020B0600000000000000" pitchFamily="50" charset="-128"/>
              </a:rPr>
              <a:t>16</a:t>
            </a:r>
            <a:endParaRPr lang="ja-JP" altLang="en-US" sz="1400" b="1" dirty="0">
              <a:solidFill>
                <a:schemeClr val="tx1"/>
              </a:solidFill>
              <a:latin typeface="AR Pゴシック体M" panose="020B0600000000000000" pitchFamily="50" charset="-128"/>
              <a:ea typeface="AR Pゴシック体M" panose="020B0600000000000000" pitchFamily="50" charset="-128"/>
            </a:endParaRPr>
          </a:p>
        </p:txBody>
      </p:sp>
      <p:sp>
        <p:nvSpPr>
          <p:cNvPr id="2" name="正方形/長方形 1"/>
          <p:cNvSpPr/>
          <p:nvPr/>
        </p:nvSpPr>
        <p:spPr>
          <a:xfrm>
            <a:off x="4019806" y="815542"/>
            <a:ext cx="1326100" cy="132647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189" tIns="189422" rIns="80189" bIns="40094" numCol="1" spcCol="0" rtlCol="0" fromWordArt="0" anchor="ctr" anchorCtr="0" forceAA="0" compatLnSpc="1">
            <a:noAutofit/>
          </a:bodyPr>
          <a:lstStyle/>
          <a:p>
            <a:pPr algn="ctr"/>
            <a:r>
              <a:rPr lang="en-US" altLang="ja-JP" sz="7015" b="1" dirty="0">
                <a:latin typeface="游ゴシック" panose="020B0400000000000000" pitchFamily="34" charset="-128"/>
                <a:ea typeface="游ゴシック" panose="020B0400000000000000" pitchFamily="34" charset="-128"/>
              </a:rPr>
              <a:t>1</a:t>
            </a:r>
            <a:endParaRPr lang="ja-JP" altLang="en-US" sz="7015" b="1" dirty="0">
              <a:latin typeface="游ゴシック" panose="020B0400000000000000" pitchFamily="34" charset="-128"/>
              <a:ea typeface="游ゴシック" panose="020B0400000000000000" pitchFamily="34" charset="-128"/>
            </a:endParaRPr>
          </a:p>
        </p:txBody>
      </p:sp>
      <p:sp>
        <p:nvSpPr>
          <p:cNvPr id="12" name="タイトル 1"/>
          <p:cNvSpPr txBox="1"/>
          <p:nvPr/>
        </p:nvSpPr>
        <p:spPr>
          <a:xfrm>
            <a:off x="6858074" y="1068928"/>
            <a:ext cx="3456384" cy="838701"/>
          </a:xfrm>
          <a:prstGeom prst="rect">
            <a:avLst/>
          </a:prstGeom>
          <a:noFill/>
          <a:ln w="12700" cap="flat" cmpd="sng" algn="ctr">
            <a:noFill/>
            <a:prstDash val="solid"/>
          </a:ln>
          <a:effectLst/>
        </p:spPr>
        <p:txBody>
          <a:bodyPr tIns="63141" rtlCol="0" anchor="ctr" anchorCtr="0"/>
          <a:lstStyle>
            <a:defPPr>
              <a:defRPr lang="ja-JP"/>
            </a:defPPr>
            <a:lvl1pPr marR="0" lvl="0" indent="0" defTabSz="-635" fontAlgn="auto">
              <a:lnSpc>
                <a:spcPct val="100000"/>
              </a:lnSpc>
              <a:spcBef>
                <a:spcPts val="0"/>
              </a:spcBef>
              <a:spcAft>
                <a:spcPts val="600"/>
              </a:spcAft>
              <a:buClrTx/>
              <a:buSzTx/>
              <a:buFontTx/>
              <a:buNone/>
              <a:defRPr kumimoji="0" sz="1600" b="0" i="0" u="none" strike="noStrike" kern="0" cap="none" spc="0" normalizeH="0" baseline="0">
                <a:ln>
                  <a:noFill/>
                </a:ln>
                <a:solidFill>
                  <a:srgbClr val="000000"/>
                </a:solidFill>
                <a:effectLst/>
                <a:uLnTx/>
                <a:uFillTx/>
                <a:latin typeface="メイリオ" panose="020B0604030504040204" charset="-128"/>
                <a:ea typeface="メイリオ" panose="020B0604030504040204" charset="-128"/>
              </a:defRPr>
            </a:lvl1pPr>
          </a:lstStyle>
          <a:p>
            <a:pPr algn="ctr"/>
            <a:r>
              <a:rPr lang="ja-JP" altLang="en-US" sz="2800" dirty="0">
                <a:solidFill>
                  <a:schemeClr val="tx1"/>
                </a:solidFill>
                <a:latin typeface="游ゴシック" panose="020B0400000000000000" pitchFamily="34" charset="-128"/>
                <a:ea typeface="游ゴシック" panose="020B0400000000000000" pitchFamily="34" charset="-128"/>
              </a:rPr>
              <a:t>利用者サービス向上</a:t>
            </a:r>
            <a:endParaRPr lang="en-US" altLang="ja-JP" sz="2800" dirty="0">
              <a:solidFill>
                <a:schemeClr val="tx1"/>
              </a:solidFill>
              <a:latin typeface="游ゴシック" panose="020B0400000000000000" pitchFamily="34" charset="-128"/>
              <a:ea typeface="游ゴシック" panose="020B0400000000000000" pitchFamily="34" charset="-128"/>
            </a:endParaRPr>
          </a:p>
        </p:txBody>
      </p:sp>
      <p:sp>
        <p:nvSpPr>
          <p:cNvPr id="19" name="タイトル 1"/>
          <p:cNvSpPr txBox="1"/>
          <p:nvPr/>
        </p:nvSpPr>
        <p:spPr>
          <a:xfrm>
            <a:off x="1097435" y="2063613"/>
            <a:ext cx="9053114" cy="1326476"/>
          </a:xfrm>
          <a:prstGeom prst="rect">
            <a:avLst/>
          </a:prstGeom>
          <a:noFill/>
          <a:ln w="12700" cap="flat" cmpd="sng" algn="ctr">
            <a:noFill/>
            <a:prstDash val="solid"/>
          </a:ln>
          <a:effectLst/>
        </p:spPr>
        <p:txBody>
          <a:bodyPr tIns="63141" rtlCol="0" anchor="ctr" anchorCtr="0"/>
          <a:lstStyle>
            <a:defPPr>
              <a:defRPr lang="ja-JP"/>
            </a:defPPr>
            <a:lvl1pPr marR="0" lvl="0" indent="0" defTabSz="-635" fontAlgn="auto">
              <a:lnSpc>
                <a:spcPct val="100000"/>
              </a:lnSpc>
              <a:spcBef>
                <a:spcPts val="0"/>
              </a:spcBef>
              <a:spcAft>
                <a:spcPts val="600"/>
              </a:spcAft>
              <a:buClrTx/>
              <a:buSzTx/>
              <a:buFontTx/>
              <a:buNone/>
              <a:defRPr kumimoji="0" sz="1600" b="0" i="0" u="none" strike="noStrike" kern="0" cap="none" spc="0" normalizeH="0" baseline="0">
                <a:ln>
                  <a:noFill/>
                </a:ln>
                <a:solidFill>
                  <a:srgbClr val="000000"/>
                </a:solidFill>
                <a:effectLst/>
                <a:uLnTx/>
                <a:uFillTx/>
                <a:latin typeface="メイリオ" panose="020B0604030504040204" charset="-128"/>
                <a:ea typeface="メイリオ" panose="020B0604030504040204" charset="-128"/>
              </a:defRPr>
            </a:lvl1pPr>
          </a:lstStyle>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（基本）</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・利用者サービス　　　⇒　</a:t>
            </a:r>
            <a:r>
              <a:rPr lang="ja-JP" altLang="en-US" sz="2400" b="1" dirty="0">
                <a:solidFill>
                  <a:schemeClr val="tx1"/>
                </a:solidFill>
                <a:latin typeface="UD デジタル 教科書体 NP-R" panose="02020400000000000000" pitchFamily="18" charset="-128"/>
                <a:ea typeface="UD デジタル 教科書体 NP-R" panose="02020400000000000000" pitchFamily="18" charset="-128"/>
              </a:rPr>
              <a:t>利用者本位</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・サービス提供の基本　⇒　人権の尊重　生命の安全</a:t>
            </a:r>
          </a:p>
        </p:txBody>
      </p:sp>
      <p:sp>
        <p:nvSpPr>
          <p:cNvPr id="8" name="正方形/長方形 7"/>
          <p:cNvSpPr/>
          <p:nvPr/>
        </p:nvSpPr>
        <p:spPr>
          <a:xfrm>
            <a:off x="4255222" y="6660157"/>
            <a:ext cx="2314820" cy="2160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80"/>
          </a:p>
        </p:txBody>
      </p:sp>
      <p:sp>
        <p:nvSpPr>
          <p:cNvPr id="7" name="正方形/長方形 6"/>
          <p:cNvSpPr/>
          <p:nvPr/>
        </p:nvSpPr>
        <p:spPr>
          <a:xfrm flipH="1">
            <a:off x="5633938" y="1068928"/>
            <a:ext cx="1080120" cy="99468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189" tIns="189422" rIns="80189" bIns="40094" numCol="1" spcCol="0" rtlCol="0" fromWordArt="0" anchor="ctr" anchorCtr="0" forceAA="0" compatLnSpc="1">
            <a:noAutofit/>
          </a:bodyPr>
          <a:lstStyle/>
          <a:p>
            <a:pPr algn="ctr"/>
            <a:r>
              <a:rPr lang="ja-JP" altLang="en-US" sz="7015" b="1" dirty="0">
                <a:latin typeface="游ゴシック" panose="020B0400000000000000" pitchFamily="34" charset="-128"/>
                <a:ea typeface="游ゴシック" panose="020B0400000000000000" pitchFamily="34" charset="-128"/>
              </a:rPr>
              <a:t>①</a:t>
            </a:r>
          </a:p>
        </p:txBody>
      </p:sp>
      <p:sp>
        <p:nvSpPr>
          <p:cNvPr id="9" name="タイトル 6">
            <a:extLst>
              <a:ext uri="{FF2B5EF4-FFF2-40B4-BE49-F238E27FC236}">
                <a16:creationId xmlns:a16="http://schemas.microsoft.com/office/drawing/2014/main" id="{E2FA7CF8-B63F-4AF5-9ECF-097284E4BA15}"/>
              </a:ext>
            </a:extLst>
          </p:cNvPr>
          <p:cNvSpPr>
            <a:spLocks noGrp="1"/>
          </p:cNvSpPr>
          <p:nvPr>
            <p:ph type="ctrTitle"/>
          </p:nvPr>
        </p:nvSpPr>
        <p:spPr>
          <a:xfrm>
            <a:off x="0" y="179437"/>
            <a:ext cx="10691813" cy="636105"/>
          </a:xfrm>
        </p:spPr>
        <p:txBody>
          <a:bodyPr/>
          <a:lstStyle/>
          <a:p>
            <a:r>
              <a:rPr lang="ja-JP" altLang="en-US" dirty="0"/>
              <a:t>施設目的、理念に合ったサービスの向上</a:t>
            </a:r>
            <a:endParaRPr kumimoji="1" lang="ja-JP" altLang="en-US" dirty="0"/>
          </a:p>
        </p:txBody>
      </p:sp>
      <p:sp>
        <p:nvSpPr>
          <p:cNvPr id="10" name="タイトル 1">
            <a:extLst>
              <a:ext uri="{FF2B5EF4-FFF2-40B4-BE49-F238E27FC236}">
                <a16:creationId xmlns:a16="http://schemas.microsoft.com/office/drawing/2014/main" id="{A7AB6228-9F7C-4F12-8E20-FDB2594969C2}"/>
              </a:ext>
            </a:extLst>
          </p:cNvPr>
          <p:cNvSpPr txBox="1"/>
          <p:nvPr/>
        </p:nvSpPr>
        <p:spPr>
          <a:xfrm>
            <a:off x="1097435" y="3779837"/>
            <a:ext cx="9217023" cy="2304256"/>
          </a:xfrm>
          <a:prstGeom prst="rect">
            <a:avLst/>
          </a:prstGeom>
          <a:noFill/>
          <a:ln w="12700" cap="flat" cmpd="sng" algn="ctr">
            <a:noFill/>
            <a:prstDash val="solid"/>
          </a:ln>
          <a:effectLst/>
        </p:spPr>
        <p:txBody>
          <a:bodyPr tIns="63141" rtlCol="0" anchor="ctr" anchorCtr="0"/>
          <a:lstStyle>
            <a:defPPr>
              <a:defRPr lang="ja-JP"/>
            </a:defPPr>
            <a:lvl1pPr marR="0" lvl="0" indent="0" defTabSz="-635" fontAlgn="auto">
              <a:lnSpc>
                <a:spcPct val="100000"/>
              </a:lnSpc>
              <a:spcBef>
                <a:spcPts val="0"/>
              </a:spcBef>
              <a:spcAft>
                <a:spcPts val="600"/>
              </a:spcAft>
              <a:buClrTx/>
              <a:buSzTx/>
              <a:buFontTx/>
              <a:buNone/>
              <a:defRPr kumimoji="0" sz="1600" b="0" i="0" u="none" strike="noStrike" kern="0" cap="none" spc="0" normalizeH="0" baseline="0">
                <a:ln>
                  <a:noFill/>
                </a:ln>
                <a:solidFill>
                  <a:srgbClr val="000000"/>
                </a:solidFill>
                <a:effectLst/>
                <a:uLnTx/>
                <a:uFillTx/>
                <a:latin typeface="メイリオ" panose="020B0604030504040204" charset="-128"/>
                <a:ea typeface="メイリオ" panose="020B0604030504040204" charset="-128"/>
              </a:defRPr>
            </a:lvl1pPr>
          </a:lstStyle>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（大切にしていること）－１</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・一人ひとりの介護計画の把握</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・ご家族、担当ケアマネとの連携</a:t>
            </a:r>
            <a:endParaRPr lang="ja-JP" altLang="en-US" sz="2400" b="1"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・親切丁寧をモットーにできるだけ利用者の希望を尊重</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・きめ細やかで人間味のある対応（虐待の排除）</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・一日のサービススケジュールによるサービスの提供</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a:xfrm>
            <a:off x="377354" y="6882937"/>
            <a:ext cx="3156951" cy="402483"/>
          </a:xfrm>
        </p:spPr>
        <p:txBody>
          <a:bodyPr/>
          <a:lstStyle/>
          <a:p>
            <a:r>
              <a:rPr lang="ja-JP" altLang="en-US" sz="1400" dirty="0">
                <a:latin typeface="AR Pゴシック体M" panose="020B0600000000000000" pitchFamily="50" charset="-128"/>
                <a:ea typeface="AR Pゴシック体M" panose="020B0600000000000000" pitchFamily="50" charset="-128"/>
              </a:rPr>
              <a:t>湘南福祉協会</a:t>
            </a:r>
            <a:r>
              <a:rPr lang="ja-JP" altLang="en-US" sz="1400" b="1" dirty="0">
                <a:solidFill>
                  <a:schemeClr val="tx1"/>
                </a:solidFill>
                <a:latin typeface="AR Pゴシック体M" panose="020B0600000000000000" pitchFamily="50" charset="-128"/>
                <a:ea typeface="AR Pゴシック体M" panose="020B0600000000000000" pitchFamily="50" charset="-128"/>
              </a:rPr>
              <a:t>　</a:t>
            </a:r>
            <a:r>
              <a:rPr lang="en-US" altLang="ja-JP" sz="1400" b="1" dirty="0">
                <a:solidFill>
                  <a:schemeClr val="tx1"/>
                </a:solidFill>
                <a:latin typeface="AR Pゴシック体M" panose="020B0600000000000000" pitchFamily="50" charset="-128"/>
                <a:ea typeface="AR Pゴシック体M" panose="020B0600000000000000" pitchFamily="50" charset="-128"/>
              </a:rPr>
              <a:t>17</a:t>
            </a:r>
            <a:endParaRPr lang="ja-JP" altLang="en-US" sz="1400" b="1" dirty="0">
              <a:solidFill>
                <a:schemeClr val="tx1"/>
              </a:solidFill>
              <a:latin typeface="AR Pゴシック体M" panose="020B0600000000000000" pitchFamily="50" charset="-128"/>
              <a:ea typeface="AR Pゴシック体M" panose="020B0600000000000000" pitchFamily="50" charset="-128"/>
            </a:endParaRPr>
          </a:p>
        </p:txBody>
      </p:sp>
      <p:sp>
        <p:nvSpPr>
          <p:cNvPr id="2" name="正方形/長方形 1"/>
          <p:cNvSpPr/>
          <p:nvPr/>
        </p:nvSpPr>
        <p:spPr>
          <a:xfrm>
            <a:off x="4008096" y="324605"/>
            <a:ext cx="1326100" cy="143900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189" tIns="189422" rIns="80189" bIns="40094" numCol="1" spcCol="0" rtlCol="0" fromWordArt="0" anchor="ctr" anchorCtr="0" forceAA="0" compatLnSpc="1">
            <a:noAutofit/>
          </a:bodyPr>
          <a:lstStyle/>
          <a:p>
            <a:pPr algn="ctr"/>
            <a:r>
              <a:rPr lang="en-US" altLang="ja-JP" sz="7015" b="1" dirty="0">
                <a:latin typeface="游ゴシック" panose="020B0400000000000000" pitchFamily="34" charset="-128"/>
                <a:ea typeface="游ゴシック" panose="020B0400000000000000" pitchFamily="34" charset="-128"/>
              </a:rPr>
              <a:t>1</a:t>
            </a:r>
            <a:endParaRPr lang="ja-JP" altLang="en-US" sz="7015" b="1" dirty="0">
              <a:latin typeface="游ゴシック" panose="020B0400000000000000" pitchFamily="34" charset="-128"/>
              <a:ea typeface="游ゴシック" panose="020B0400000000000000" pitchFamily="34" charset="-128"/>
            </a:endParaRPr>
          </a:p>
        </p:txBody>
      </p:sp>
      <p:sp>
        <p:nvSpPr>
          <p:cNvPr id="12" name="タイトル 1"/>
          <p:cNvSpPr txBox="1"/>
          <p:nvPr/>
        </p:nvSpPr>
        <p:spPr>
          <a:xfrm>
            <a:off x="6786066" y="971525"/>
            <a:ext cx="3600400" cy="504057"/>
          </a:xfrm>
          <a:prstGeom prst="rect">
            <a:avLst/>
          </a:prstGeom>
          <a:noFill/>
          <a:ln w="12700" cap="flat" cmpd="sng" algn="ctr">
            <a:noFill/>
            <a:prstDash val="solid"/>
          </a:ln>
          <a:effectLst/>
        </p:spPr>
        <p:txBody>
          <a:bodyPr tIns="63141" rtlCol="0" anchor="ctr" anchorCtr="0"/>
          <a:lstStyle>
            <a:defPPr>
              <a:defRPr lang="ja-JP"/>
            </a:defPPr>
            <a:lvl1pPr marR="0" lvl="0" indent="0" defTabSz="-635" fontAlgn="auto">
              <a:lnSpc>
                <a:spcPct val="100000"/>
              </a:lnSpc>
              <a:spcBef>
                <a:spcPts val="0"/>
              </a:spcBef>
              <a:spcAft>
                <a:spcPts val="600"/>
              </a:spcAft>
              <a:buClrTx/>
              <a:buSzTx/>
              <a:buFontTx/>
              <a:buNone/>
              <a:defRPr kumimoji="0" sz="1600" b="0" i="0" u="none" strike="noStrike" kern="0" cap="none" spc="0" normalizeH="0" baseline="0">
                <a:ln>
                  <a:noFill/>
                </a:ln>
                <a:solidFill>
                  <a:srgbClr val="000000"/>
                </a:solidFill>
                <a:effectLst/>
                <a:uLnTx/>
                <a:uFillTx/>
                <a:latin typeface="メイリオ" panose="020B0604030504040204" charset="-128"/>
                <a:ea typeface="メイリオ" panose="020B0604030504040204" charset="-128"/>
              </a:defRPr>
            </a:lvl1pPr>
          </a:lstStyle>
          <a:p>
            <a:pPr algn="ctr"/>
            <a:r>
              <a:rPr lang="ja-JP" altLang="en-US" sz="2800" dirty="0">
                <a:solidFill>
                  <a:schemeClr val="tx1"/>
                </a:solidFill>
                <a:latin typeface="游ゴシック" panose="020B0400000000000000" pitchFamily="34" charset="-128"/>
                <a:ea typeface="游ゴシック" panose="020B0400000000000000" pitchFamily="34" charset="-128"/>
              </a:rPr>
              <a:t>利用者サービス向上</a:t>
            </a:r>
            <a:endParaRPr lang="en-US" altLang="ja-JP" sz="2800" dirty="0">
              <a:solidFill>
                <a:schemeClr val="tx1"/>
              </a:solidFill>
              <a:latin typeface="游ゴシック" panose="020B0400000000000000" pitchFamily="34" charset="-128"/>
              <a:ea typeface="游ゴシック" panose="020B0400000000000000" pitchFamily="34" charset="-128"/>
            </a:endParaRPr>
          </a:p>
        </p:txBody>
      </p:sp>
      <p:sp>
        <p:nvSpPr>
          <p:cNvPr id="19" name="タイトル 1"/>
          <p:cNvSpPr txBox="1"/>
          <p:nvPr/>
        </p:nvSpPr>
        <p:spPr>
          <a:xfrm>
            <a:off x="665386" y="2195661"/>
            <a:ext cx="9433048" cy="4473828"/>
          </a:xfrm>
          <a:prstGeom prst="rect">
            <a:avLst/>
          </a:prstGeom>
          <a:noFill/>
          <a:ln w="12700" cap="flat" cmpd="sng" algn="ctr">
            <a:noFill/>
            <a:prstDash val="solid"/>
          </a:ln>
          <a:effectLst/>
        </p:spPr>
        <p:txBody>
          <a:bodyPr tIns="63141" rtlCol="0" anchor="ctr" anchorCtr="0"/>
          <a:lstStyle>
            <a:defPPr>
              <a:defRPr lang="ja-JP"/>
            </a:defPPr>
            <a:lvl1pPr marR="0" lvl="0" indent="0" defTabSz="-635" fontAlgn="auto">
              <a:lnSpc>
                <a:spcPct val="100000"/>
              </a:lnSpc>
              <a:spcBef>
                <a:spcPts val="0"/>
              </a:spcBef>
              <a:spcAft>
                <a:spcPts val="600"/>
              </a:spcAft>
              <a:buClrTx/>
              <a:buSzTx/>
              <a:buFontTx/>
              <a:buNone/>
              <a:defRPr kumimoji="0" sz="1600" b="0" i="0" u="none" strike="noStrike" kern="0" cap="none" spc="0" normalizeH="0" baseline="0">
                <a:ln>
                  <a:noFill/>
                </a:ln>
                <a:solidFill>
                  <a:srgbClr val="000000"/>
                </a:solidFill>
                <a:effectLst/>
                <a:uLnTx/>
                <a:uFillTx/>
                <a:latin typeface="メイリオ" panose="020B0604030504040204" charset="-128"/>
                <a:ea typeface="メイリオ" panose="020B0604030504040204" charset="-128"/>
              </a:defRPr>
            </a:lvl1pPr>
          </a:lstStyle>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（大切にしていること）－２</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・加算サービスの導入</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・レクリエーションサービスへの利用者の声の反映</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・感染症や熱中症への注意喚起</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・昼食の献立は専属栄養士、調理職員が調理したものを提供</a:t>
            </a:r>
            <a:endParaRPr lang="ja-JP" altLang="en-US" sz="2400" b="1"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・送迎自動車の安全運転の励行選ばれる施設であるために）</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・より良いサービス、受け入れられるサービスの提供</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・より一層の改善によるサービスの充実</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（「公の施設」として）</a:t>
            </a:r>
            <a:endParaRPr lang="en-US" altLang="ja-JP" sz="24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・近隣の類似施設の基準や模範となる施設であるよう努める。</a:t>
            </a:r>
          </a:p>
          <a:p>
            <a:endParaRPr lang="ja-JP" altLang="en-US" sz="24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8" name="正方形/長方形 7"/>
          <p:cNvSpPr/>
          <p:nvPr/>
        </p:nvSpPr>
        <p:spPr>
          <a:xfrm>
            <a:off x="4188496" y="6669488"/>
            <a:ext cx="2314820" cy="2134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80"/>
          </a:p>
        </p:txBody>
      </p:sp>
      <p:sp>
        <p:nvSpPr>
          <p:cNvPr id="7" name="正方形/長方形 6"/>
          <p:cNvSpPr/>
          <p:nvPr/>
        </p:nvSpPr>
        <p:spPr>
          <a:xfrm flipH="1">
            <a:off x="5633938" y="676737"/>
            <a:ext cx="1152128" cy="108687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189" tIns="189422" rIns="80189" bIns="40094" numCol="1" spcCol="0" rtlCol="0" fromWordArt="0" anchor="ctr" anchorCtr="0" forceAA="0" compatLnSpc="1">
            <a:noAutofit/>
          </a:bodyPr>
          <a:lstStyle/>
          <a:p>
            <a:pPr algn="ctr"/>
            <a:r>
              <a:rPr lang="ja-JP" altLang="en-US" sz="7015" b="1" dirty="0">
                <a:latin typeface="游ゴシック" panose="020B0400000000000000" pitchFamily="34" charset="-128"/>
                <a:ea typeface="游ゴシック" panose="020B0400000000000000" pitchFamily="34" charset="-128"/>
              </a:rPr>
              <a:t>②</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a:xfrm>
            <a:off x="377354" y="6660157"/>
            <a:ext cx="3156951" cy="402483"/>
          </a:xfrm>
        </p:spPr>
        <p:txBody>
          <a:bodyPr/>
          <a:lstStyle/>
          <a:p>
            <a:r>
              <a:rPr lang="ja-JP" altLang="en-US" sz="1400" dirty="0">
                <a:latin typeface="AR Pゴシック体M" panose="020B0600000000000000" pitchFamily="50" charset="-128"/>
                <a:ea typeface="AR Pゴシック体M" panose="020B0600000000000000" pitchFamily="50" charset="-128"/>
              </a:rPr>
              <a:t>湘南福祉協会　</a:t>
            </a:r>
            <a:r>
              <a:rPr lang="en-US" altLang="ja-JP" sz="1400" b="1" dirty="0">
                <a:solidFill>
                  <a:schemeClr val="tx1"/>
                </a:solidFill>
                <a:latin typeface="AR Pゴシック体M" panose="020B0600000000000000" pitchFamily="50" charset="-128"/>
                <a:ea typeface="AR Pゴシック体M" panose="020B0600000000000000" pitchFamily="50" charset="-128"/>
              </a:rPr>
              <a:t>18</a:t>
            </a:r>
            <a:endParaRPr lang="ja-JP" altLang="en-US" sz="1400" b="1" dirty="0">
              <a:solidFill>
                <a:schemeClr val="tx1"/>
              </a:solidFill>
              <a:latin typeface="AR Pゴシック体M" panose="020B0600000000000000" pitchFamily="50" charset="-128"/>
              <a:ea typeface="AR Pゴシック体M" panose="020B0600000000000000" pitchFamily="50" charset="-128"/>
            </a:endParaRPr>
          </a:p>
        </p:txBody>
      </p:sp>
      <p:sp>
        <p:nvSpPr>
          <p:cNvPr id="2" name="正方形/長方形 1"/>
          <p:cNvSpPr/>
          <p:nvPr/>
        </p:nvSpPr>
        <p:spPr>
          <a:xfrm>
            <a:off x="4682856" y="467469"/>
            <a:ext cx="1326100" cy="143900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189" tIns="189422" rIns="80189" bIns="40094" numCol="1" spcCol="0" rtlCol="0" fromWordArt="0" anchor="ctr" anchorCtr="0" forceAA="0" compatLnSpc="1">
            <a:noAutofit/>
          </a:bodyPr>
          <a:lstStyle/>
          <a:p>
            <a:pPr algn="ctr"/>
            <a:r>
              <a:rPr lang="ja-JP" altLang="en-US" sz="7015" b="1" dirty="0">
                <a:latin typeface="游ゴシック" panose="020B0400000000000000" pitchFamily="34" charset="-128"/>
                <a:ea typeface="游ゴシック" panose="020B0400000000000000" pitchFamily="34" charset="-128"/>
              </a:rPr>
              <a:t>２</a:t>
            </a:r>
          </a:p>
        </p:txBody>
      </p:sp>
      <p:sp>
        <p:nvSpPr>
          <p:cNvPr id="12" name="タイトル 1"/>
          <p:cNvSpPr txBox="1"/>
          <p:nvPr/>
        </p:nvSpPr>
        <p:spPr>
          <a:xfrm>
            <a:off x="6014766" y="974915"/>
            <a:ext cx="3600400" cy="432048"/>
          </a:xfrm>
          <a:prstGeom prst="rect">
            <a:avLst/>
          </a:prstGeom>
          <a:noFill/>
          <a:ln w="12700" cap="flat" cmpd="sng" algn="ctr">
            <a:noFill/>
            <a:prstDash val="solid"/>
          </a:ln>
          <a:effectLst/>
        </p:spPr>
        <p:txBody>
          <a:bodyPr tIns="63141" rtlCol="0" anchor="ctr" anchorCtr="0"/>
          <a:lstStyle>
            <a:defPPr>
              <a:defRPr lang="ja-JP"/>
            </a:defPPr>
            <a:lvl1pPr marR="0" lvl="0" indent="0" defTabSz="-635" fontAlgn="auto">
              <a:lnSpc>
                <a:spcPct val="100000"/>
              </a:lnSpc>
              <a:spcBef>
                <a:spcPts val="0"/>
              </a:spcBef>
              <a:spcAft>
                <a:spcPts val="600"/>
              </a:spcAft>
              <a:buClrTx/>
              <a:buSzTx/>
              <a:buFontTx/>
              <a:buNone/>
              <a:defRPr kumimoji="0" sz="1600" b="0" i="0" u="none" strike="noStrike" kern="0" cap="none" spc="0" normalizeH="0" baseline="0">
                <a:ln>
                  <a:noFill/>
                </a:ln>
                <a:solidFill>
                  <a:srgbClr val="000000"/>
                </a:solidFill>
                <a:effectLst/>
                <a:uLnTx/>
                <a:uFillTx/>
                <a:latin typeface="メイリオ" panose="020B0604030504040204" charset="-128"/>
                <a:ea typeface="メイリオ" panose="020B0604030504040204" charset="-128"/>
              </a:defRPr>
            </a:lvl1pPr>
          </a:lstStyle>
          <a:p>
            <a:pPr algn="ctr"/>
            <a:r>
              <a:rPr lang="ja-JP" altLang="en-US" sz="2800" dirty="0">
                <a:solidFill>
                  <a:schemeClr val="tx1"/>
                </a:solidFill>
                <a:latin typeface="游ゴシック" panose="020B0400000000000000" pitchFamily="34" charset="-128"/>
                <a:ea typeface="游ゴシック" panose="020B0400000000000000" pitchFamily="34" charset="-128"/>
              </a:rPr>
              <a:t>クレーム等対応</a:t>
            </a:r>
            <a:endParaRPr lang="en-US" altLang="ja-JP" sz="2800" dirty="0">
              <a:solidFill>
                <a:schemeClr val="tx1"/>
              </a:solidFill>
              <a:latin typeface="游ゴシック" panose="020B0400000000000000" pitchFamily="34" charset="-128"/>
              <a:ea typeface="游ゴシック" panose="020B0400000000000000" pitchFamily="34" charset="-128"/>
            </a:endParaRPr>
          </a:p>
        </p:txBody>
      </p:sp>
      <p:sp>
        <p:nvSpPr>
          <p:cNvPr id="19" name="タイトル 1"/>
          <p:cNvSpPr txBox="1"/>
          <p:nvPr/>
        </p:nvSpPr>
        <p:spPr>
          <a:xfrm>
            <a:off x="1601491" y="2267669"/>
            <a:ext cx="8013676" cy="3096344"/>
          </a:xfrm>
          <a:prstGeom prst="rect">
            <a:avLst/>
          </a:prstGeom>
          <a:noFill/>
          <a:ln w="12700" cap="flat" cmpd="sng" algn="ctr">
            <a:noFill/>
            <a:prstDash val="solid"/>
          </a:ln>
          <a:effectLst/>
        </p:spPr>
        <p:txBody>
          <a:bodyPr tIns="63141" rtlCol="0" anchor="ctr" anchorCtr="0"/>
          <a:lstStyle>
            <a:defPPr>
              <a:defRPr lang="ja-JP"/>
            </a:defPPr>
            <a:lvl1pPr marR="0" lvl="0" indent="0" defTabSz="-635" fontAlgn="auto">
              <a:lnSpc>
                <a:spcPct val="100000"/>
              </a:lnSpc>
              <a:spcBef>
                <a:spcPts val="0"/>
              </a:spcBef>
              <a:spcAft>
                <a:spcPts val="600"/>
              </a:spcAft>
              <a:buClrTx/>
              <a:buSzTx/>
              <a:buFontTx/>
              <a:buNone/>
              <a:defRPr kumimoji="0" sz="1600" b="0" i="0" u="none" strike="noStrike" kern="0" cap="none" spc="0" normalizeH="0" baseline="0">
                <a:ln>
                  <a:noFill/>
                </a:ln>
                <a:solidFill>
                  <a:srgbClr val="000000"/>
                </a:solidFill>
                <a:effectLst/>
                <a:uLnTx/>
                <a:uFillTx/>
                <a:latin typeface="メイリオ" panose="020B0604030504040204" charset="-128"/>
                <a:ea typeface="メイリオ" panose="020B0604030504040204" charset="-128"/>
              </a:defRPr>
            </a:lvl1pPr>
          </a:lstStyle>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（対応の流れ）</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①　相談（苦情）窓口への申し出</a:t>
            </a:r>
          </a:p>
          <a:p>
            <a:r>
              <a:rPr lang="ja-JP" altLang="en-US" sz="2400" b="1" dirty="0">
                <a:solidFill>
                  <a:schemeClr val="tx1"/>
                </a:solidFill>
                <a:latin typeface="UD デジタル 教科書体 NP-R" panose="02020400000000000000" pitchFamily="18" charset="-128"/>
                <a:ea typeface="UD デジタル 教科書体 NP-R" panose="02020400000000000000" pitchFamily="18" charset="-128"/>
              </a:rPr>
              <a:t>　</a:t>
            </a:r>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②　苦情処理委員会の設置（解決方策の方向性）</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・第三者委員（鷹取小校長・自治会長）</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③　職員全員協議で解決方策を決定・実行</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④　申し出者に文書回答・説明</a:t>
            </a:r>
          </a:p>
        </p:txBody>
      </p:sp>
      <p:sp>
        <p:nvSpPr>
          <p:cNvPr id="8" name="正方形/長方形 7"/>
          <p:cNvSpPr/>
          <p:nvPr/>
        </p:nvSpPr>
        <p:spPr>
          <a:xfrm>
            <a:off x="4188496" y="6050995"/>
            <a:ext cx="2314820" cy="1737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8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a:xfrm>
            <a:off x="377354" y="6732742"/>
            <a:ext cx="3156951" cy="402483"/>
          </a:xfrm>
        </p:spPr>
        <p:txBody>
          <a:bodyPr/>
          <a:lstStyle/>
          <a:p>
            <a:r>
              <a:rPr lang="ja-JP" altLang="en-US" sz="1400" dirty="0">
                <a:latin typeface="AR Pゴシック体M" panose="020B0600000000000000" pitchFamily="50" charset="-128"/>
                <a:ea typeface="AR Pゴシック体M" panose="020B0600000000000000" pitchFamily="50" charset="-128"/>
              </a:rPr>
              <a:t>湘南福祉協会　</a:t>
            </a:r>
            <a:r>
              <a:rPr lang="en-US" altLang="ja-JP" sz="1400" b="1" dirty="0">
                <a:solidFill>
                  <a:schemeClr val="tx1"/>
                </a:solidFill>
                <a:latin typeface="AR Pゴシック体M" panose="020B0600000000000000" pitchFamily="50" charset="-128"/>
                <a:ea typeface="AR Pゴシック体M" panose="020B0600000000000000" pitchFamily="50" charset="-128"/>
              </a:rPr>
              <a:t>19</a:t>
            </a:r>
            <a:endParaRPr lang="ja-JP" altLang="en-US" sz="1400" b="1" dirty="0">
              <a:solidFill>
                <a:schemeClr val="tx1"/>
              </a:solidFill>
              <a:latin typeface="AR Pゴシック体M" panose="020B0600000000000000" pitchFamily="50" charset="-128"/>
              <a:ea typeface="AR Pゴシック体M" panose="020B0600000000000000" pitchFamily="50" charset="-128"/>
            </a:endParaRPr>
          </a:p>
          <a:p>
            <a:endParaRPr lang="ja-JP" altLang="en-US" dirty="0"/>
          </a:p>
        </p:txBody>
      </p:sp>
      <p:sp>
        <p:nvSpPr>
          <p:cNvPr id="2" name="正方形/長方形 1"/>
          <p:cNvSpPr/>
          <p:nvPr/>
        </p:nvSpPr>
        <p:spPr>
          <a:xfrm>
            <a:off x="4682856" y="467469"/>
            <a:ext cx="1326100" cy="143900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189" tIns="189422" rIns="80189" bIns="40094" numCol="1" spcCol="0" rtlCol="0" fromWordArt="0" anchor="ctr" anchorCtr="0" forceAA="0" compatLnSpc="1">
            <a:noAutofit/>
          </a:bodyPr>
          <a:lstStyle/>
          <a:p>
            <a:pPr algn="ctr"/>
            <a:r>
              <a:rPr lang="ja-JP" altLang="en-US" sz="7015" b="1" dirty="0">
                <a:latin typeface="游ゴシック" panose="020B0400000000000000" pitchFamily="34" charset="-128"/>
                <a:ea typeface="游ゴシック" panose="020B0400000000000000" pitchFamily="34" charset="-128"/>
              </a:rPr>
              <a:t>３</a:t>
            </a:r>
          </a:p>
        </p:txBody>
      </p:sp>
      <p:sp>
        <p:nvSpPr>
          <p:cNvPr id="12" name="タイトル 1"/>
          <p:cNvSpPr txBox="1"/>
          <p:nvPr/>
        </p:nvSpPr>
        <p:spPr>
          <a:xfrm>
            <a:off x="6008956" y="970949"/>
            <a:ext cx="3600400" cy="432048"/>
          </a:xfrm>
          <a:prstGeom prst="rect">
            <a:avLst/>
          </a:prstGeom>
          <a:noFill/>
          <a:ln w="12700" cap="flat" cmpd="sng" algn="ctr">
            <a:noFill/>
            <a:prstDash val="solid"/>
          </a:ln>
          <a:effectLst/>
        </p:spPr>
        <p:txBody>
          <a:bodyPr tIns="63141" rtlCol="0" anchor="ctr" anchorCtr="0"/>
          <a:lstStyle>
            <a:defPPr>
              <a:defRPr lang="ja-JP"/>
            </a:defPPr>
            <a:lvl1pPr marR="0" lvl="0" indent="0" defTabSz="-635" fontAlgn="auto">
              <a:lnSpc>
                <a:spcPct val="100000"/>
              </a:lnSpc>
              <a:spcBef>
                <a:spcPts val="0"/>
              </a:spcBef>
              <a:spcAft>
                <a:spcPts val="600"/>
              </a:spcAft>
              <a:buClrTx/>
              <a:buSzTx/>
              <a:buFontTx/>
              <a:buNone/>
              <a:defRPr kumimoji="0" sz="1600" b="0" i="0" u="none" strike="noStrike" kern="0" cap="none" spc="0" normalizeH="0" baseline="0">
                <a:ln>
                  <a:noFill/>
                </a:ln>
                <a:solidFill>
                  <a:srgbClr val="000000"/>
                </a:solidFill>
                <a:effectLst/>
                <a:uLnTx/>
                <a:uFillTx/>
                <a:latin typeface="メイリオ" panose="020B0604030504040204" charset="-128"/>
                <a:ea typeface="メイリオ" panose="020B0604030504040204" charset="-128"/>
              </a:defRPr>
            </a:lvl1pPr>
          </a:lstStyle>
          <a:p>
            <a:pPr algn="ctr"/>
            <a:r>
              <a:rPr lang="ja-JP" altLang="en-US" sz="2800" dirty="0">
                <a:solidFill>
                  <a:schemeClr val="tx1"/>
                </a:solidFill>
                <a:latin typeface="游ゴシック" panose="020B0400000000000000" pitchFamily="34" charset="-128"/>
                <a:ea typeface="游ゴシック" panose="020B0400000000000000" pitchFamily="34" charset="-128"/>
              </a:rPr>
              <a:t>利用者の声の反映</a:t>
            </a:r>
            <a:endParaRPr lang="en-US" altLang="ja-JP" sz="2800" dirty="0">
              <a:solidFill>
                <a:schemeClr val="tx1"/>
              </a:solidFill>
              <a:latin typeface="游ゴシック" panose="020B0400000000000000" pitchFamily="34" charset="-128"/>
              <a:ea typeface="游ゴシック" panose="020B0400000000000000" pitchFamily="34" charset="-128"/>
            </a:endParaRPr>
          </a:p>
        </p:txBody>
      </p:sp>
      <p:sp>
        <p:nvSpPr>
          <p:cNvPr id="19" name="タイトル 1"/>
          <p:cNvSpPr txBox="1"/>
          <p:nvPr/>
        </p:nvSpPr>
        <p:spPr>
          <a:xfrm>
            <a:off x="881409" y="2195662"/>
            <a:ext cx="9289033" cy="3744415"/>
          </a:xfrm>
          <a:prstGeom prst="rect">
            <a:avLst/>
          </a:prstGeom>
          <a:noFill/>
          <a:ln w="12700" cap="flat" cmpd="sng" algn="ctr">
            <a:noFill/>
            <a:prstDash val="solid"/>
          </a:ln>
          <a:effectLst/>
        </p:spPr>
        <p:txBody>
          <a:bodyPr tIns="63141" rtlCol="0" anchor="ctr" anchorCtr="0"/>
          <a:lstStyle>
            <a:defPPr>
              <a:defRPr lang="ja-JP"/>
            </a:defPPr>
            <a:lvl1pPr marR="0" lvl="0" indent="0" defTabSz="-635" fontAlgn="auto">
              <a:lnSpc>
                <a:spcPct val="100000"/>
              </a:lnSpc>
              <a:spcBef>
                <a:spcPts val="0"/>
              </a:spcBef>
              <a:spcAft>
                <a:spcPts val="600"/>
              </a:spcAft>
              <a:buClrTx/>
              <a:buSzTx/>
              <a:buFontTx/>
              <a:buNone/>
              <a:defRPr kumimoji="0" sz="1600" b="0" i="0" u="none" strike="noStrike" kern="0" cap="none" spc="0" normalizeH="0" baseline="0">
                <a:ln>
                  <a:noFill/>
                </a:ln>
                <a:solidFill>
                  <a:srgbClr val="000000"/>
                </a:solidFill>
                <a:effectLst/>
                <a:uLnTx/>
                <a:uFillTx/>
                <a:latin typeface="メイリオ" panose="020B0604030504040204" charset="-128"/>
                <a:ea typeface="メイリオ" panose="020B0604030504040204" charset="-128"/>
              </a:defRPr>
            </a:lvl1pPr>
          </a:lstStyle>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（基本的な考え方）</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・横須賀市立の施設として、何よりも利用者やご家族に期待され、</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喜ばれる施設でありたい。</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（対応の内容）</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①　ご意見箱の設置</a:t>
            </a:r>
            <a:endParaRPr lang="en-US" altLang="ja-JP" sz="24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2400" b="1" dirty="0">
                <a:solidFill>
                  <a:schemeClr val="tx1"/>
                </a:solidFill>
                <a:latin typeface="UD デジタル 教科書体 NP-R" panose="02020400000000000000" pitchFamily="18" charset="-128"/>
                <a:ea typeface="UD デジタル 教科書体 NP-R" panose="02020400000000000000" pitchFamily="18" charset="-128"/>
              </a:rPr>
              <a:t>　</a:t>
            </a:r>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②　アンケート調査の実施（毎年８月ごろ）</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③　新サービス導入時のアンケート調査</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④　アンケートの結果の報告（利用者・ご家族・所内掲示）</a:t>
            </a:r>
          </a:p>
        </p:txBody>
      </p:sp>
      <p:sp>
        <p:nvSpPr>
          <p:cNvPr id="8" name="正方形/長方形 7"/>
          <p:cNvSpPr/>
          <p:nvPr/>
        </p:nvSpPr>
        <p:spPr>
          <a:xfrm>
            <a:off x="4188496" y="6415002"/>
            <a:ext cx="2314820" cy="1737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8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13490" y="-136018"/>
            <a:ext cx="10691813" cy="7559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80"/>
          </a:p>
        </p:txBody>
      </p:sp>
      <p:sp>
        <p:nvSpPr>
          <p:cNvPr id="8" name="サブタイトル 2"/>
          <p:cNvSpPr txBox="1"/>
          <p:nvPr/>
        </p:nvSpPr>
        <p:spPr>
          <a:xfrm>
            <a:off x="1493900" y="467470"/>
            <a:ext cx="7704012" cy="681038"/>
          </a:xfrm>
          <a:prstGeom prst="rect">
            <a:avLst/>
          </a:prstGeom>
        </p:spPr>
        <p:txBody>
          <a:bodyPr vert="horz" lIns="80189" tIns="40094" rIns="80189" bIns="40094" rtlCol="0">
            <a:noAutofit/>
          </a:bodyPr>
          <a:lstStyle>
            <a:lvl1pPr marL="0" indent="0" algn="l" defTabSz="914400" rtl="0" eaLnBrk="1" latinLnBrk="0" hangingPunct="1">
              <a:spcBef>
                <a:spcPct val="20000"/>
              </a:spcBef>
              <a:buFont typeface="Arial" panose="020B0604020202020204" pitchFamily="34" charset="0"/>
              <a:buNone/>
              <a:defRPr kumimoji="1" sz="3200" kern="1200">
                <a:solidFill>
                  <a:schemeClr val="tx1">
                    <a:lumMod val="65000"/>
                    <a:lumOff val="3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ctr"/>
            <a:r>
              <a:rPr lang="ja-JP" altLang="en-US" sz="3510" dirty="0">
                <a:solidFill>
                  <a:schemeClr val="accent5"/>
                </a:solidFill>
                <a:latin typeface="游ゴシック" panose="020B0400000000000000" pitchFamily="34" charset="-128"/>
                <a:ea typeface="游ゴシック" panose="020B0400000000000000" pitchFamily="34" charset="-128"/>
              </a:rPr>
              <a:t>社会福祉法人湘南福祉協会の概要</a:t>
            </a:r>
            <a:endParaRPr lang="en-US" altLang="ja-JP" sz="3510" dirty="0">
              <a:solidFill>
                <a:schemeClr val="accent5"/>
              </a:solidFill>
              <a:latin typeface="游ゴシック" panose="020B0400000000000000" pitchFamily="34" charset="-128"/>
              <a:ea typeface="游ゴシック" panose="020B0400000000000000" pitchFamily="34" charset="-128"/>
            </a:endParaRPr>
          </a:p>
          <a:p>
            <a:pPr algn="ctr"/>
            <a:endParaRPr lang="ja-JP" altLang="en-US" sz="3510" dirty="0">
              <a:solidFill>
                <a:schemeClr val="tx1"/>
              </a:solidFill>
              <a:latin typeface="游ゴシック" panose="020B0400000000000000" pitchFamily="34" charset="-128"/>
              <a:ea typeface="游ゴシック" panose="020B0400000000000000" pitchFamily="34" charset="-128"/>
            </a:endParaRPr>
          </a:p>
        </p:txBody>
      </p:sp>
      <p:sp>
        <p:nvSpPr>
          <p:cNvPr id="9" name="正方形/長方形 8"/>
          <p:cNvSpPr/>
          <p:nvPr/>
        </p:nvSpPr>
        <p:spPr>
          <a:xfrm>
            <a:off x="953418" y="1259557"/>
            <a:ext cx="9361040" cy="5616623"/>
          </a:xfrm>
          <a:prstGeom prst="rect">
            <a:avLst/>
          </a:prstGeom>
          <a:noFill/>
          <a:ln w="12700" cap="flat" cmpd="sng" algn="ctr">
            <a:noFill/>
            <a:prstDash val="solid"/>
          </a:ln>
          <a:effectLst/>
        </p:spPr>
        <p:txBody>
          <a:bodyPr tIns="63141" rtlCol="0" anchor="t" anchorCtr="0"/>
          <a:lstStyle/>
          <a:p>
            <a:pPr algn="just"/>
            <a:r>
              <a:rPr lang="ja-JP" altLang="en-US" b="0" i="0" u="none" strike="noStrike" baseline="0" dirty="0">
                <a:solidFill>
                  <a:srgbClr val="000000"/>
                </a:solidFill>
                <a:latin typeface="HGｺﾞｼｯｸM" panose="020B0609000000000000" pitchFamily="49" charset="-128"/>
                <a:ea typeface="HGPｺﾞｼｯｸM" panose="020B0600000000000000" pitchFamily="50" charset="-128"/>
              </a:rPr>
              <a:t>１</a:t>
            </a:r>
            <a:r>
              <a:rPr lang="ja-JP" altLang="en-US" sz="2000" b="0" i="0" u="none" strike="noStrike" baseline="0" dirty="0">
                <a:solidFill>
                  <a:srgbClr val="000000"/>
                </a:solidFill>
                <a:latin typeface="HGｺﾞｼｯｸM" panose="020B0609000000000000" pitchFamily="49" charset="-128"/>
                <a:ea typeface="HGPｺﾞｼｯｸM" panose="020B0600000000000000" pitchFamily="50" charset="-128"/>
              </a:rPr>
              <a:t>　団　体　名</a:t>
            </a:r>
            <a:r>
              <a:rPr lang="zh-CN" altLang="en-US" sz="2000" b="0" i="0" u="none" strike="noStrike" baseline="0" dirty="0">
                <a:solidFill>
                  <a:srgbClr val="000000"/>
                </a:solidFill>
                <a:latin typeface="HGｺﾞｼｯｸM" panose="020B0609000000000000" pitchFamily="49" charset="-128"/>
                <a:ea typeface="HGPｺﾞｼｯｸM" panose="020B0600000000000000" pitchFamily="50" charset="-128"/>
              </a:rPr>
              <a:t>　社会福祉法人　湘南福祉協会</a:t>
            </a:r>
            <a:r>
              <a:rPr lang="zh-CN" altLang="en-US" sz="2000" b="0" i="0" u="none" strike="noStrike" baseline="0" dirty="0">
                <a:solidFill>
                  <a:srgbClr val="000000"/>
                </a:solidFill>
                <a:latin typeface="HGｺﾞｼｯｸM" panose="020B0609000000000000" pitchFamily="49" charset="-128"/>
                <a:ea typeface="HGｺﾞｼｯｸM" panose="020B0609000000000000" pitchFamily="49" charset="-128"/>
              </a:rPr>
              <a:t>	</a:t>
            </a:r>
          </a:p>
          <a:p>
            <a:pPr algn="just"/>
            <a:endParaRPr lang="ja-JP" altLang="en-US" sz="2000" dirty="0">
              <a:solidFill>
                <a:srgbClr val="000000"/>
              </a:solidFill>
              <a:latin typeface="HGｺﾞｼｯｸM" panose="020B0609000000000000" pitchFamily="49" charset="-128"/>
              <a:ea typeface="HGｺﾞｼｯｸM" panose="020B0609000000000000" pitchFamily="49" charset="-128"/>
            </a:endParaRPr>
          </a:p>
          <a:p>
            <a:pPr algn="l"/>
            <a:r>
              <a:rPr lang="ja-JP" altLang="en-US" sz="2000" b="0" i="0" u="none" strike="noStrike" baseline="0" dirty="0">
                <a:solidFill>
                  <a:srgbClr val="000000"/>
                </a:solidFill>
                <a:latin typeface="HGｺﾞｼｯｸM" panose="020B0609000000000000" pitchFamily="49" charset="-128"/>
                <a:ea typeface="HGPｺﾞｼｯｸM" panose="020B0600000000000000" pitchFamily="50" charset="-128"/>
              </a:rPr>
              <a:t>２　所　在　地　</a:t>
            </a:r>
            <a:r>
              <a:rPr lang="zh-TW" altLang="en-US" sz="2000" b="0" i="0" u="none" strike="noStrike" baseline="0" dirty="0">
                <a:solidFill>
                  <a:srgbClr val="000000"/>
                </a:solidFill>
                <a:latin typeface="HGｺﾞｼｯｸM" panose="020B0609000000000000" pitchFamily="49" charset="-128"/>
                <a:ea typeface="HGPｺﾞｼｯｸM" panose="020B0600000000000000" pitchFamily="50" charset="-128"/>
              </a:rPr>
              <a:t>横須賀市鷹取一丁目１番１号</a:t>
            </a:r>
            <a:r>
              <a:rPr lang="zh-TW" altLang="en-US" sz="2000" b="0" i="0" u="none" strike="noStrike" baseline="0" dirty="0">
                <a:solidFill>
                  <a:srgbClr val="000000"/>
                </a:solidFill>
                <a:latin typeface="HGｺﾞｼｯｸM" panose="020B0609000000000000" pitchFamily="49" charset="-128"/>
                <a:ea typeface="HGｺﾞｼｯｸM" panose="020B0609000000000000" pitchFamily="49" charset="-128"/>
              </a:rPr>
              <a:t>	</a:t>
            </a:r>
          </a:p>
          <a:p>
            <a:pPr algn="just"/>
            <a:endParaRPr lang="ja-JP" altLang="en-US" sz="2000" dirty="0">
              <a:solidFill>
                <a:srgbClr val="000000"/>
              </a:solidFill>
              <a:latin typeface="HGｺﾞｼｯｸM" panose="020B0609000000000000" pitchFamily="49" charset="-128"/>
              <a:ea typeface="HGｺﾞｼｯｸM" panose="020B0609000000000000" pitchFamily="49" charset="-128"/>
            </a:endParaRPr>
          </a:p>
          <a:p>
            <a:pPr algn="just"/>
            <a:r>
              <a:rPr lang="zh-TW" altLang="en-US" sz="2000" b="0" i="0" u="none" strike="noStrike" baseline="0" dirty="0">
                <a:solidFill>
                  <a:srgbClr val="000000"/>
                </a:solidFill>
                <a:latin typeface="HGｺﾞｼｯｸM" panose="020B0609000000000000" pitchFamily="49" charset="-128"/>
                <a:ea typeface="HGPｺﾞｼｯｸM" panose="020B0600000000000000" pitchFamily="50" charset="-128"/>
              </a:rPr>
              <a:t>３　設立年月</a:t>
            </a:r>
            <a:r>
              <a:rPr lang="ja-JP" altLang="en-US" sz="2000" b="0" i="0" u="none" strike="noStrike" baseline="0" dirty="0">
                <a:solidFill>
                  <a:srgbClr val="000000"/>
                </a:solidFill>
                <a:latin typeface="HGｺﾞｼｯｸM" panose="020B0609000000000000" pitchFamily="49" charset="-128"/>
                <a:ea typeface="HGPｺﾞｼｯｸM" panose="020B0600000000000000" pitchFamily="50" charset="-128"/>
              </a:rPr>
              <a:t>　昭和３９（１９６４）年１</a:t>
            </a:r>
            <a:r>
              <a:rPr lang="en-US" altLang="ja-JP" sz="2000" b="0" i="0" u="none" strike="noStrike" baseline="0" dirty="0">
                <a:solidFill>
                  <a:srgbClr val="000000"/>
                </a:solidFill>
                <a:latin typeface="HGPｺﾞｼｯｸM" panose="020B0600000000000000" pitchFamily="50" charset="-128"/>
                <a:ea typeface="HGｺﾞｼｯｸM" panose="020B0609000000000000" pitchFamily="49" charset="-128"/>
              </a:rPr>
              <a:t>1</a:t>
            </a:r>
            <a:r>
              <a:rPr lang="ja-JP" altLang="en-US" sz="2000" b="0" i="0" u="none" strike="noStrike" baseline="0" dirty="0">
                <a:solidFill>
                  <a:srgbClr val="000000"/>
                </a:solidFill>
                <a:latin typeface="HGｺﾞｼｯｸM" panose="020B0609000000000000" pitchFamily="49" charset="-128"/>
                <a:ea typeface="HGPｺﾞｼｯｸM" panose="020B0600000000000000" pitchFamily="50" charset="-128"/>
              </a:rPr>
              <a:t>月</a:t>
            </a:r>
            <a:r>
              <a:rPr lang="ja-JP" altLang="en-US" sz="2000" b="0" i="0" u="none" strike="noStrike" baseline="0" dirty="0">
                <a:solidFill>
                  <a:srgbClr val="000000"/>
                </a:solidFill>
                <a:latin typeface="HGｺﾞｼｯｸM" panose="020B0609000000000000" pitchFamily="49" charset="-128"/>
                <a:ea typeface="HGｺﾞｼｯｸM" panose="020B0609000000000000" pitchFamily="49" charset="-128"/>
              </a:rPr>
              <a:t>	</a:t>
            </a:r>
          </a:p>
          <a:p>
            <a:pPr algn="just"/>
            <a:endParaRPr lang="ja-JP" altLang="en-US" sz="2000" dirty="0">
              <a:solidFill>
                <a:srgbClr val="000000"/>
              </a:solidFill>
              <a:latin typeface="HGｺﾞｼｯｸM" panose="020B0609000000000000" pitchFamily="49" charset="-128"/>
              <a:ea typeface="HGｺﾞｼｯｸM" panose="020B0609000000000000" pitchFamily="49" charset="-128"/>
            </a:endParaRPr>
          </a:p>
          <a:p>
            <a:pPr algn="l"/>
            <a:r>
              <a:rPr lang="ja-JP" altLang="en-US" sz="2000" b="0" i="0" u="none" strike="noStrike" baseline="0" dirty="0">
                <a:solidFill>
                  <a:srgbClr val="000000"/>
                </a:solidFill>
                <a:latin typeface="HGｺﾞｼｯｸM" panose="020B0609000000000000" pitchFamily="49" charset="-128"/>
                <a:ea typeface="HGPｺﾞｼｯｸM" panose="020B0600000000000000" pitchFamily="50" charset="-128"/>
              </a:rPr>
              <a:t>４　沿　　　革</a:t>
            </a:r>
            <a:r>
              <a:rPr lang="ja-JP" altLang="en-US" sz="2000" b="0" i="0" u="none" strike="noStrike" baseline="0" dirty="0">
                <a:solidFill>
                  <a:srgbClr val="000000"/>
                </a:solidFill>
                <a:latin typeface="HGｺﾞｼｯｸM" panose="020B0609000000000000" pitchFamily="49" charset="-128"/>
                <a:ea typeface="HGｺﾞｼｯｸM" panose="020B0609000000000000" pitchFamily="49" charset="-128"/>
              </a:rPr>
              <a:t>	</a:t>
            </a:r>
          </a:p>
          <a:p>
            <a:pPr algn="just"/>
            <a:endParaRPr lang="ja-JP" altLang="en-US" sz="2000" b="0" i="0" u="none" strike="noStrike" baseline="0" dirty="0">
              <a:solidFill>
                <a:srgbClr val="000000"/>
              </a:solidFill>
              <a:latin typeface="HGｺﾞｼｯｸM" panose="020B0609000000000000" pitchFamily="49" charset="-128"/>
              <a:ea typeface="HGPｺﾞｼｯｸM" panose="020B0600000000000000" pitchFamily="50" charset="-128"/>
            </a:endParaRPr>
          </a:p>
          <a:p>
            <a:pPr algn="just"/>
            <a:r>
              <a:rPr lang="ja-JP" altLang="en-US" sz="2000" b="0" i="0" u="none" strike="noStrike" baseline="0" dirty="0">
                <a:solidFill>
                  <a:srgbClr val="000000"/>
                </a:solidFill>
                <a:latin typeface="HGｺﾞｼｯｸM" panose="020B0609000000000000" pitchFamily="49" charset="-128"/>
                <a:ea typeface="HGPｺﾞｼｯｸM" panose="020B0600000000000000" pitchFamily="50" charset="-128"/>
              </a:rPr>
              <a:t>　昭和２１（１９４６）年 ３月　医療社会事業団体</a:t>
            </a:r>
            <a:r>
              <a:rPr lang="ja-JP" altLang="en-US" sz="2000" b="1" i="0" u="none" strike="noStrike" baseline="0" dirty="0">
                <a:solidFill>
                  <a:srgbClr val="000000"/>
                </a:solidFill>
                <a:latin typeface="HGｺﾞｼｯｸM" panose="020B0609000000000000" pitchFamily="49" charset="-128"/>
                <a:ea typeface="HGPｺﾞｼｯｸM" panose="020B0600000000000000" pitchFamily="50" charset="-128"/>
              </a:rPr>
              <a:t>湘南国際病院</a:t>
            </a:r>
            <a:r>
              <a:rPr lang="ja-JP" altLang="en-US" sz="2000" b="0" i="0" u="none" strike="noStrike" baseline="0" dirty="0">
                <a:solidFill>
                  <a:srgbClr val="000000"/>
                </a:solidFill>
                <a:latin typeface="HGｺﾞｼｯｸM" panose="020B0609000000000000" pitchFamily="49" charset="-128"/>
                <a:ea typeface="HGPｺﾞｼｯｸM" panose="020B0600000000000000" pitchFamily="50" charset="-128"/>
              </a:rPr>
              <a:t>として現在地に開設</a:t>
            </a:r>
            <a:endParaRPr lang="en-US" altLang="ja-JP" sz="2000" b="0" i="0" u="none" strike="noStrike" baseline="0" dirty="0">
              <a:solidFill>
                <a:srgbClr val="000000"/>
              </a:solidFill>
              <a:latin typeface="HGｺﾞｼｯｸM" panose="020B0609000000000000" pitchFamily="49" charset="-128"/>
              <a:ea typeface="HGPｺﾞｼｯｸM" panose="020B0600000000000000" pitchFamily="50" charset="-128"/>
            </a:endParaRPr>
          </a:p>
          <a:p>
            <a:pPr algn="just"/>
            <a:r>
              <a:rPr lang="ja-JP" altLang="en-US" sz="2000" b="0" i="0" u="none" strike="noStrike" baseline="0" dirty="0">
                <a:solidFill>
                  <a:srgbClr val="000000"/>
                </a:solidFill>
                <a:latin typeface="HGｺﾞｼｯｸM" panose="020B0609000000000000" pitchFamily="49" charset="-128"/>
                <a:ea typeface="HGｺﾞｼｯｸM" panose="020B0609000000000000" pitchFamily="49" charset="-128"/>
              </a:rPr>
              <a:t>	</a:t>
            </a:r>
          </a:p>
          <a:p>
            <a:pPr algn="just"/>
            <a:r>
              <a:rPr lang="ja-JP" altLang="en-US" sz="2000" b="0" i="0" u="none" strike="noStrike" baseline="0" dirty="0">
                <a:solidFill>
                  <a:srgbClr val="000000"/>
                </a:solidFill>
                <a:latin typeface="HGｺﾞｼｯｸM" panose="020B0609000000000000" pitchFamily="49" charset="-128"/>
                <a:ea typeface="HGPｺﾞｼｯｸM" panose="020B0600000000000000" pitchFamily="50" charset="-128"/>
              </a:rPr>
              <a:t>　昭和３９（１９６４）年１</a:t>
            </a:r>
            <a:r>
              <a:rPr lang="en-US" altLang="ja-JP" sz="2000" b="0" i="0" u="none" strike="noStrike" baseline="0" dirty="0">
                <a:solidFill>
                  <a:srgbClr val="000000"/>
                </a:solidFill>
                <a:latin typeface="HGPｺﾞｼｯｸM" panose="020B0600000000000000" pitchFamily="50" charset="-128"/>
                <a:ea typeface="HGｺﾞｼｯｸM" panose="020B0609000000000000" pitchFamily="49" charset="-128"/>
              </a:rPr>
              <a:t>1</a:t>
            </a:r>
            <a:r>
              <a:rPr lang="ja-JP" altLang="en-US" sz="2000" b="0" i="0" u="none" strike="noStrike" baseline="0" dirty="0">
                <a:solidFill>
                  <a:srgbClr val="000000"/>
                </a:solidFill>
                <a:latin typeface="HGｺﾞｼｯｸM" panose="020B0609000000000000" pitchFamily="49" charset="-128"/>
                <a:ea typeface="HGPｺﾞｼｯｸM" panose="020B0600000000000000" pitchFamily="50" charset="-128"/>
              </a:rPr>
              <a:t>月 社会福祉法人湘南福祉協会に改組</a:t>
            </a:r>
            <a:r>
              <a:rPr lang="ja-JP" altLang="en-US" sz="2000" b="0" i="0" u="none" strike="noStrike" baseline="0" dirty="0">
                <a:solidFill>
                  <a:srgbClr val="000000"/>
                </a:solidFill>
                <a:latin typeface="HGPｺﾞｼｯｸM" panose="020B0600000000000000" pitchFamily="50" charset="-128"/>
                <a:ea typeface="HGｺﾞｼｯｸM" panose="020B0609000000000000" pitchFamily="49" charset="-128"/>
              </a:rPr>
              <a:t> </a:t>
            </a:r>
            <a:r>
              <a:rPr lang="ja-JP" altLang="en-US" sz="2000" b="0" i="0" u="none" strike="noStrike" baseline="0" dirty="0">
                <a:solidFill>
                  <a:srgbClr val="000000"/>
                </a:solidFill>
                <a:latin typeface="HGｺﾞｼｯｸM" panose="020B0609000000000000" pitchFamily="49" charset="-128"/>
                <a:ea typeface="HGPｺﾞｼｯｸM" panose="020B0600000000000000" pitchFamily="50" charset="-128"/>
              </a:rPr>
              <a:t>病院名を</a:t>
            </a:r>
            <a:r>
              <a:rPr lang="ja-JP" altLang="en-US" sz="2000" b="1" i="0" u="none" strike="noStrike" baseline="0" dirty="0">
                <a:solidFill>
                  <a:srgbClr val="000000"/>
                </a:solidFill>
                <a:latin typeface="HGｺﾞｼｯｸM" panose="020B0609000000000000" pitchFamily="49" charset="-128"/>
                <a:ea typeface="HGPｺﾞｼｯｸM" panose="020B0600000000000000" pitchFamily="50" charset="-128"/>
              </a:rPr>
              <a:t>総合病院 </a:t>
            </a:r>
          </a:p>
          <a:p>
            <a:pPr algn="just"/>
            <a:r>
              <a:rPr lang="ja-JP" altLang="en-US" sz="2000" b="1" i="0" u="none" strike="noStrike" baseline="0" dirty="0">
                <a:solidFill>
                  <a:srgbClr val="000000"/>
                </a:solidFill>
                <a:latin typeface="HGｺﾞｼｯｸM" panose="020B0609000000000000" pitchFamily="49" charset="-128"/>
                <a:ea typeface="HGPｺﾞｼｯｸM" panose="020B0600000000000000" pitchFamily="50" charset="-128"/>
              </a:rPr>
              <a:t>　　　　　　　　　　　　　　　　　湘南病院</a:t>
            </a:r>
            <a:r>
              <a:rPr lang="ja-JP" altLang="en-US" sz="2000" b="0" i="0" u="none" strike="noStrike" baseline="0" dirty="0">
                <a:solidFill>
                  <a:srgbClr val="000000"/>
                </a:solidFill>
                <a:latin typeface="HGｺﾞｼｯｸM" panose="020B0609000000000000" pitchFamily="49" charset="-128"/>
                <a:ea typeface="HGPｺﾞｼｯｸM" panose="020B0600000000000000" pitchFamily="50" charset="-128"/>
              </a:rPr>
              <a:t>に改称</a:t>
            </a:r>
            <a:endParaRPr lang="en-US" altLang="ja-JP" sz="2000" dirty="0">
              <a:solidFill>
                <a:srgbClr val="000000"/>
              </a:solidFill>
              <a:latin typeface="HGｺﾞｼｯｸM" panose="020B0609000000000000" pitchFamily="49" charset="-128"/>
              <a:ea typeface="HGｺﾞｼｯｸM" panose="020B0609000000000000" pitchFamily="49" charset="-128"/>
            </a:endParaRPr>
          </a:p>
          <a:p>
            <a:pPr algn="just"/>
            <a:endParaRPr lang="en-US" altLang="ja-JP" sz="2000" b="0" i="0" u="none" strike="noStrike" baseline="0" dirty="0">
              <a:solidFill>
                <a:srgbClr val="000000"/>
              </a:solidFill>
              <a:latin typeface="HGｺﾞｼｯｸM" panose="020B0609000000000000" pitchFamily="49" charset="-128"/>
              <a:ea typeface="HGｺﾞｼｯｸM" panose="020B0609000000000000" pitchFamily="49" charset="-128"/>
            </a:endParaRPr>
          </a:p>
          <a:p>
            <a:pPr algn="just"/>
            <a:r>
              <a:rPr lang="en-US" altLang="ja-JP" sz="2000" dirty="0">
                <a:solidFill>
                  <a:srgbClr val="000000"/>
                </a:solidFill>
                <a:latin typeface="HGｺﾞｼｯｸM" panose="020B0609000000000000" pitchFamily="49" charset="-128"/>
                <a:ea typeface="HGｺﾞｼｯｸM" panose="020B0609000000000000" pitchFamily="49" charset="-128"/>
              </a:rPr>
              <a:t>  </a:t>
            </a:r>
            <a:r>
              <a:rPr lang="ja-JP" altLang="en-US" sz="2000" b="0" i="0" u="none" strike="noStrike" baseline="0" dirty="0">
                <a:solidFill>
                  <a:srgbClr val="000000"/>
                </a:solidFill>
                <a:latin typeface="HGｺﾞｼｯｸM" panose="020B0609000000000000" pitchFamily="49" charset="-128"/>
                <a:ea typeface="HGPｺﾞｼｯｸM" panose="020B0600000000000000" pitchFamily="50" charset="-128"/>
              </a:rPr>
              <a:t>そ　　の　　後         </a:t>
            </a:r>
            <a:r>
              <a:rPr lang="ja-JP" altLang="en-US" sz="2000" b="0" i="0" u="none" strike="noStrike" baseline="0" dirty="0">
                <a:solidFill>
                  <a:srgbClr val="000000"/>
                </a:solidFill>
                <a:latin typeface="HGPｺﾞｼｯｸM" panose="020B0600000000000000" pitchFamily="50" charset="-128"/>
                <a:ea typeface="HGｺﾞｼｯｸM" panose="020B0609000000000000" pitchFamily="49" charset="-128"/>
              </a:rPr>
              <a:t> </a:t>
            </a:r>
            <a:r>
              <a:rPr lang="ja-JP" altLang="en-US" sz="2000" b="0" i="0" u="none" strike="noStrike" baseline="0" dirty="0">
                <a:solidFill>
                  <a:srgbClr val="000000"/>
                </a:solidFill>
                <a:latin typeface="HGｺﾞｼｯｸM" panose="020B0609000000000000" pitchFamily="49" charset="-128"/>
                <a:ea typeface="HGPｺﾞｼｯｸM" panose="020B0600000000000000" pitchFamily="50" charset="-128"/>
              </a:rPr>
              <a:t>順次、各種の高齢者福祉施設を整備</a:t>
            </a:r>
            <a:endParaRPr lang="en-US" altLang="ja-JP" sz="2000" b="0" i="0" u="none" strike="noStrike" baseline="0" dirty="0">
              <a:solidFill>
                <a:srgbClr val="000000"/>
              </a:solidFill>
              <a:latin typeface="HGｺﾞｼｯｸM" panose="020B0609000000000000" pitchFamily="49" charset="-128"/>
              <a:ea typeface="HGPｺﾞｼｯｸM" panose="020B0600000000000000" pitchFamily="50" charset="-128"/>
            </a:endParaRPr>
          </a:p>
          <a:p>
            <a:pPr algn="just"/>
            <a:endParaRPr lang="ja-JP" altLang="en-US" sz="2000" b="0" i="0" u="none" strike="noStrike" baseline="0" dirty="0">
              <a:solidFill>
                <a:srgbClr val="000000"/>
              </a:solidFill>
              <a:latin typeface="HGｺﾞｼｯｸM" panose="020B0609000000000000" pitchFamily="49" charset="-128"/>
              <a:ea typeface="HGPｺﾞｼｯｸM" panose="020B0600000000000000" pitchFamily="50" charset="-128"/>
            </a:endParaRPr>
          </a:p>
          <a:p>
            <a:pPr>
              <a:spcAft>
                <a:spcPts val="525"/>
              </a:spcAft>
              <a:defRPr/>
            </a:pPr>
            <a:r>
              <a:rPr lang="ja-JP" altLang="en-US" sz="2000" b="0" i="0" u="none" strike="noStrike" baseline="0" dirty="0">
                <a:solidFill>
                  <a:srgbClr val="000000"/>
                </a:solidFill>
                <a:latin typeface="HGｺﾞｼｯｸM" panose="020B0609000000000000" pitchFamily="49" charset="-128"/>
                <a:ea typeface="HGｺﾞｼｯｸM" panose="020B0609000000000000" pitchFamily="49" charset="-128"/>
              </a:rPr>
              <a:t>５ 現  　状　</a:t>
            </a:r>
            <a:r>
              <a:rPr kumimoji="0" lang="ja-JP" altLang="en-US" sz="2000" kern="0" dirty="0">
                <a:solidFill>
                  <a:srgbClr val="000000"/>
                </a:solidFill>
                <a:latin typeface="UD デジタル 教科書体 NP-R" panose="02020400000000000000" pitchFamily="18" charset="-128"/>
                <a:ea typeface="UD デジタル 教科書体 NP-R" panose="02020400000000000000" pitchFamily="18" charset="-128"/>
              </a:rPr>
              <a:t>医療施設　総合病院湘南病院</a:t>
            </a:r>
          </a:p>
          <a:p>
            <a:pPr>
              <a:spcAft>
                <a:spcPts val="525"/>
              </a:spcAft>
              <a:defRPr/>
            </a:pPr>
            <a:r>
              <a:rPr kumimoji="0" lang="ja-JP" altLang="en-US" sz="2000" kern="0" dirty="0">
                <a:solidFill>
                  <a:srgbClr val="000000"/>
                </a:solidFill>
                <a:latin typeface="UD デジタル 教科書体 NP-R" panose="02020400000000000000" pitchFamily="18" charset="-128"/>
                <a:ea typeface="UD デジタル 教科書体 NP-R" panose="02020400000000000000" pitchFamily="18" charset="-128"/>
              </a:rPr>
              <a:t>　　　</a:t>
            </a:r>
            <a:r>
              <a:rPr kumimoji="0" lang="en-US" altLang="ja-JP" sz="2000" kern="0" dirty="0">
                <a:solidFill>
                  <a:srgbClr val="000000"/>
                </a:solidFill>
                <a:latin typeface="UD デジタル 教科書体 NP-R" panose="02020400000000000000" pitchFamily="18" charset="-128"/>
                <a:ea typeface="UD デジタル 教科書体 NP-R" panose="02020400000000000000" pitchFamily="18" charset="-128"/>
              </a:rPr>
              <a:t>        </a:t>
            </a:r>
            <a:r>
              <a:rPr kumimoji="0" lang="ja-JP" altLang="en-US" sz="2000" kern="0" dirty="0">
                <a:solidFill>
                  <a:srgbClr val="000000"/>
                </a:solidFill>
                <a:latin typeface="UD デジタル 教科書体 NP-R" panose="02020400000000000000" pitchFamily="18" charset="-128"/>
                <a:ea typeface="UD デジタル 教科書体 NP-R" panose="02020400000000000000" pitchFamily="18" charset="-128"/>
              </a:rPr>
              <a:t>　福祉施設 　デイサービス</a:t>
            </a:r>
            <a:r>
              <a:rPr kumimoji="0" lang="en-US" altLang="ja-JP" sz="2000" kern="0" dirty="0">
                <a:solidFill>
                  <a:srgbClr val="000000"/>
                </a:solidFill>
                <a:latin typeface="UD デジタル 教科書体 NP-R" panose="02020400000000000000" pitchFamily="18" charset="-128"/>
                <a:ea typeface="UD デジタル 教科書体 NP-R" panose="02020400000000000000" pitchFamily="18" charset="-128"/>
              </a:rPr>
              <a:t>3</a:t>
            </a:r>
            <a:r>
              <a:rPr kumimoji="0" lang="ja-JP" altLang="en-US" sz="2000" kern="0" dirty="0">
                <a:solidFill>
                  <a:srgbClr val="000000"/>
                </a:solidFill>
                <a:latin typeface="UD デジタル 教科書体 NP-R" panose="02020400000000000000" pitchFamily="18" charset="-128"/>
                <a:ea typeface="UD デジタル 教科書体 NP-R" panose="02020400000000000000" pitchFamily="18" charset="-128"/>
              </a:rPr>
              <a:t>施設はじめ１</a:t>
            </a:r>
            <a:r>
              <a:rPr kumimoji="0" lang="en-US" altLang="ja-JP" sz="2000" kern="0" dirty="0">
                <a:solidFill>
                  <a:srgbClr val="000000"/>
                </a:solidFill>
                <a:latin typeface="UD デジタル 教科書体 NP-R" panose="02020400000000000000" pitchFamily="18" charset="-128"/>
                <a:ea typeface="UD デジタル 教科書体 NP-R" panose="02020400000000000000" pitchFamily="18" charset="-128"/>
              </a:rPr>
              <a:t>6</a:t>
            </a:r>
            <a:r>
              <a:rPr kumimoji="0" lang="ja-JP" altLang="en-US" sz="2000" kern="0" dirty="0">
                <a:solidFill>
                  <a:srgbClr val="000000"/>
                </a:solidFill>
                <a:latin typeface="UD デジタル 教科書体 NP-R" panose="02020400000000000000" pitchFamily="18" charset="-128"/>
                <a:ea typeface="UD デジタル 教科書体 NP-R" panose="02020400000000000000" pitchFamily="18" charset="-128"/>
              </a:rPr>
              <a:t>施設</a:t>
            </a:r>
            <a:endParaRPr lang="ja-JP" altLang="en-US" sz="2000" dirty="0">
              <a:solidFill>
                <a:srgbClr val="000000"/>
              </a:solidFill>
              <a:latin typeface="HGｺﾞｼｯｸM" panose="020B0609000000000000" pitchFamily="49" charset="-128"/>
              <a:ea typeface="HGｺﾞｼｯｸM" panose="020B0609000000000000" pitchFamily="49" charset="-128"/>
            </a:endParaRPr>
          </a:p>
        </p:txBody>
      </p:sp>
      <p:sp>
        <p:nvSpPr>
          <p:cNvPr id="5" name="フッター プレースホルダー 3"/>
          <p:cNvSpPr txBox="1"/>
          <p:nvPr/>
        </p:nvSpPr>
        <p:spPr>
          <a:xfrm>
            <a:off x="351981" y="6876179"/>
            <a:ext cx="1912035" cy="331452"/>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dirty="0">
                <a:latin typeface="AR Pゴシック体M" panose="020B0600000000000000" pitchFamily="50" charset="-128"/>
                <a:ea typeface="AR Pゴシック体M" panose="020B0600000000000000" pitchFamily="50" charset="-128"/>
              </a:rPr>
              <a:t>湘南福祉協会　</a:t>
            </a:r>
            <a:r>
              <a:rPr lang="en-US" altLang="ja-JP" sz="1400" b="1" dirty="0">
                <a:latin typeface="AR Pゴシック体M" panose="020B0600000000000000" pitchFamily="50" charset="-128"/>
                <a:ea typeface="AR Pゴシック体M" panose="020B0600000000000000" pitchFamily="50" charset="-128"/>
              </a:rPr>
              <a:t>2</a:t>
            </a:r>
            <a:endParaRPr lang="ja-JP" altLang="en-US" sz="1400" b="1" dirty="0">
              <a:latin typeface="AR Pゴシック体M" panose="020B0600000000000000" pitchFamily="50" charset="-128"/>
              <a:ea typeface="AR Pゴシック体M" panose="020B0600000000000000" pitchFamily="50" charset="-128"/>
            </a:endParaRPr>
          </a:p>
        </p:txBody>
      </p:sp>
      <p:sp>
        <p:nvSpPr>
          <p:cNvPr id="6" name="正方形/長方形 5">
            <a:extLst>
              <a:ext uri="{FF2B5EF4-FFF2-40B4-BE49-F238E27FC236}">
                <a16:creationId xmlns:a16="http://schemas.microsoft.com/office/drawing/2014/main" id="{BE2F7C9F-3C46-4EF4-A990-D23F2C7FBF7B}"/>
              </a:ext>
            </a:extLst>
          </p:cNvPr>
          <p:cNvSpPr/>
          <p:nvPr/>
        </p:nvSpPr>
        <p:spPr>
          <a:xfrm>
            <a:off x="4296884" y="6876179"/>
            <a:ext cx="2314820" cy="2160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80"/>
          </a:p>
        </p:txBody>
      </p:sp>
    </p:spTree>
  </p:cSld>
  <p:clrMapOvr>
    <a:masterClrMapping/>
  </p:clrMapOvr>
  <mc:AlternateContent xmlns:mc="http://schemas.openxmlformats.org/markup-compatibility/2006" xmlns:p14="http://schemas.microsoft.com/office/powerpoint/2010/main">
    <mc:Choice Requires="p14">
      <p:transition spd="slow" p14:dur="2000" advTm="3216"/>
    </mc:Choice>
    <mc:Fallback xmlns="">
      <p:transition spd="slow" advTm="321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a:xfrm>
            <a:off x="305346" y="6515034"/>
            <a:ext cx="3156951" cy="490310"/>
          </a:xfrm>
        </p:spPr>
        <p:txBody>
          <a:bodyPr/>
          <a:lstStyle/>
          <a:p>
            <a:r>
              <a:rPr lang="ja-JP" altLang="en-US" sz="1400" dirty="0">
                <a:latin typeface="AR Pゴシック体M" panose="020B0600000000000000" pitchFamily="50" charset="-128"/>
                <a:ea typeface="AR Pゴシック体M" panose="020B0600000000000000" pitchFamily="50" charset="-128"/>
              </a:rPr>
              <a:t>湘南福祉協会　</a:t>
            </a:r>
            <a:r>
              <a:rPr lang="en-US" altLang="ja-JP" sz="1400" b="1" dirty="0">
                <a:solidFill>
                  <a:schemeClr val="tx1"/>
                </a:solidFill>
                <a:latin typeface="AR Pゴシック体M" panose="020B0600000000000000" pitchFamily="50" charset="-128"/>
                <a:ea typeface="AR Pゴシック体M" panose="020B0600000000000000" pitchFamily="50" charset="-128"/>
              </a:rPr>
              <a:t>20</a:t>
            </a:r>
            <a:endParaRPr lang="ja-JP" altLang="en-US" sz="1400" b="1" dirty="0">
              <a:solidFill>
                <a:schemeClr val="tx1"/>
              </a:solidFill>
              <a:latin typeface="AR Pゴシック体M" panose="020B0600000000000000" pitchFamily="50" charset="-128"/>
              <a:ea typeface="AR Pゴシック体M" panose="020B0600000000000000" pitchFamily="50" charset="-128"/>
            </a:endParaRPr>
          </a:p>
        </p:txBody>
      </p:sp>
      <p:sp>
        <p:nvSpPr>
          <p:cNvPr id="2" name="正方形/長方形 1"/>
          <p:cNvSpPr/>
          <p:nvPr/>
        </p:nvSpPr>
        <p:spPr>
          <a:xfrm>
            <a:off x="4682856" y="467469"/>
            <a:ext cx="1326100" cy="143900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189" tIns="189422" rIns="80189" bIns="40094" numCol="1" spcCol="0" rtlCol="0" fromWordArt="0" anchor="ctr" anchorCtr="0" forceAA="0" compatLnSpc="1">
            <a:noAutofit/>
          </a:bodyPr>
          <a:lstStyle/>
          <a:p>
            <a:pPr algn="ctr"/>
            <a:r>
              <a:rPr lang="ja-JP" altLang="en-US" sz="7015" b="1" dirty="0">
                <a:latin typeface="游ゴシック" panose="020B0400000000000000" pitchFamily="34" charset="-128"/>
                <a:ea typeface="游ゴシック" panose="020B0400000000000000" pitchFamily="34" charset="-128"/>
              </a:rPr>
              <a:t>４</a:t>
            </a:r>
          </a:p>
        </p:txBody>
      </p:sp>
      <p:sp>
        <p:nvSpPr>
          <p:cNvPr id="12" name="タイトル 1"/>
          <p:cNvSpPr txBox="1"/>
          <p:nvPr/>
        </p:nvSpPr>
        <p:spPr>
          <a:xfrm>
            <a:off x="5921970" y="970949"/>
            <a:ext cx="3600400" cy="432048"/>
          </a:xfrm>
          <a:prstGeom prst="rect">
            <a:avLst/>
          </a:prstGeom>
          <a:noFill/>
          <a:ln w="12700" cap="flat" cmpd="sng" algn="ctr">
            <a:noFill/>
            <a:prstDash val="solid"/>
          </a:ln>
          <a:effectLst/>
        </p:spPr>
        <p:txBody>
          <a:bodyPr tIns="63141" rtlCol="0" anchor="ctr" anchorCtr="0"/>
          <a:lstStyle>
            <a:defPPr>
              <a:defRPr lang="ja-JP"/>
            </a:defPPr>
            <a:lvl1pPr marR="0" lvl="0" indent="0" defTabSz="-635" fontAlgn="auto">
              <a:lnSpc>
                <a:spcPct val="100000"/>
              </a:lnSpc>
              <a:spcBef>
                <a:spcPts val="0"/>
              </a:spcBef>
              <a:spcAft>
                <a:spcPts val="600"/>
              </a:spcAft>
              <a:buClrTx/>
              <a:buSzTx/>
              <a:buFontTx/>
              <a:buNone/>
              <a:defRPr kumimoji="0" sz="1600" b="0" i="0" u="none" strike="noStrike" kern="0" cap="none" spc="0" normalizeH="0" baseline="0">
                <a:ln>
                  <a:noFill/>
                </a:ln>
                <a:solidFill>
                  <a:srgbClr val="000000"/>
                </a:solidFill>
                <a:effectLst/>
                <a:uLnTx/>
                <a:uFillTx/>
                <a:latin typeface="メイリオ" panose="020B0604030504040204" charset="-128"/>
                <a:ea typeface="メイリオ" panose="020B0604030504040204" charset="-128"/>
              </a:defRPr>
            </a:lvl1pPr>
          </a:lstStyle>
          <a:p>
            <a:pPr algn="ctr"/>
            <a:r>
              <a:rPr lang="ja-JP" altLang="en-US" sz="2800" dirty="0">
                <a:solidFill>
                  <a:schemeClr val="tx1"/>
                </a:solidFill>
                <a:latin typeface="游ゴシック" panose="020B0400000000000000" pitchFamily="34" charset="-128"/>
                <a:ea typeface="游ゴシック" panose="020B0400000000000000" pitchFamily="34" charset="-128"/>
              </a:rPr>
              <a:t>利用促進の工夫</a:t>
            </a:r>
            <a:endParaRPr lang="en-US" altLang="ja-JP" sz="2800" dirty="0">
              <a:solidFill>
                <a:schemeClr val="tx1"/>
              </a:solidFill>
              <a:latin typeface="游ゴシック" panose="020B0400000000000000" pitchFamily="34" charset="-128"/>
              <a:ea typeface="游ゴシック" panose="020B0400000000000000" pitchFamily="34" charset="-128"/>
            </a:endParaRPr>
          </a:p>
        </p:txBody>
      </p:sp>
      <p:sp>
        <p:nvSpPr>
          <p:cNvPr id="19" name="タイトル 1"/>
          <p:cNvSpPr txBox="1"/>
          <p:nvPr/>
        </p:nvSpPr>
        <p:spPr>
          <a:xfrm>
            <a:off x="1169443" y="2123654"/>
            <a:ext cx="8352928" cy="4117623"/>
          </a:xfrm>
          <a:prstGeom prst="rect">
            <a:avLst/>
          </a:prstGeom>
          <a:noFill/>
          <a:ln w="12700" cap="flat" cmpd="sng" algn="ctr">
            <a:noFill/>
            <a:prstDash val="solid"/>
          </a:ln>
          <a:effectLst/>
        </p:spPr>
        <p:txBody>
          <a:bodyPr tIns="63141" rtlCol="0" anchor="ctr" anchorCtr="0"/>
          <a:lstStyle>
            <a:defPPr>
              <a:defRPr lang="ja-JP"/>
            </a:defPPr>
            <a:lvl1pPr marR="0" lvl="0" indent="0" defTabSz="-635" fontAlgn="auto">
              <a:lnSpc>
                <a:spcPct val="100000"/>
              </a:lnSpc>
              <a:spcBef>
                <a:spcPts val="0"/>
              </a:spcBef>
              <a:spcAft>
                <a:spcPts val="600"/>
              </a:spcAft>
              <a:buClrTx/>
              <a:buSzTx/>
              <a:buFontTx/>
              <a:buNone/>
              <a:defRPr kumimoji="0" sz="1600" b="0" i="0" u="none" strike="noStrike" kern="0" cap="none" spc="0" normalizeH="0" baseline="0">
                <a:ln>
                  <a:noFill/>
                </a:ln>
                <a:solidFill>
                  <a:srgbClr val="000000"/>
                </a:solidFill>
                <a:effectLst/>
                <a:uLnTx/>
                <a:uFillTx/>
                <a:latin typeface="メイリオ" panose="020B0604030504040204" charset="-128"/>
                <a:ea typeface="メイリオ" panose="020B0604030504040204" charset="-128"/>
              </a:defRPr>
            </a:lvl1pPr>
          </a:lstStyle>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（共通の対応）</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・「介護情報公表制度」で基本情報と運営情報を公表</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　インターネットを通じて最新の情報を提供</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（個別の対応）</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①　地域の方々に自治会を通じて「運営状況」と「パン</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フレット」を配布（年１回）</a:t>
            </a:r>
            <a:endParaRPr lang="en-US" altLang="ja-JP" sz="24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2400" b="1" dirty="0">
                <a:solidFill>
                  <a:schemeClr val="tx1"/>
                </a:solidFill>
                <a:latin typeface="UD デジタル 教科書体 NP-R" panose="02020400000000000000" pitchFamily="18" charset="-128"/>
                <a:ea typeface="UD デジタル 教科書体 NP-R" panose="02020400000000000000" pitchFamily="18" charset="-128"/>
              </a:rPr>
              <a:t>　</a:t>
            </a:r>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②　社会福祉法人湘南福祉協会の広報「待ちあい室」を</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利用者に配布</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③　「湘南たかとり福祉村」の活動に協力</a:t>
            </a:r>
          </a:p>
        </p:txBody>
      </p:sp>
      <p:sp>
        <p:nvSpPr>
          <p:cNvPr id="8" name="正方形/長方形 7"/>
          <p:cNvSpPr/>
          <p:nvPr/>
        </p:nvSpPr>
        <p:spPr>
          <a:xfrm>
            <a:off x="4188496" y="6458453"/>
            <a:ext cx="2314820" cy="1737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8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a:xfrm>
            <a:off x="337527" y="6918483"/>
            <a:ext cx="3156951" cy="461754"/>
          </a:xfrm>
        </p:spPr>
        <p:txBody>
          <a:bodyPr/>
          <a:lstStyle/>
          <a:p>
            <a:r>
              <a:rPr lang="ja-JP" altLang="en-US" sz="1400" dirty="0">
                <a:latin typeface="AR Pゴシック体M" panose="020B0600000000000000" pitchFamily="50" charset="-128"/>
                <a:ea typeface="AR Pゴシック体M" panose="020B0600000000000000" pitchFamily="50" charset="-128"/>
              </a:rPr>
              <a:t>湘南福祉協会　</a:t>
            </a:r>
            <a:r>
              <a:rPr lang="en-US" altLang="ja-JP" sz="1400" b="1" dirty="0">
                <a:solidFill>
                  <a:schemeClr val="tx1"/>
                </a:solidFill>
                <a:latin typeface="AR Pゴシック体M" panose="020B0600000000000000" pitchFamily="50" charset="-128"/>
                <a:ea typeface="AR Pゴシック体M" panose="020B0600000000000000" pitchFamily="50" charset="-128"/>
              </a:rPr>
              <a:t>21</a:t>
            </a:r>
            <a:endParaRPr lang="ja-JP" altLang="en-US" sz="1400" b="1" dirty="0">
              <a:solidFill>
                <a:schemeClr val="tx1"/>
              </a:solidFill>
              <a:latin typeface="AR Pゴシック体M" panose="020B0600000000000000" pitchFamily="50" charset="-128"/>
              <a:ea typeface="AR Pゴシック体M" panose="020B0600000000000000" pitchFamily="50" charset="-128"/>
            </a:endParaRPr>
          </a:p>
        </p:txBody>
      </p:sp>
      <p:sp>
        <p:nvSpPr>
          <p:cNvPr id="2" name="正方形/長方形 1"/>
          <p:cNvSpPr/>
          <p:nvPr/>
        </p:nvSpPr>
        <p:spPr>
          <a:xfrm>
            <a:off x="4682856" y="467469"/>
            <a:ext cx="1326100" cy="143900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189" tIns="189422" rIns="80189" bIns="40094" numCol="1" spcCol="0" rtlCol="0" fromWordArt="0" anchor="ctr" anchorCtr="0" forceAA="0" compatLnSpc="1">
            <a:noAutofit/>
          </a:bodyPr>
          <a:lstStyle/>
          <a:p>
            <a:pPr algn="ctr"/>
            <a:r>
              <a:rPr lang="ja-JP" altLang="en-US" sz="7015" b="1" dirty="0">
                <a:latin typeface="游ゴシック" panose="020B0400000000000000" pitchFamily="34" charset="-128"/>
                <a:ea typeface="游ゴシック" panose="020B0400000000000000" pitchFamily="34" charset="-128"/>
              </a:rPr>
              <a:t>５</a:t>
            </a:r>
          </a:p>
        </p:txBody>
      </p:sp>
      <p:sp>
        <p:nvSpPr>
          <p:cNvPr id="12" name="タイトル 1"/>
          <p:cNvSpPr txBox="1"/>
          <p:nvPr/>
        </p:nvSpPr>
        <p:spPr>
          <a:xfrm>
            <a:off x="5705946" y="970949"/>
            <a:ext cx="3600400" cy="432048"/>
          </a:xfrm>
          <a:prstGeom prst="rect">
            <a:avLst/>
          </a:prstGeom>
          <a:noFill/>
          <a:ln w="12700" cap="flat" cmpd="sng" algn="ctr">
            <a:noFill/>
            <a:prstDash val="solid"/>
          </a:ln>
          <a:effectLst/>
        </p:spPr>
        <p:txBody>
          <a:bodyPr tIns="63141" rtlCol="0" anchor="ctr" anchorCtr="0"/>
          <a:lstStyle>
            <a:defPPr>
              <a:defRPr lang="ja-JP"/>
            </a:defPPr>
            <a:lvl1pPr marR="0" lvl="0" indent="0" defTabSz="-635" fontAlgn="auto">
              <a:lnSpc>
                <a:spcPct val="100000"/>
              </a:lnSpc>
              <a:spcBef>
                <a:spcPts val="0"/>
              </a:spcBef>
              <a:spcAft>
                <a:spcPts val="600"/>
              </a:spcAft>
              <a:buClrTx/>
              <a:buSzTx/>
              <a:buFontTx/>
              <a:buNone/>
              <a:defRPr kumimoji="0" sz="1600" b="0" i="0" u="none" strike="noStrike" kern="0" cap="none" spc="0" normalizeH="0" baseline="0">
                <a:ln>
                  <a:noFill/>
                </a:ln>
                <a:solidFill>
                  <a:srgbClr val="000000"/>
                </a:solidFill>
                <a:effectLst/>
                <a:uLnTx/>
                <a:uFillTx/>
                <a:latin typeface="メイリオ" panose="020B0604030504040204" charset="-128"/>
                <a:ea typeface="メイリオ" panose="020B0604030504040204" charset="-128"/>
              </a:defRPr>
            </a:lvl1pPr>
          </a:lstStyle>
          <a:p>
            <a:pPr algn="ctr"/>
            <a:r>
              <a:rPr lang="ja-JP" altLang="en-US" sz="2800" dirty="0">
                <a:solidFill>
                  <a:schemeClr val="tx1"/>
                </a:solidFill>
                <a:latin typeface="游ゴシック" panose="020B0400000000000000" pitchFamily="34" charset="-128"/>
                <a:ea typeface="游ゴシック" panose="020B0400000000000000" pitchFamily="34" charset="-128"/>
              </a:rPr>
              <a:t>収入増の工夫</a:t>
            </a:r>
            <a:endParaRPr lang="en-US" altLang="ja-JP" sz="2800" dirty="0">
              <a:solidFill>
                <a:schemeClr val="tx1"/>
              </a:solidFill>
              <a:latin typeface="游ゴシック" panose="020B0400000000000000" pitchFamily="34" charset="-128"/>
              <a:ea typeface="游ゴシック" panose="020B0400000000000000" pitchFamily="34" charset="-128"/>
            </a:endParaRPr>
          </a:p>
        </p:txBody>
      </p:sp>
      <p:sp>
        <p:nvSpPr>
          <p:cNvPr id="19" name="タイトル 1"/>
          <p:cNvSpPr txBox="1"/>
          <p:nvPr/>
        </p:nvSpPr>
        <p:spPr>
          <a:xfrm>
            <a:off x="948690" y="2195830"/>
            <a:ext cx="9743440" cy="4608195"/>
          </a:xfrm>
          <a:prstGeom prst="rect">
            <a:avLst/>
          </a:prstGeom>
          <a:noFill/>
          <a:ln w="12700" cap="flat" cmpd="sng" algn="ctr">
            <a:noFill/>
            <a:prstDash val="solid"/>
          </a:ln>
          <a:effectLst/>
        </p:spPr>
        <p:txBody>
          <a:bodyPr tIns="63141" rtlCol="0" anchor="ctr" anchorCtr="0"/>
          <a:lstStyle>
            <a:defPPr>
              <a:defRPr lang="ja-JP"/>
            </a:defPPr>
            <a:lvl1pPr marR="0" lvl="0" indent="0" defTabSz="-635" fontAlgn="auto">
              <a:lnSpc>
                <a:spcPct val="100000"/>
              </a:lnSpc>
              <a:spcBef>
                <a:spcPts val="0"/>
              </a:spcBef>
              <a:spcAft>
                <a:spcPts val="600"/>
              </a:spcAft>
              <a:buClrTx/>
              <a:buSzTx/>
              <a:buFontTx/>
              <a:buNone/>
              <a:defRPr kumimoji="0" sz="1600" b="0" i="0" u="none" strike="noStrike" kern="0" cap="none" spc="0" normalizeH="0" baseline="0">
                <a:ln>
                  <a:noFill/>
                </a:ln>
                <a:solidFill>
                  <a:srgbClr val="000000"/>
                </a:solidFill>
                <a:effectLst/>
                <a:uLnTx/>
                <a:uFillTx/>
                <a:latin typeface="メイリオ" panose="020B0604030504040204" charset="-128"/>
                <a:ea typeface="メイリオ" panose="020B0604030504040204" charset="-128"/>
              </a:defRPr>
            </a:lvl1pPr>
          </a:lstStyle>
          <a:p>
            <a:r>
              <a:rPr lang="ja-JP" altLang="en-US" sz="2800" dirty="0">
                <a:solidFill>
                  <a:schemeClr val="tx1"/>
                </a:solidFill>
                <a:latin typeface="UD デジタル 教科書体 NP-R" panose="02020400000000000000" pitchFamily="18" charset="-128"/>
                <a:ea typeface="UD デジタル 教科書体 NP-R" panose="02020400000000000000" pitchFamily="18" charset="-128"/>
              </a:rPr>
              <a:t>（</a:t>
            </a:r>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介護保険制度との関係）</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・利用者数の拡大は、必ずしも収益の向上につながらない　　</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・現状を超える利用収入の増を図ると、大幅な費用の増を招く</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・制度の改定ごとに、基本的なサービスの単価が低下傾向</a:t>
            </a:r>
          </a:p>
          <a:p>
            <a:endParaRPr lang="en-US" altLang="ja-JP" sz="24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（対応の方法）</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①　加算の取り方を工夫</a:t>
            </a:r>
            <a:endParaRPr lang="en-US" altLang="ja-JP" sz="24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2400" b="1" dirty="0">
                <a:solidFill>
                  <a:schemeClr val="tx1"/>
                </a:solidFill>
                <a:latin typeface="UD デジタル 教科書体 NP-R" panose="02020400000000000000" pitchFamily="18" charset="-128"/>
                <a:ea typeface="UD デジタル 教科書体 NP-R" panose="02020400000000000000" pitchFamily="18" charset="-128"/>
              </a:rPr>
              <a:t>　</a:t>
            </a:r>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②　利用者に選ばれる施設となるよう、サービス面で工夫し、</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民間事業者等の手本となるよう差別化を図る。</a:t>
            </a:r>
          </a:p>
        </p:txBody>
      </p:sp>
      <p:sp>
        <p:nvSpPr>
          <p:cNvPr id="8" name="正方形/長方形 7"/>
          <p:cNvSpPr/>
          <p:nvPr/>
        </p:nvSpPr>
        <p:spPr>
          <a:xfrm>
            <a:off x="4188496" y="6618729"/>
            <a:ext cx="2314820" cy="1737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8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609" y="439970"/>
            <a:ext cx="5252675" cy="6508219"/>
          </a:xfrm>
          <a:prstGeom prst="rect">
            <a:avLst/>
          </a:prstGeom>
        </p:spPr>
      </p:pic>
      <p:sp>
        <p:nvSpPr>
          <p:cNvPr id="4" name="正方形/長方形 3"/>
          <p:cNvSpPr/>
          <p:nvPr/>
        </p:nvSpPr>
        <p:spPr>
          <a:xfrm>
            <a:off x="5921970" y="467469"/>
            <a:ext cx="4032448" cy="64807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a:t>　鷹取老人デイサービスセンター</a:t>
            </a:r>
          </a:p>
          <a:p>
            <a:r>
              <a:rPr kumimoji="1" lang="ja-JP" altLang="en-US" dirty="0"/>
              <a:t>　</a:t>
            </a:r>
          </a:p>
          <a:p>
            <a:endParaRPr lang="ja-JP" altLang="en-US" dirty="0"/>
          </a:p>
          <a:p>
            <a:r>
              <a:rPr kumimoji="1" lang="ja-JP" altLang="en-US" dirty="0"/>
              <a:t>　レクリエーションの時間</a:t>
            </a:r>
          </a:p>
          <a:p>
            <a:endParaRPr lang="ja-JP" altLang="en-US" dirty="0"/>
          </a:p>
          <a:p>
            <a:r>
              <a:rPr kumimoji="1" lang="ja-JP" altLang="en-US" dirty="0"/>
              <a:t>（ゲームを楽しんでいます）　</a:t>
            </a:r>
          </a:p>
        </p:txBody>
      </p:sp>
      <p:sp>
        <p:nvSpPr>
          <p:cNvPr id="5" name="フッター プレースホルダー 3"/>
          <p:cNvSpPr txBox="1"/>
          <p:nvPr/>
        </p:nvSpPr>
        <p:spPr>
          <a:xfrm>
            <a:off x="366609" y="6995209"/>
            <a:ext cx="1840027" cy="24899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dirty="0">
                <a:latin typeface="AR Pゴシック体M" panose="020B0600000000000000" pitchFamily="50" charset="-128"/>
                <a:ea typeface="AR Pゴシック体M" panose="020B0600000000000000" pitchFamily="50" charset="-128"/>
              </a:rPr>
              <a:t>湘南福祉協会　</a:t>
            </a:r>
            <a:r>
              <a:rPr lang="en-US" altLang="ja-JP" sz="1400" b="1" dirty="0">
                <a:latin typeface="AR Pゴシック体M" panose="020B0600000000000000" pitchFamily="50" charset="-128"/>
                <a:ea typeface="AR Pゴシック体M" panose="020B0600000000000000" pitchFamily="50" charset="-128"/>
              </a:rPr>
              <a:t>22</a:t>
            </a:r>
            <a:endParaRPr lang="ja-JP" altLang="en-US" sz="1400" b="1" dirty="0">
              <a:latin typeface="AR Pゴシック体M" panose="020B0600000000000000" pitchFamily="50" charset="-128"/>
              <a:ea typeface="AR Pゴシック体M" panose="020B0600000000000000" pitchFamily="50"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形 1" descr="お弁当"/>
          <p:cNvPicPr>
            <a:picLocks noChangeAspect="1"/>
          </p:cNvPicPr>
          <p:nvPr/>
        </p:nvPicPr>
        <p:blipFill>
          <a:blip r:embed="rId2"/>
          <a:stretch>
            <a:fillRect/>
          </a:stretch>
        </p:blipFill>
        <p:spPr>
          <a:xfrm>
            <a:off x="5358765" y="999490"/>
            <a:ext cx="4526915" cy="3395345"/>
          </a:xfrm>
          <a:prstGeom prst="rect">
            <a:avLst/>
          </a:prstGeom>
          <a:ln>
            <a:solidFill>
              <a:schemeClr val="accent1"/>
            </a:solidFill>
          </a:ln>
        </p:spPr>
      </p:pic>
      <p:pic>
        <p:nvPicPr>
          <p:cNvPr id="3" name="図形 2" descr="お弁当2"/>
          <p:cNvPicPr>
            <a:picLocks noChangeAspect="1"/>
          </p:cNvPicPr>
          <p:nvPr/>
        </p:nvPicPr>
        <p:blipFill>
          <a:blip r:embed="rId3"/>
          <a:stretch>
            <a:fillRect/>
          </a:stretch>
        </p:blipFill>
        <p:spPr>
          <a:xfrm>
            <a:off x="878840" y="3568066"/>
            <a:ext cx="4297045" cy="3308116"/>
          </a:xfrm>
          <a:prstGeom prst="rect">
            <a:avLst/>
          </a:prstGeom>
          <a:ln>
            <a:solidFill>
              <a:schemeClr val="accent1"/>
            </a:solidFill>
          </a:ln>
        </p:spPr>
      </p:pic>
      <p:sp>
        <p:nvSpPr>
          <p:cNvPr id="5" name="四角形 4"/>
          <p:cNvSpPr/>
          <p:nvPr/>
        </p:nvSpPr>
        <p:spPr>
          <a:xfrm>
            <a:off x="1097280" y="899160"/>
            <a:ext cx="3816350" cy="23761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a:t>鷹取デイサービスセンター</a:t>
            </a:r>
          </a:p>
        </p:txBody>
      </p:sp>
      <p:sp>
        <p:nvSpPr>
          <p:cNvPr id="6" name="四角形 5"/>
          <p:cNvSpPr/>
          <p:nvPr/>
        </p:nvSpPr>
        <p:spPr>
          <a:xfrm>
            <a:off x="5561965" y="4643755"/>
            <a:ext cx="4248150" cy="23761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a:t>夏のお祭りランチ（日替わり）</a:t>
            </a:r>
          </a:p>
        </p:txBody>
      </p:sp>
      <p:sp>
        <p:nvSpPr>
          <p:cNvPr id="7" name="フッター プレースホルダー 3">
            <a:extLst>
              <a:ext uri="{FF2B5EF4-FFF2-40B4-BE49-F238E27FC236}">
                <a16:creationId xmlns:a16="http://schemas.microsoft.com/office/drawing/2014/main" id="{0DA70B62-6D77-4D3F-B40C-02C2507D8B05}"/>
              </a:ext>
            </a:extLst>
          </p:cNvPr>
          <p:cNvSpPr txBox="1"/>
          <p:nvPr/>
        </p:nvSpPr>
        <p:spPr>
          <a:xfrm>
            <a:off x="337527" y="7019926"/>
            <a:ext cx="1840027" cy="288304"/>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dirty="0">
                <a:latin typeface="AR Pゴシック体M" panose="020B0600000000000000" pitchFamily="50" charset="-128"/>
                <a:ea typeface="AR Pゴシック体M" panose="020B0600000000000000" pitchFamily="50" charset="-128"/>
              </a:rPr>
              <a:t>湘南福祉協会　</a:t>
            </a:r>
            <a:r>
              <a:rPr lang="en-US" altLang="ja-JP" sz="1400" b="1" dirty="0">
                <a:latin typeface="AR Pゴシック体M" panose="020B0600000000000000" pitchFamily="50" charset="-128"/>
                <a:ea typeface="AR Pゴシック体M" panose="020B0600000000000000" pitchFamily="50" charset="-128"/>
              </a:rPr>
              <a:t>23</a:t>
            </a:r>
            <a:endParaRPr lang="ja-JP" altLang="en-US" sz="1400" b="1" dirty="0">
              <a:latin typeface="AR Pゴシック体M" panose="020B0600000000000000" pitchFamily="50" charset="-128"/>
              <a:ea typeface="AR Pゴシック体M" panose="020B0600000000000000" pitchFamily="50" charset="-128"/>
            </a:endParaRPr>
          </a:p>
          <a:p>
            <a:endParaRPr lang="ja-JP" altLang="en-US" sz="1200" b="1" dirty="0">
              <a:latin typeface="AR Pゴシック体M" panose="020B0600000000000000" pitchFamily="50" charset="-128"/>
              <a:ea typeface="AR Pゴシック体M" panose="020B0600000000000000" pitchFamily="50"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D1BD004-B5CA-4090-B139-F9498E919F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394" y="11887"/>
            <a:ext cx="9001000" cy="7008310"/>
          </a:xfrm>
          <a:prstGeom prst="rect">
            <a:avLst/>
          </a:prstGeom>
        </p:spPr>
      </p:pic>
      <p:pic>
        <p:nvPicPr>
          <p:cNvPr id="2" name="図 1">
            <a:extLst>
              <a:ext uri="{FF2B5EF4-FFF2-40B4-BE49-F238E27FC236}">
                <a16:creationId xmlns:a16="http://schemas.microsoft.com/office/drawing/2014/main" id="{6923CD5A-F7B7-4A21-9BD0-92A5CBA32DC7}"/>
              </a:ext>
            </a:extLst>
          </p:cNvPr>
          <p:cNvPicPr>
            <a:picLocks noChangeAspect="1"/>
          </p:cNvPicPr>
          <p:nvPr/>
        </p:nvPicPr>
        <p:blipFill>
          <a:blip r:embed="rId4"/>
          <a:stretch>
            <a:fillRect/>
          </a:stretch>
        </p:blipFill>
        <p:spPr>
          <a:xfrm>
            <a:off x="4425330" y="3615230"/>
            <a:ext cx="1841152" cy="329213"/>
          </a:xfrm>
          <a:prstGeom prst="rect">
            <a:avLst/>
          </a:prstGeom>
        </p:spPr>
      </p:pic>
      <p:sp>
        <p:nvSpPr>
          <p:cNvPr id="4" name="フッター プレースホルダー 3">
            <a:extLst>
              <a:ext uri="{FF2B5EF4-FFF2-40B4-BE49-F238E27FC236}">
                <a16:creationId xmlns:a16="http://schemas.microsoft.com/office/drawing/2014/main" id="{67C7382D-D2AB-45B4-9302-FACF444DF691}"/>
              </a:ext>
            </a:extLst>
          </p:cNvPr>
          <p:cNvSpPr txBox="1"/>
          <p:nvPr/>
        </p:nvSpPr>
        <p:spPr>
          <a:xfrm>
            <a:off x="337527" y="7019926"/>
            <a:ext cx="1840027" cy="288304"/>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dirty="0">
                <a:latin typeface="AR Pゴシック体M" panose="020B0600000000000000" pitchFamily="50" charset="-128"/>
                <a:ea typeface="AR Pゴシック体M" panose="020B0600000000000000" pitchFamily="50" charset="-128"/>
              </a:rPr>
              <a:t>湘南福祉協会　</a:t>
            </a:r>
            <a:r>
              <a:rPr lang="en-US" altLang="ja-JP" sz="1400" b="1" dirty="0">
                <a:latin typeface="AR Pゴシック体M" panose="020B0600000000000000" pitchFamily="50" charset="-128"/>
                <a:ea typeface="AR Pゴシック体M" panose="020B0600000000000000" pitchFamily="50" charset="-128"/>
              </a:rPr>
              <a:t>24</a:t>
            </a:r>
            <a:endParaRPr lang="ja-JP" altLang="en-US" sz="1400" b="1" dirty="0">
              <a:latin typeface="AR Pゴシック体M" panose="020B0600000000000000" pitchFamily="50" charset="-128"/>
              <a:ea typeface="AR Pゴシック体M" panose="020B0600000000000000" pitchFamily="50" charset="-128"/>
            </a:endParaRPr>
          </a:p>
          <a:p>
            <a:endParaRPr lang="ja-JP" altLang="en-US" sz="1200" b="1" dirty="0">
              <a:latin typeface="AR Pゴシック体M" panose="020B0600000000000000" pitchFamily="50" charset="-128"/>
              <a:ea typeface="AR Pゴシック体M" panose="020B0600000000000000" pitchFamily="50" charset="-128"/>
            </a:endParaRPr>
          </a:p>
        </p:txBody>
      </p:sp>
    </p:spTree>
    <p:extLst>
      <p:ext uri="{BB962C8B-B14F-4D97-AF65-F5344CB8AC3E}">
        <p14:creationId xmlns:p14="http://schemas.microsoft.com/office/powerpoint/2010/main" val="1006490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ッター プレースホルダー 3">
            <a:extLst>
              <a:ext uri="{FF2B5EF4-FFF2-40B4-BE49-F238E27FC236}">
                <a16:creationId xmlns:a16="http://schemas.microsoft.com/office/drawing/2014/main" id="{0C8F1F4D-81A2-426F-9E9B-1D6F4EC7899A}"/>
              </a:ext>
            </a:extLst>
          </p:cNvPr>
          <p:cNvSpPr txBox="1"/>
          <p:nvPr/>
        </p:nvSpPr>
        <p:spPr>
          <a:xfrm>
            <a:off x="337527" y="7019926"/>
            <a:ext cx="1840027" cy="288304"/>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dirty="0">
                <a:latin typeface="AR Pゴシック体M" panose="020B0600000000000000" pitchFamily="50" charset="-128"/>
                <a:ea typeface="AR Pゴシック体M" panose="020B0600000000000000" pitchFamily="50" charset="-128"/>
              </a:rPr>
              <a:t>湘南福祉協会　</a:t>
            </a:r>
            <a:r>
              <a:rPr lang="en-US" altLang="ja-JP" sz="1400" b="1" dirty="0">
                <a:latin typeface="AR Pゴシック体M" panose="020B0600000000000000" pitchFamily="50" charset="-128"/>
                <a:ea typeface="AR Pゴシック体M" panose="020B0600000000000000" pitchFamily="50" charset="-128"/>
              </a:rPr>
              <a:t>25</a:t>
            </a:r>
            <a:endParaRPr lang="ja-JP" altLang="en-US" sz="1400" b="1" dirty="0">
              <a:latin typeface="AR Pゴシック体M" panose="020B0600000000000000" pitchFamily="50" charset="-128"/>
              <a:ea typeface="AR Pゴシック体M" panose="020B0600000000000000" pitchFamily="50" charset="-128"/>
            </a:endParaRPr>
          </a:p>
          <a:p>
            <a:endParaRPr lang="ja-JP" altLang="en-US" sz="1200" b="1" dirty="0">
              <a:latin typeface="AR Pゴシック体M" panose="020B0600000000000000" pitchFamily="50" charset="-128"/>
              <a:ea typeface="AR Pゴシック体M" panose="020B0600000000000000" pitchFamily="50" charset="-128"/>
            </a:endParaRPr>
          </a:p>
          <a:p>
            <a:endParaRPr lang="ja-JP" altLang="en-US" sz="1200" b="1" dirty="0">
              <a:latin typeface="AR Pゴシック体M" panose="020B0600000000000000" pitchFamily="50" charset="-128"/>
              <a:ea typeface="AR Pゴシック体M" panose="020B0600000000000000" pitchFamily="50" charset="-128"/>
            </a:endParaRPr>
          </a:p>
        </p:txBody>
      </p:sp>
      <p:pic>
        <p:nvPicPr>
          <p:cNvPr id="16" name="図 15">
            <a:extLst>
              <a:ext uri="{FF2B5EF4-FFF2-40B4-BE49-F238E27FC236}">
                <a16:creationId xmlns:a16="http://schemas.microsoft.com/office/drawing/2014/main" id="{64CCB3C6-909B-465A-8FBE-C4161F485AAF}"/>
              </a:ext>
            </a:extLst>
          </p:cNvPr>
          <p:cNvPicPr>
            <a:picLocks noChangeAspect="1"/>
          </p:cNvPicPr>
          <p:nvPr/>
        </p:nvPicPr>
        <p:blipFill>
          <a:blip r:embed="rId2"/>
          <a:stretch>
            <a:fillRect/>
          </a:stretch>
        </p:blipFill>
        <p:spPr>
          <a:xfrm>
            <a:off x="809402" y="231170"/>
            <a:ext cx="8720236" cy="6588149"/>
          </a:xfrm>
          <a:prstGeom prst="rect">
            <a:avLst/>
          </a:prstGeom>
        </p:spPr>
      </p:pic>
    </p:spTree>
    <p:extLst>
      <p:ext uri="{BB962C8B-B14F-4D97-AF65-F5344CB8AC3E}">
        <p14:creationId xmlns:p14="http://schemas.microsoft.com/office/powerpoint/2010/main" val="3755466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a:xfrm>
            <a:off x="337527" y="6939062"/>
            <a:ext cx="3156951" cy="441176"/>
          </a:xfrm>
        </p:spPr>
        <p:txBody>
          <a:bodyPr/>
          <a:lstStyle/>
          <a:p>
            <a:r>
              <a:rPr lang="ja-JP" altLang="en-US" sz="1400" dirty="0">
                <a:latin typeface="AR Pゴシック体M" panose="020B0600000000000000" pitchFamily="50" charset="-128"/>
                <a:ea typeface="AR Pゴシック体M" panose="020B0600000000000000" pitchFamily="50" charset="-128"/>
              </a:rPr>
              <a:t>湘南福祉協会　</a:t>
            </a:r>
            <a:r>
              <a:rPr lang="en-US" altLang="ja-JP" sz="1400" b="1" dirty="0">
                <a:solidFill>
                  <a:schemeClr val="tx1"/>
                </a:solidFill>
                <a:latin typeface="AR Pゴシック体M" panose="020B0600000000000000" pitchFamily="50" charset="-128"/>
                <a:ea typeface="AR Pゴシック体M" panose="020B0600000000000000" pitchFamily="50" charset="-128"/>
              </a:rPr>
              <a:t>26</a:t>
            </a:r>
            <a:endParaRPr lang="ja-JP" altLang="en-US" sz="1400" b="1" dirty="0">
              <a:solidFill>
                <a:schemeClr val="tx1"/>
              </a:solidFill>
              <a:latin typeface="AR Pゴシック体M" panose="020B0600000000000000" pitchFamily="50" charset="-128"/>
              <a:ea typeface="AR Pゴシック体M" panose="020B0600000000000000" pitchFamily="50" charset="-128"/>
            </a:endParaRPr>
          </a:p>
        </p:txBody>
      </p:sp>
      <p:sp>
        <p:nvSpPr>
          <p:cNvPr id="2" name="正方形/長方形 1"/>
          <p:cNvSpPr/>
          <p:nvPr/>
        </p:nvSpPr>
        <p:spPr>
          <a:xfrm>
            <a:off x="4553818" y="1043533"/>
            <a:ext cx="1455138" cy="1512167"/>
          </a:xfrm>
          <a:prstGeom prst="rect">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189" tIns="189422" rIns="80189" bIns="40094" numCol="1" spcCol="0" rtlCol="0" fromWordArt="0" anchor="ctr" anchorCtr="0" forceAA="0" compatLnSpc="1">
            <a:noAutofit/>
          </a:bodyPr>
          <a:lstStyle/>
          <a:p>
            <a:pPr algn="ctr"/>
            <a:r>
              <a:rPr lang="en-US" altLang="ja-JP" sz="7015" b="1" dirty="0">
                <a:latin typeface="游ゴシック" panose="020B0400000000000000" pitchFamily="34" charset="-128"/>
                <a:ea typeface="游ゴシック" panose="020B0400000000000000" pitchFamily="34" charset="-128"/>
              </a:rPr>
              <a:t>1</a:t>
            </a:r>
            <a:endParaRPr lang="ja-JP" altLang="en-US" sz="7015" b="1" dirty="0">
              <a:latin typeface="游ゴシック" panose="020B0400000000000000" pitchFamily="34" charset="-128"/>
              <a:ea typeface="游ゴシック" panose="020B0400000000000000" pitchFamily="34" charset="-128"/>
            </a:endParaRPr>
          </a:p>
        </p:txBody>
      </p:sp>
      <p:sp>
        <p:nvSpPr>
          <p:cNvPr id="12" name="タイトル 1"/>
          <p:cNvSpPr txBox="1"/>
          <p:nvPr/>
        </p:nvSpPr>
        <p:spPr>
          <a:xfrm>
            <a:off x="5474734" y="1403574"/>
            <a:ext cx="3600400" cy="720078"/>
          </a:xfrm>
          <a:prstGeom prst="rect">
            <a:avLst/>
          </a:prstGeom>
          <a:noFill/>
          <a:ln w="12700" cap="flat" cmpd="sng" algn="ctr">
            <a:noFill/>
            <a:prstDash val="solid"/>
          </a:ln>
          <a:effectLst/>
        </p:spPr>
        <p:txBody>
          <a:bodyPr tIns="63141" rtlCol="0" anchor="ctr" anchorCtr="0"/>
          <a:lstStyle>
            <a:defPPr>
              <a:defRPr lang="ja-JP"/>
            </a:defPPr>
            <a:lvl1pPr marR="0" lvl="0" indent="0" defTabSz="-635" fontAlgn="auto">
              <a:lnSpc>
                <a:spcPct val="100000"/>
              </a:lnSpc>
              <a:spcBef>
                <a:spcPts val="0"/>
              </a:spcBef>
              <a:spcAft>
                <a:spcPts val="600"/>
              </a:spcAft>
              <a:buClrTx/>
              <a:buSzTx/>
              <a:buFontTx/>
              <a:buNone/>
              <a:defRPr kumimoji="0" sz="1600" b="0" i="0" u="none" strike="noStrike" kern="0" cap="none" spc="0" normalizeH="0" baseline="0">
                <a:ln>
                  <a:noFill/>
                </a:ln>
                <a:solidFill>
                  <a:srgbClr val="000000"/>
                </a:solidFill>
                <a:effectLst/>
                <a:uLnTx/>
                <a:uFillTx/>
                <a:latin typeface="メイリオ" panose="020B0604030504040204" charset="-128"/>
                <a:ea typeface="メイリオ" panose="020B0604030504040204" charset="-128"/>
              </a:defRPr>
            </a:lvl1pPr>
          </a:lstStyle>
          <a:p>
            <a:pPr algn="ctr"/>
            <a:r>
              <a:rPr lang="ja-JP" altLang="en-US" sz="2800" dirty="0">
                <a:solidFill>
                  <a:schemeClr val="tx1"/>
                </a:solidFill>
                <a:latin typeface="游ゴシック" panose="020B0400000000000000" pitchFamily="34" charset="-128"/>
                <a:ea typeface="游ゴシック" panose="020B0400000000000000" pitchFamily="34" charset="-128"/>
              </a:rPr>
              <a:t>経費の削減</a:t>
            </a:r>
            <a:endParaRPr lang="en-US" altLang="ja-JP" sz="2800" dirty="0">
              <a:solidFill>
                <a:schemeClr val="tx1"/>
              </a:solidFill>
              <a:latin typeface="游ゴシック" panose="020B0400000000000000" pitchFamily="34" charset="-128"/>
              <a:ea typeface="游ゴシック" panose="020B0400000000000000" pitchFamily="34" charset="-128"/>
            </a:endParaRPr>
          </a:p>
        </p:txBody>
      </p:sp>
      <p:sp>
        <p:nvSpPr>
          <p:cNvPr id="19" name="タイトル 1"/>
          <p:cNvSpPr txBox="1"/>
          <p:nvPr/>
        </p:nvSpPr>
        <p:spPr>
          <a:xfrm>
            <a:off x="953417" y="2339677"/>
            <a:ext cx="8568953" cy="3960440"/>
          </a:xfrm>
          <a:prstGeom prst="rect">
            <a:avLst/>
          </a:prstGeom>
          <a:noFill/>
          <a:ln w="12700" cap="flat" cmpd="sng" algn="ctr">
            <a:noFill/>
            <a:prstDash val="solid"/>
          </a:ln>
          <a:effectLst/>
        </p:spPr>
        <p:txBody>
          <a:bodyPr tIns="63141" rtlCol="0" anchor="ctr" anchorCtr="0"/>
          <a:lstStyle>
            <a:defPPr>
              <a:defRPr lang="ja-JP"/>
            </a:defPPr>
            <a:lvl1pPr marR="0" lvl="0" indent="0" defTabSz="-635" fontAlgn="auto">
              <a:lnSpc>
                <a:spcPct val="100000"/>
              </a:lnSpc>
              <a:spcBef>
                <a:spcPts val="0"/>
              </a:spcBef>
              <a:spcAft>
                <a:spcPts val="600"/>
              </a:spcAft>
              <a:buClrTx/>
              <a:buSzTx/>
              <a:buFontTx/>
              <a:buNone/>
              <a:defRPr kumimoji="0" sz="1600" b="0" i="0" u="none" strike="noStrike" kern="0" cap="none" spc="0" normalizeH="0" baseline="0">
                <a:ln>
                  <a:noFill/>
                </a:ln>
                <a:solidFill>
                  <a:srgbClr val="000000"/>
                </a:solidFill>
                <a:effectLst/>
                <a:uLnTx/>
                <a:uFillTx/>
                <a:latin typeface="メイリオ" panose="020B0604030504040204" charset="-128"/>
                <a:ea typeface="メイリオ" panose="020B0604030504040204" charset="-128"/>
              </a:defRPr>
            </a:lvl1pPr>
          </a:lstStyle>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（介護保険制度の改正）</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・基本サービス単価が低下、新規加算サービスで収入を確保</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・新規加算には専門職員が必要で人件費の増嵩を招く</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（当センターの対応）</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・無理のない新規加算導入での収入確保</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・修繕費用や管理経費の圧縮を図る</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　日ごろの整備点検・清掃の励行、不具合の早期把握</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　光熱水費等の圧縮</a:t>
            </a:r>
          </a:p>
        </p:txBody>
      </p:sp>
      <p:sp>
        <p:nvSpPr>
          <p:cNvPr id="8" name="正方形/長方形 7"/>
          <p:cNvSpPr/>
          <p:nvPr/>
        </p:nvSpPr>
        <p:spPr>
          <a:xfrm>
            <a:off x="4337794" y="6660157"/>
            <a:ext cx="2314820" cy="1737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80"/>
          </a:p>
        </p:txBody>
      </p:sp>
      <p:sp>
        <p:nvSpPr>
          <p:cNvPr id="7" name="タイトル 6">
            <a:extLst>
              <a:ext uri="{FF2B5EF4-FFF2-40B4-BE49-F238E27FC236}">
                <a16:creationId xmlns:a16="http://schemas.microsoft.com/office/drawing/2014/main" id="{956E1F8B-3BF4-4DF0-B35C-77044F9F1C49}"/>
              </a:ext>
            </a:extLst>
          </p:cNvPr>
          <p:cNvSpPr>
            <a:spLocks noGrp="1"/>
          </p:cNvSpPr>
          <p:nvPr>
            <p:ph type="ctrTitle"/>
          </p:nvPr>
        </p:nvSpPr>
        <p:spPr>
          <a:xfrm>
            <a:off x="0" y="448866"/>
            <a:ext cx="10691813" cy="594668"/>
          </a:xfrm>
        </p:spPr>
        <p:txBody>
          <a:bodyPr/>
          <a:lstStyle/>
          <a:p>
            <a:r>
              <a:rPr lang="ja-JP" altLang="en-US" dirty="0"/>
              <a:t>施設の管理経費の削減が図られるか</a:t>
            </a:r>
            <a:endParaRPr kumimoji="1" lang="ja-JP"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a:xfrm>
            <a:off x="337527" y="6804173"/>
            <a:ext cx="3156951" cy="642087"/>
          </a:xfrm>
        </p:spPr>
        <p:txBody>
          <a:bodyPr/>
          <a:lstStyle/>
          <a:p>
            <a:r>
              <a:rPr lang="ja-JP" altLang="en-US" sz="1400" dirty="0">
                <a:latin typeface="AR Pゴシック体M" panose="020B0600000000000000" pitchFamily="50" charset="-128"/>
                <a:ea typeface="AR Pゴシック体M" panose="020B0600000000000000" pitchFamily="50" charset="-128"/>
              </a:rPr>
              <a:t>湘南福祉協会</a:t>
            </a:r>
            <a:r>
              <a:rPr lang="ja-JP" altLang="en-US" sz="1400" b="1" dirty="0">
                <a:solidFill>
                  <a:schemeClr val="tx1"/>
                </a:solidFill>
                <a:latin typeface="AR Pゴシック体M" panose="020B0600000000000000" pitchFamily="50" charset="-128"/>
                <a:ea typeface="AR Pゴシック体M" panose="020B0600000000000000" pitchFamily="50" charset="-128"/>
              </a:rPr>
              <a:t>　</a:t>
            </a:r>
            <a:r>
              <a:rPr lang="en-US" altLang="ja-JP" sz="1400" b="1" dirty="0">
                <a:solidFill>
                  <a:schemeClr val="tx1"/>
                </a:solidFill>
                <a:latin typeface="AR Pゴシック体M" panose="020B0600000000000000" pitchFamily="50" charset="-128"/>
                <a:ea typeface="AR Pゴシック体M" panose="020B0600000000000000" pitchFamily="50" charset="-128"/>
              </a:rPr>
              <a:t>27</a:t>
            </a:r>
            <a:endParaRPr lang="ja-JP" altLang="en-US" sz="1400" b="1" dirty="0">
              <a:solidFill>
                <a:schemeClr val="tx1"/>
              </a:solidFill>
              <a:latin typeface="AR Pゴシック体M" panose="020B0600000000000000" pitchFamily="50" charset="-128"/>
              <a:ea typeface="AR Pゴシック体M" panose="020B0600000000000000" pitchFamily="50" charset="-128"/>
            </a:endParaRPr>
          </a:p>
        </p:txBody>
      </p:sp>
      <p:sp>
        <p:nvSpPr>
          <p:cNvPr id="2" name="正方形/長方形 1"/>
          <p:cNvSpPr/>
          <p:nvPr/>
        </p:nvSpPr>
        <p:spPr>
          <a:xfrm>
            <a:off x="4682856" y="363026"/>
            <a:ext cx="1326100" cy="1439009"/>
          </a:xfrm>
          <a:prstGeom prst="rect">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189" tIns="189422" rIns="80189" bIns="40094" numCol="1" spcCol="0" rtlCol="0" fromWordArt="0" anchor="ctr" anchorCtr="0" forceAA="0" compatLnSpc="1">
            <a:noAutofit/>
          </a:bodyPr>
          <a:lstStyle/>
          <a:p>
            <a:pPr algn="ctr"/>
            <a:r>
              <a:rPr lang="ja-JP" altLang="en-US" sz="7015" b="1" dirty="0">
                <a:latin typeface="游ゴシック" panose="020B0400000000000000" pitchFamily="34" charset="-128"/>
                <a:ea typeface="游ゴシック" panose="020B0400000000000000" pitchFamily="34" charset="-128"/>
              </a:rPr>
              <a:t>２</a:t>
            </a:r>
          </a:p>
        </p:txBody>
      </p:sp>
      <p:sp>
        <p:nvSpPr>
          <p:cNvPr id="12" name="タイトル 1"/>
          <p:cNvSpPr txBox="1"/>
          <p:nvPr/>
        </p:nvSpPr>
        <p:spPr>
          <a:xfrm>
            <a:off x="6008956" y="866506"/>
            <a:ext cx="3600400" cy="432048"/>
          </a:xfrm>
          <a:prstGeom prst="rect">
            <a:avLst/>
          </a:prstGeom>
          <a:noFill/>
          <a:ln w="12700" cap="flat" cmpd="sng" algn="ctr">
            <a:noFill/>
            <a:prstDash val="solid"/>
          </a:ln>
          <a:effectLst/>
        </p:spPr>
        <p:txBody>
          <a:bodyPr tIns="63141" rtlCol="0" anchor="ctr" anchorCtr="0"/>
          <a:lstStyle>
            <a:defPPr>
              <a:defRPr lang="ja-JP"/>
            </a:defPPr>
            <a:lvl1pPr marR="0" lvl="0" indent="0" defTabSz="-635" fontAlgn="auto">
              <a:lnSpc>
                <a:spcPct val="100000"/>
              </a:lnSpc>
              <a:spcBef>
                <a:spcPts val="0"/>
              </a:spcBef>
              <a:spcAft>
                <a:spcPts val="600"/>
              </a:spcAft>
              <a:buClrTx/>
              <a:buSzTx/>
              <a:buFontTx/>
              <a:buNone/>
              <a:defRPr kumimoji="0" sz="1600" b="0" i="0" u="none" strike="noStrike" kern="0" cap="none" spc="0" normalizeH="0" baseline="0">
                <a:ln>
                  <a:noFill/>
                </a:ln>
                <a:solidFill>
                  <a:srgbClr val="000000"/>
                </a:solidFill>
                <a:effectLst/>
                <a:uLnTx/>
                <a:uFillTx/>
                <a:latin typeface="メイリオ" panose="020B0604030504040204" charset="-128"/>
                <a:ea typeface="メイリオ" panose="020B0604030504040204" charset="-128"/>
              </a:defRPr>
            </a:lvl1pPr>
          </a:lstStyle>
          <a:p>
            <a:pPr algn="ctr"/>
            <a:r>
              <a:rPr lang="ja-JP" altLang="en-US" sz="2800" dirty="0">
                <a:solidFill>
                  <a:schemeClr val="tx1"/>
                </a:solidFill>
                <a:latin typeface="游ゴシック" panose="020B0400000000000000" pitchFamily="34" charset="-128"/>
                <a:ea typeface="游ゴシック" panose="020B0400000000000000" pitchFamily="34" charset="-128"/>
              </a:rPr>
              <a:t>市納付金の考え方</a:t>
            </a:r>
            <a:endParaRPr lang="en-US" altLang="ja-JP" sz="2800" dirty="0">
              <a:solidFill>
                <a:schemeClr val="tx1"/>
              </a:solidFill>
              <a:latin typeface="游ゴシック" panose="020B0400000000000000" pitchFamily="34" charset="-128"/>
              <a:ea typeface="游ゴシック" panose="020B0400000000000000" pitchFamily="34" charset="-128"/>
            </a:endParaRPr>
          </a:p>
        </p:txBody>
      </p:sp>
      <p:sp>
        <p:nvSpPr>
          <p:cNvPr id="19" name="タイトル 1"/>
          <p:cNvSpPr txBox="1"/>
          <p:nvPr/>
        </p:nvSpPr>
        <p:spPr>
          <a:xfrm>
            <a:off x="1241449" y="2051645"/>
            <a:ext cx="9145017" cy="4641524"/>
          </a:xfrm>
          <a:prstGeom prst="rect">
            <a:avLst/>
          </a:prstGeom>
          <a:noFill/>
          <a:ln w="12700" cap="flat" cmpd="sng" algn="ctr">
            <a:noFill/>
            <a:prstDash val="solid"/>
          </a:ln>
          <a:effectLst/>
        </p:spPr>
        <p:txBody>
          <a:bodyPr tIns="63141" rtlCol="0" anchor="ctr" anchorCtr="0"/>
          <a:lstStyle>
            <a:defPPr>
              <a:defRPr lang="ja-JP"/>
            </a:defPPr>
            <a:lvl1pPr marR="0" lvl="0" indent="0" defTabSz="-635" fontAlgn="auto">
              <a:lnSpc>
                <a:spcPct val="100000"/>
              </a:lnSpc>
              <a:spcBef>
                <a:spcPts val="0"/>
              </a:spcBef>
              <a:spcAft>
                <a:spcPts val="600"/>
              </a:spcAft>
              <a:buClrTx/>
              <a:buSzTx/>
              <a:buFontTx/>
              <a:buNone/>
              <a:defRPr kumimoji="0" sz="1600" b="0" i="0" u="none" strike="noStrike" kern="0" cap="none" spc="0" normalizeH="0" baseline="0">
                <a:ln>
                  <a:noFill/>
                </a:ln>
                <a:solidFill>
                  <a:srgbClr val="000000"/>
                </a:solidFill>
                <a:effectLst/>
                <a:uLnTx/>
                <a:uFillTx/>
                <a:latin typeface="メイリオ" panose="020B0604030504040204" charset="-128"/>
                <a:ea typeface="メイリオ" panose="020B0604030504040204" charset="-128"/>
              </a:defRPr>
            </a:lvl1pPr>
          </a:lstStyle>
          <a:p>
            <a:r>
              <a:rPr lang="ja-JP" altLang="en-US" sz="2400" b="1" dirty="0">
                <a:solidFill>
                  <a:schemeClr val="tx1"/>
                </a:solidFill>
                <a:latin typeface="UD デジタル 教科書体 NP-R" panose="02020400000000000000" pitchFamily="18" charset="-128"/>
                <a:ea typeface="UD デジタル 教科書体 NP-R" panose="02020400000000000000" pitchFamily="18" charset="-128"/>
              </a:rPr>
              <a:t>（施設設備の機能維持）</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・毎日利用する基本設備等は、経年変化により修繕交換が必要</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・施設管理では、費用の極小化に向けて、良好な状態に保つた</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めの努力はもとより、故障・不具合の早期把握に努める。</a:t>
            </a:r>
          </a:p>
          <a:p>
            <a:r>
              <a:rPr lang="ja-JP" altLang="en-US" sz="2400" b="1" dirty="0">
                <a:solidFill>
                  <a:schemeClr val="tx1"/>
                </a:solidFill>
                <a:latin typeface="UD デジタル 教科書体 NP-R" panose="02020400000000000000" pitchFamily="18" charset="-128"/>
                <a:ea typeface="UD デジタル 教科書体 NP-R" panose="02020400000000000000" pitchFamily="18" charset="-128"/>
              </a:rPr>
              <a:t>（市への納付金）</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・施設は利用者の使用料によって維持運営されるのが本来</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・利用料金から、市の負担分の財源として一定額を納付</a:t>
            </a:r>
          </a:p>
          <a:p>
            <a:r>
              <a:rPr lang="ja-JP" altLang="en-US" sz="2400" b="1" dirty="0">
                <a:solidFill>
                  <a:schemeClr val="tx1"/>
                </a:solidFill>
                <a:latin typeface="UD デジタル 教科書体 NP-R" panose="02020400000000000000" pitchFamily="18" charset="-128"/>
                <a:ea typeface="UD デジタル 教科書体 NP-R" panose="02020400000000000000" pitchFamily="18" charset="-128"/>
              </a:rPr>
              <a:t>（市への納付額）</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・現行の１５０万円を提案</a:t>
            </a:r>
          </a:p>
        </p:txBody>
      </p:sp>
      <p:sp>
        <p:nvSpPr>
          <p:cNvPr id="8" name="正方形/長方形 7"/>
          <p:cNvSpPr/>
          <p:nvPr/>
        </p:nvSpPr>
        <p:spPr>
          <a:xfrm>
            <a:off x="4233157" y="7012650"/>
            <a:ext cx="2314820" cy="1737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8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a:xfrm>
            <a:off x="305346" y="6827897"/>
            <a:ext cx="3156951" cy="402483"/>
          </a:xfrm>
        </p:spPr>
        <p:txBody>
          <a:bodyPr/>
          <a:lstStyle/>
          <a:p>
            <a:r>
              <a:rPr lang="ja-JP" altLang="en-US" sz="1400" dirty="0">
                <a:latin typeface="AR Pゴシック体M" panose="020B0600000000000000" pitchFamily="50" charset="-128"/>
                <a:ea typeface="AR Pゴシック体M" panose="020B0600000000000000" pitchFamily="50" charset="-128"/>
              </a:rPr>
              <a:t>湘南福祉協会　</a:t>
            </a:r>
            <a:r>
              <a:rPr lang="en-US" altLang="ja-JP" sz="1400" b="1" dirty="0">
                <a:solidFill>
                  <a:schemeClr val="tx1"/>
                </a:solidFill>
                <a:latin typeface="AR Pゴシック体M" panose="020B0600000000000000" pitchFamily="50" charset="-128"/>
                <a:ea typeface="AR Pゴシック体M" panose="020B0600000000000000" pitchFamily="50" charset="-128"/>
              </a:rPr>
              <a:t>28</a:t>
            </a:r>
            <a:endParaRPr lang="ja-JP" altLang="en-US" sz="1400" b="1" dirty="0">
              <a:solidFill>
                <a:schemeClr val="tx1"/>
              </a:solidFill>
              <a:latin typeface="AR Pゴシック体M" panose="020B0600000000000000" pitchFamily="50" charset="-128"/>
              <a:ea typeface="AR Pゴシック体M" panose="020B0600000000000000" pitchFamily="50" charset="-128"/>
            </a:endParaRPr>
          </a:p>
        </p:txBody>
      </p:sp>
      <p:sp>
        <p:nvSpPr>
          <p:cNvPr id="2" name="正方形/長方形 1"/>
          <p:cNvSpPr/>
          <p:nvPr/>
        </p:nvSpPr>
        <p:spPr>
          <a:xfrm>
            <a:off x="4481810" y="1043533"/>
            <a:ext cx="1656184" cy="1368152"/>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189" tIns="189422" rIns="80189" bIns="40094" numCol="1" spcCol="0" rtlCol="0" fromWordArt="0" anchor="ctr" anchorCtr="0" forceAA="0" compatLnSpc="1">
            <a:noAutofit/>
          </a:bodyPr>
          <a:lstStyle/>
          <a:p>
            <a:pPr algn="ctr"/>
            <a:r>
              <a:rPr lang="en-US" altLang="ja-JP" sz="7015" b="1" dirty="0">
                <a:latin typeface="游ゴシック" panose="020B0400000000000000" pitchFamily="34" charset="-128"/>
                <a:ea typeface="游ゴシック" panose="020B0400000000000000" pitchFamily="34" charset="-128"/>
              </a:rPr>
              <a:t>1</a:t>
            </a:r>
            <a:endParaRPr lang="ja-JP" altLang="en-US" sz="7015" b="1" dirty="0">
              <a:latin typeface="游ゴシック" panose="020B0400000000000000" pitchFamily="34" charset="-128"/>
              <a:ea typeface="游ゴシック" panose="020B0400000000000000" pitchFamily="34" charset="-128"/>
            </a:endParaRPr>
          </a:p>
        </p:txBody>
      </p:sp>
      <p:sp>
        <p:nvSpPr>
          <p:cNvPr id="12" name="タイトル 1"/>
          <p:cNvSpPr txBox="1"/>
          <p:nvPr/>
        </p:nvSpPr>
        <p:spPr>
          <a:xfrm>
            <a:off x="6102260" y="1403573"/>
            <a:ext cx="3600400" cy="525686"/>
          </a:xfrm>
          <a:prstGeom prst="rect">
            <a:avLst/>
          </a:prstGeom>
          <a:noFill/>
          <a:ln w="12700" cap="flat" cmpd="sng" algn="ctr">
            <a:noFill/>
            <a:prstDash val="solid"/>
          </a:ln>
          <a:effectLst/>
        </p:spPr>
        <p:txBody>
          <a:bodyPr tIns="63141" rtlCol="0" anchor="ctr" anchorCtr="0"/>
          <a:lstStyle>
            <a:defPPr>
              <a:defRPr lang="ja-JP"/>
            </a:defPPr>
            <a:lvl1pPr marR="0" lvl="0" indent="0" defTabSz="-635" fontAlgn="auto">
              <a:lnSpc>
                <a:spcPct val="100000"/>
              </a:lnSpc>
              <a:spcBef>
                <a:spcPts val="0"/>
              </a:spcBef>
              <a:spcAft>
                <a:spcPts val="600"/>
              </a:spcAft>
              <a:buClrTx/>
              <a:buSzTx/>
              <a:buFontTx/>
              <a:buNone/>
              <a:defRPr kumimoji="0" sz="1600" b="0" i="0" u="none" strike="noStrike" kern="0" cap="none" spc="0" normalizeH="0" baseline="0">
                <a:ln>
                  <a:noFill/>
                </a:ln>
                <a:solidFill>
                  <a:srgbClr val="000000"/>
                </a:solidFill>
                <a:effectLst/>
                <a:uLnTx/>
                <a:uFillTx/>
                <a:latin typeface="メイリオ" panose="020B0604030504040204" charset="-128"/>
                <a:ea typeface="メイリオ" panose="020B0604030504040204" charset="-128"/>
              </a:defRPr>
            </a:lvl1pPr>
          </a:lstStyle>
          <a:p>
            <a:pPr algn="ctr"/>
            <a:r>
              <a:rPr lang="ja-JP" altLang="en-US" sz="2800" dirty="0">
                <a:solidFill>
                  <a:schemeClr val="tx1"/>
                </a:solidFill>
                <a:latin typeface="游ゴシック" panose="020B0400000000000000" pitchFamily="34" charset="-128"/>
                <a:ea typeface="游ゴシック" panose="020B0400000000000000" pitchFamily="34" charset="-128"/>
              </a:rPr>
              <a:t>必要な人員の確保</a:t>
            </a:r>
            <a:endParaRPr lang="en-US" altLang="ja-JP" sz="2800" dirty="0">
              <a:solidFill>
                <a:schemeClr val="tx1"/>
              </a:solidFill>
              <a:latin typeface="游ゴシック" panose="020B0400000000000000" pitchFamily="34" charset="-128"/>
              <a:ea typeface="游ゴシック" panose="020B0400000000000000" pitchFamily="34" charset="-128"/>
            </a:endParaRPr>
          </a:p>
        </p:txBody>
      </p:sp>
      <p:sp>
        <p:nvSpPr>
          <p:cNvPr id="19" name="タイトル 1"/>
          <p:cNvSpPr txBox="1"/>
          <p:nvPr/>
        </p:nvSpPr>
        <p:spPr>
          <a:xfrm>
            <a:off x="953418" y="2195948"/>
            <a:ext cx="9289032" cy="4392778"/>
          </a:xfrm>
          <a:prstGeom prst="rect">
            <a:avLst/>
          </a:prstGeom>
          <a:noFill/>
          <a:ln w="12700" cap="flat" cmpd="sng" algn="ctr">
            <a:noFill/>
            <a:prstDash val="solid"/>
          </a:ln>
          <a:effectLst/>
        </p:spPr>
        <p:txBody>
          <a:bodyPr tIns="63141" rtlCol="0" anchor="ctr" anchorCtr="0"/>
          <a:lstStyle>
            <a:defPPr>
              <a:defRPr lang="ja-JP"/>
            </a:defPPr>
            <a:lvl1pPr marR="0" lvl="0" indent="0" defTabSz="-635" fontAlgn="auto">
              <a:lnSpc>
                <a:spcPct val="100000"/>
              </a:lnSpc>
              <a:spcBef>
                <a:spcPts val="0"/>
              </a:spcBef>
              <a:spcAft>
                <a:spcPts val="600"/>
              </a:spcAft>
              <a:buClrTx/>
              <a:buSzTx/>
              <a:buFontTx/>
              <a:buNone/>
              <a:defRPr kumimoji="0" sz="1600" b="0" i="0" u="none" strike="noStrike" kern="0" cap="none" spc="0" normalizeH="0" baseline="0">
                <a:ln>
                  <a:noFill/>
                </a:ln>
                <a:solidFill>
                  <a:srgbClr val="000000"/>
                </a:solidFill>
                <a:effectLst/>
                <a:uLnTx/>
                <a:uFillTx/>
                <a:latin typeface="メイリオ" panose="020B0604030504040204" charset="-128"/>
                <a:ea typeface="メイリオ" panose="020B0604030504040204" charset="-128"/>
              </a:defRPr>
            </a:lvl1pPr>
          </a:lstStyle>
          <a:p>
            <a:r>
              <a:rPr lang="ja-JP" altLang="en-US" sz="2800" dirty="0">
                <a:solidFill>
                  <a:schemeClr val="tx1"/>
                </a:solidFill>
                <a:latin typeface="UD デジタル 教科書体 NP-R" panose="02020400000000000000" pitchFamily="18" charset="-128"/>
                <a:ea typeface="UD デジタル 教科書体 NP-R" panose="02020400000000000000" pitchFamily="18" charset="-128"/>
              </a:rPr>
              <a:t>（</a:t>
            </a:r>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有資格者の確保と配置）</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・現在、社会福祉士１名、介護福祉士５名、看護師３名、准看護</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師２名、栄養士１名、調理師１名を確保</a:t>
            </a:r>
          </a:p>
          <a:p>
            <a:endParaRPr lang="ja-JP" altLang="en-US" sz="24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・その他、社会福祉主事、介護支援専門員、歯科衛生士、衛生管</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理者、福祉用具専門相談員などの有資格職員</a:t>
            </a:r>
          </a:p>
          <a:p>
            <a:endParaRPr lang="ja-JP" altLang="en-US" sz="24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・採用に当たっては、地域人材を優先</a:t>
            </a:r>
          </a:p>
        </p:txBody>
      </p:sp>
      <p:sp>
        <p:nvSpPr>
          <p:cNvPr id="8" name="正方形/長方形 7"/>
          <p:cNvSpPr/>
          <p:nvPr/>
        </p:nvSpPr>
        <p:spPr>
          <a:xfrm>
            <a:off x="4337794" y="6855415"/>
            <a:ext cx="2314820" cy="173724"/>
          </a:xfrm>
          <a:prstGeom prst="rect">
            <a:avLst/>
          </a:prstGeom>
          <a:solidFill>
            <a:srgbClr val="414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80"/>
          </a:p>
        </p:txBody>
      </p:sp>
      <p:sp>
        <p:nvSpPr>
          <p:cNvPr id="7" name="タイトル 6">
            <a:extLst>
              <a:ext uri="{FF2B5EF4-FFF2-40B4-BE49-F238E27FC236}">
                <a16:creationId xmlns:a16="http://schemas.microsoft.com/office/drawing/2014/main" id="{83E05321-46B2-4A34-AB7B-F40B115296D2}"/>
              </a:ext>
            </a:extLst>
          </p:cNvPr>
          <p:cNvSpPr>
            <a:spLocks noGrp="1"/>
          </p:cNvSpPr>
          <p:nvPr>
            <p:ph type="ctrTitle"/>
          </p:nvPr>
        </p:nvSpPr>
        <p:spPr>
          <a:xfrm>
            <a:off x="0" y="251445"/>
            <a:ext cx="10691813" cy="719504"/>
          </a:xfrm>
        </p:spPr>
        <p:txBody>
          <a:bodyPr/>
          <a:lstStyle/>
          <a:p>
            <a:r>
              <a:rPr lang="ja-JP" altLang="en-US" dirty="0"/>
              <a:t>安定した管理運営を行うことのできる実績及び能力</a:t>
            </a:r>
            <a:endParaRPr kumimoji="1" lang="ja-JP"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a:xfrm>
            <a:off x="377354" y="6732165"/>
            <a:ext cx="3156951" cy="402483"/>
          </a:xfrm>
        </p:spPr>
        <p:txBody>
          <a:bodyPr/>
          <a:lstStyle/>
          <a:p>
            <a:r>
              <a:rPr lang="ja-JP" altLang="en-US" sz="1400" dirty="0">
                <a:latin typeface="AR Pゴシック体M" panose="020B0600000000000000" pitchFamily="50" charset="-128"/>
                <a:ea typeface="AR Pゴシック体M" panose="020B0600000000000000" pitchFamily="50" charset="-128"/>
              </a:rPr>
              <a:t>湘南福祉協会　</a:t>
            </a:r>
            <a:r>
              <a:rPr lang="en-US" altLang="ja-JP" sz="1400" b="1" dirty="0">
                <a:solidFill>
                  <a:schemeClr val="tx1"/>
                </a:solidFill>
                <a:latin typeface="AR Pゴシック体M" panose="020B0600000000000000" pitchFamily="50" charset="-128"/>
                <a:ea typeface="AR Pゴシック体M" panose="020B0600000000000000" pitchFamily="50" charset="-128"/>
              </a:rPr>
              <a:t>29</a:t>
            </a:r>
            <a:endParaRPr lang="ja-JP" altLang="en-US" sz="1400" b="1" dirty="0">
              <a:solidFill>
                <a:schemeClr val="tx1"/>
              </a:solidFill>
              <a:latin typeface="AR Pゴシック体M" panose="020B0600000000000000" pitchFamily="50" charset="-128"/>
              <a:ea typeface="AR Pゴシック体M" panose="020B0600000000000000" pitchFamily="50" charset="-128"/>
            </a:endParaRPr>
          </a:p>
        </p:txBody>
      </p:sp>
      <p:sp>
        <p:nvSpPr>
          <p:cNvPr id="2" name="正方形/長方形 1"/>
          <p:cNvSpPr/>
          <p:nvPr/>
        </p:nvSpPr>
        <p:spPr>
          <a:xfrm>
            <a:off x="4682856" y="394317"/>
            <a:ext cx="1527146" cy="1439009"/>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189" tIns="189422" rIns="80189" bIns="40094" numCol="1" spcCol="0" rtlCol="0" fromWordArt="0" anchor="ctr" anchorCtr="0" forceAA="0" compatLnSpc="1">
            <a:noAutofit/>
          </a:bodyPr>
          <a:lstStyle/>
          <a:p>
            <a:pPr algn="ctr"/>
            <a:r>
              <a:rPr lang="ja-JP" altLang="en-US" sz="7015" b="1" dirty="0">
                <a:latin typeface="游ゴシック" panose="020B0400000000000000" pitchFamily="34" charset="-128"/>
                <a:ea typeface="游ゴシック" panose="020B0400000000000000" pitchFamily="34" charset="-128"/>
              </a:rPr>
              <a:t>２</a:t>
            </a:r>
          </a:p>
        </p:txBody>
      </p:sp>
      <p:sp>
        <p:nvSpPr>
          <p:cNvPr id="12" name="タイトル 1"/>
          <p:cNvSpPr txBox="1"/>
          <p:nvPr/>
        </p:nvSpPr>
        <p:spPr>
          <a:xfrm>
            <a:off x="6210002" y="897797"/>
            <a:ext cx="3600400" cy="432048"/>
          </a:xfrm>
          <a:prstGeom prst="rect">
            <a:avLst/>
          </a:prstGeom>
          <a:noFill/>
          <a:ln w="12700" cap="flat" cmpd="sng" algn="ctr">
            <a:noFill/>
            <a:prstDash val="solid"/>
          </a:ln>
          <a:effectLst/>
        </p:spPr>
        <p:txBody>
          <a:bodyPr tIns="63141" rtlCol="0" anchor="ctr" anchorCtr="0"/>
          <a:lstStyle>
            <a:defPPr>
              <a:defRPr lang="ja-JP"/>
            </a:defPPr>
            <a:lvl1pPr marR="0" lvl="0" indent="0" defTabSz="-635" fontAlgn="auto">
              <a:lnSpc>
                <a:spcPct val="100000"/>
              </a:lnSpc>
              <a:spcBef>
                <a:spcPts val="0"/>
              </a:spcBef>
              <a:spcAft>
                <a:spcPts val="600"/>
              </a:spcAft>
              <a:buClrTx/>
              <a:buSzTx/>
              <a:buFontTx/>
              <a:buNone/>
              <a:defRPr kumimoji="0" sz="1600" b="0" i="0" u="none" strike="noStrike" kern="0" cap="none" spc="0" normalizeH="0" baseline="0">
                <a:ln>
                  <a:noFill/>
                </a:ln>
                <a:solidFill>
                  <a:srgbClr val="000000"/>
                </a:solidFill>
                <a:effectLst/>
                <a:uLnTx/>
                <a:uFillTx/>
                <a:latin typeface="メイリオ" panose="020B0604030504040204" charset="-128"/>
                <a:ea typeface="メイリオ" panose="020B0604030504040204" charset="-128"/>
              </a:defRPr>
            </a:lvl1pPr>
          </a:lstStyle>
          <a:p>
            <a:pPr algn="ctr"/>
            <a:r>
              <a:rPr lang="ja-JP" altLang="en-US" sz="2800" dirty="0">
                <a:solidFill>
                  <a:schemeClr val="tx1"/>
                </a:solidFill>
                <a:latin typeface="游ゴシック" panose="020B0400000000000000" pitchFamily="34" charset="-128"/>
                <a:ea typeface="游ゴシック" panose="020B0400000000000000" pitchFamily="34" charset="-128"/>
              </a:rPr>
              <a:t>職員の研修計画</a:t>
            </a:r>
            <a:endParaRPr lang="en-US" altLang="ja-JP" sz="2800" dirty="0">
              <a:solidFill>
                <a:schemeClr val="tx1"/>
              </a:solidFill>
              <a:latin typeface="游ゴシック" panose="020B0400000000000000" pitchFamily="34" charset="-128"/>
              <a:ea typeface="游ゴシック" panose="020B0400000000000000" pitchFamily="34" charset="-128"/>
            </a:endParaRPr>
          </a:p>
        </p:txBody>
      </p:sp>
      <p:sp>
        <p:nvSpPr>
          <p:cNvPr id="19" name="タイトル 1"/>
          <p:cNvSpPr txBox="1"/>
          <p:nvPr/>
        </p:nvSpPr>
        <p:spPr>
          <a:xfrm>
            <a:off x="1241450" y="2336806"/>
            <a:ext cx="7416824" cy="3315239"/>
          </a:xfrm>
          <a:prstGeom prst="rect">
            <a:avLst/>
          </a:prstGeom>
          <a:noFill/>
          <a:ln w="12700" cap="flat" cmpd="sng" algn="ctr">
            <a:noFill/>
            <a:prstDash val="solid"/>
          </a:ln>
          <a:effectLst/>
        </p:spPr>
        <p:txBody>
          <a:bodyPr tIns="63141" rtlCol="0" anchor="ctr" anchorCtr="0"/>
          <a:lstStyle>
            <a:defPPr>
              <a:defRPr lang="ja-JP"/>
            </a:defPPr>
            <a:lvl1pPr marR="0" lvl="0" indent="0" defTabSz="-635" fontAlgn="auto">
              <a:lnSpc>
                <a:spcPct val="100000"/>
              </a:lnSpc>
              <a:spcBef>
                <a:spcPts val="0"/>
              </a:spcBef>
              <a:spcAft>
                <a:spcPts val="600"/>
              </a:spcAft>
              <a:buClrTx/>
              <a:buSzTx/>
              <a:buFontTx/>
              <a:buNone/>
              <a:defRPr kumimoji="0" sz="1600" b="0" i="0" u="none" strike="noStrike" kern="0" cap="none" spc="0" normalizeH="0" baseline="0">
                <a:ln>
                  <a:noFill/>
                </a:ln>
                <a:solidFill>
                  <a:srgbClr val="000000"/>
                </a:solidFill>
                <a:effectLst/>
                <a:uLnTx/>
                <a:uFillTx/>
                <a:latin typeface="メイリオ" panose="020B0604030504040204" charset="-128"/>
                <a:ea typeface="メイリオ" panose="020B0604030504040204" charset="-128"/>
              </a:defRPr>
            </a:lvl1pPr>
          </a:lstStyle>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（職員の研修）</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・月ごとに重点テーマを定めて実施</a:t>
            </a:r>
          </a:p>
          <a:p>
            <a:endParaRPr lang="ja-JP" altLang="en-US" sz="24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・新採用職員にはオリエンテーションを実施</a:t>
            </a:r>
          </a:p>
          <a:p>
            <a:endParaRPr lang="ja-JP" altLang="en-US" sz="24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・外部機関が実施する研修への参加</a:t>
            </a:r>
          </a:p>
          <a:p>
            <a:endParaRPr lang="ja-JP" altLang="en-US" sz="24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・日常業務の中からの研鑽</a:t>
            </a:r>
          </a:p>
        </p:txBody>
      </p:sp>
      <p:sp>
        <p:nvSpPr>
          <p:cNvPr id="8" name="正方形/長方形 7"/>
          <p:cNvSpPr/>
          <p:nvPr/>
        </p:nvSpPr>
        <p:spPr>
          <a:xfrm>
            <a:off x="4337794" y="6372125"/>
            <a:ext cx="2314820" cy="286880"/>
          </a:xfrm>
          <a:prstGeom prst="rect">
            <a:avLst/>
          </a:prstGeom>
          <a:solidFill>
            <a:srgbClr val="414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8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a:xfrm>
            <a:off x="0" y="323453"/>
            <a:ext cx="10691813" cy="936103"/>
          </a:xfrm>
        </p:spPr>
        <p:txBody>
          <a:bodyPr/>
          <a:lstStyle/>
          <a:p>
            <a:r>
              <a:rPr lang="ja-JP" altLang="en-US" dirty="0"/>
              <a:t>法人としてのデイサービスの運営実績</a:t>
            </a:r>
            <a:endParaRPr kumimoji="1" lang="ja-JP" altLang="en-US" dirty="0"/>
          </a:p>
        </p:txBody>
      </p:sp>
      <p:sp>
        <p:nvSpPr>
          <p:cNvPr id="4" name="フッター プレースホルダー 3"/>
          <p:cNvSpPr>
            <a:spLocks noGrp="1"/>
          </p:cNvSpPr>
          <p:nvPr>
            <p:ph type="ftr" sz="quarter" idx="11"/>
          </p:nvPr>
        </p:nvSpPr>
        <p:spPr>
          <a:xfrm>
            <a:off x="377354" y="6843213"/>
            <a:ext cx="3156951" cy="402483"/>
          </a:xfrm>
        </p:spPr>
        <p:txBody>
          <a:bodyPr/>
          <a:lstStyle/>
          <a:p>
            <a:r>
              <a:rPr lang="ja-JP" altLang="en-US" sz="1400" dirty="0">
                <a:latin typeface="AR Pゴシック体M" panose="020B0600000000000000" pitchFamily="50" charset="-128"/>
                <a:ea typeface="AR Pゴシック体M" panose="020B0600000000000000" pitchFamily="50" charset="-128"/>
              </a:rPr>
              <a:t>会湘南福祉協会　</a:t>
            </a:r>
            <a:r>
              <a:rPr lang="en-US" altLang="ja-JP" sz="1400" b="1" dirty="0">
                <a:solidFill>
                  <a:schemeClr val="tx1"/>
                </a:solidFill>
                <a:latin typeface="AR Pゴシック体M" panose="020B0600000000000000" pitchFamily="50" charset="-128"/>
                <a:ea typeface="AR Pゴシック体M" panose="020B0600000000000000" pitchFamily="50" charset="-128"/>
              </a:rPr>
              <a:t>3</a:t>
            </a:r>
            <a:endParaRPr lang="ja-JP" altLang="en-US" sz="1400" b="1" dirty="0">
              <a:solidFill>
                <a:schemeClr val="tx1"/>
              </a:solidFill>
              <a:latin typeface="AR Pゴシック体M" panose="020B0600000000000000" pitchFamily="50" charset="-128"/>
              <a:ea typeface="AR Pゴシック体M" panose="020B0600000000000000" pitchFamily="50" charset="-128"/>
            </a:endParaRPr>
          </a:p>
        </p:txBody>
      </p:sp>
      <p:sp>
        <p:nvSpPr>
          <p:cNvPr id="9" name="タイトル 1"/>
          <p:cNvSpPr txBox="1"/>
          <p:nvPr/>
        </p:nvSpPr>
        <p:spPr>
          <a:xfrm>
            <a:off x="2105546" y="1619597"/>
            <a:ext cx="8136905" cy="4392488"/>
          </a:xfrm>
          <a:prstGeom prst="rect">
            <a:avLst/>
          </a:prstGeom>
          <a:noFill/>
          <a:ln w="12700" cap="flat" cmpd="sng" algn="ctr">
            <a:noFill/>
            <a:prstDash val="solid"/>
          </a:ln>
          <a:effectLst/>
        </p:spPr>
        <p:txBody>
          <a:bodyPr tIns="63141" rtlCol="0" anchor="ctr" anchorCtr="0"/>
          <a:lstStyle>
            <a:defPPr>
              <a:defRPr lang="ja-JP"/>
            </a:defPPr>
            <a:lvl1pPr marR="0" lvl="0" indent="0" defTabSz="-635" fontAlgn="auto">
              <a:lnSpc>
                <a:spcPct val="100000"/>
              </a:lnSpc>
              <a:spcBef>
                <a:spcPts val="0"/>
              </a:spcBef>
              <a:spcAft>
                <a:spcPts val="600"/>
              </a:spcAft>
              <a:buClrTx/>
              <a:buSzTx/>
              <a:buFontTx/>
              <a:buNone/>
              <a:defRPr kumimoji="0" sz="1600" b="0" i="0" u="none" strike="noStrike" kern="0" cap="none" spc="0" normalizeH="0" baseline="0">
                <a:ln>
                  <a:noFill/>
                </a:ln>
                <a:solidFill>
                  <a:srgbClr val="000000"/>
                </a:solidFill>
                <a:effectLst/>
                <a:uLnTx/>
                <a:uFillTx/>
                <a:latin typeface="メイリオ" panose="020B0604030504040204" charset="-128"/>
                <a:ea typeface="メイリオ" panose="020B0604030504040204" charset="-128"/>
              </a:defRPr>
            </a:lvl1pPr>
          </a:lstStyle>
          <a:p>
            <a:pPr>
              <a:spcAft>
                <a:spcPts val="525"/>
              </a:spcAft>
              <a:defRPr/>
            </a:pPr>
            <a:r>
              <a:rPr kumimoji="0" lang="en-US" altLang="ja-JP" sz="2000" b="1" kern="0" dirty="0">
                <a:solidFill>
                  <a:srgbClr val="000000"/>
                </a:solidFill>
                <a:latin typeface="UD デジタル 教科書体 NP-R" panose="02020400000000000000" pitchFamily="18" charset="-128"/>
                <a:ea typeface="UD デジタル 教科書体 NP-R" panose="02020400000000000000" pitchFamily="18" charset="-128"/>
              </a:rPr>
              <a:t>1</a:t>
            </a:r>
            <a:r>
              <a:rPr kumimoji="0" lang="ja-JP" altLang="en-US" sz="2000" b="1" kern="0" dirty="0">
                <a:solidFill>
                  <a:srgbClr val="000000"/>
                </a:solidFill>
                <a:latin typeface="UD デジタル 教科書体 NP-R" panose="02020400000000000000" pitchFamily="18" charset="-128"/>
                <a:ea typeface="UD デジタル 教科書体 NP-R" panose="02020400000000000000" pitchFamily="18" charset="-128"/>
              </a:rPr>
              <a:t>　鷹取老人デイサービスセンター</a:t>
            </a:r>
          </a:p>
          <a:p>
            <a:pPr>
              <a:spcAft>
                <a:spcPts val="525"/>
              </a:spcAft>
              <a:defRPr/>
            </a:pPr>
            <a:r>
              <a:rPr kumimoji="0" lang="ja-JP" altLang="en-US" sz="2000" kern="0" dirty="0">
                <a:solidFill>
                  <a:srgbClr val="000000"/>
                </a:solidFill>
                <a:latin typeface="UD デジタル 教科書体 NP-R" panose="02020400000000000000" pitchFamily="18" charset="-128"/>
                <a:ea typeface="UD デジタル 教科書体 NP-R" panose="02020400000000000000" pitchFamily="18" charset="-128"/>
              </a:rPr>
              <a:t>　　（利　用　定　員）　３５名</a:t>
            </a:r>
          </a:p>
          <a:p>
            <a:pPr>
              <a:spcAft>
                <a:spcPts val="525"/>
              </a:spcAft>
              <a:defRPr/>
            </a:pPr>
            <a:r>
              <a:rPr kumimoji="0" lang="ja-JP" altLang="en-US" sz="2000" kern="0" dirty="0">
                <a:solidFill>
                  <a:srgbClr val="000000"/>
                </a:solidFill>
                <a:latin typeface="UD デジタル 教科書体 NP-R" panose="02020400000000000000" pitchFamily="18" charset="-128"/>
                <a:ea typeface="UD デジタル 教科書体 NP-R" panose="02020400000000000000" pitchFamily="18" charset="-128"/>
              </a:rPr>
              <a:t>　　（サービス提供地域）横須賀市北部の一部</a:t>
            </a:r>
          </a:p>
          <a:p>
            <a:pPr>
              <a:spcAft>
                <a:spcPts val="525"/>
              </a:spcAft>
              <a:defRPr/>
            </a:pPr>
            <a:r>
              <a:rPr kumimoji="0" lang="ja-JP" altLang="en-US" sz="2000" kern="0" dirty="0">
                <a:solidFill>
                  <a:srgbClr val="000000"/>
                </a:solidFill>
                <a:latin typeface="UD デジタル 教科書体 NP-R" panose="02020400000000000000" pitchFamily="18" charset="-128"/>
                <a:ea typeface="UD デジタル 教科書体 NP-R" panose="02020400000000000000" pitchFamily="18" charset="-128"/>
              </a:rPr>
              <a:t>　平成９年４月～１８年３月　管理運営受託（業務委託約）</a:t>
            </a:r>
          </a:p>
          <a:p>
            <a:pPr>
              <a:spcAft>
                <a:spcPts val="525"/>
              </a:spcAft>
              <a:defRPr/>
            </a:pPr>
            <a:r>
              <a:rPr kumimoji="0" lang="ja-JP" altLang="en-US" sz="2000" kern="0" dirty="0">
                <a:solidFill>
                  <a:srgbClr val="000000"/>
                </a:solidFill>
                <a:latin typeface="UD デジタル 教科書体 NP-R" panose="02020400000000000000" pitchFamily="18" charset="-128"/>
                <a:ea typeface="UD デジタル 教科書体 NP-R" panose="02020400000000000000" pitchFamily="18" charset="-128"/>
              </a:rPr>
              <a:t>　平成１８年４月～現在　　　指定管理者（指定管理契約）　</a:t>
            </a:r>
          </a:p>
          <a:p>
            <a:pPr>
              <a:spcAft>
                <a:spcPts val="525"/>
              </a:spcAft>
              <a:defRPr/>
            </a:pPr>
            <a:endParaRPr kumimoji="0" lang="ja-JP" altLang="en-US" sz="2000" kern="0" dirty="0">
              <a:solidFill>
                <a:srgbClr val="000000"/>
              </a:solidFill>
              <a:latin typeface="UD デジタル 教科書体 NP-R" panose="02020400000000000000" pitchFamily="18" charset="-128"/>
              <a:ea typeface="UD デジタル 教科書体 NP-R" panose="02020400000000000000" pitchFamily="18" charset="-128"/>
            </a:endParaRPr>
          </a:p>
          <a:p>
            <a:pPr>
              <a:spcAft>
                <a:spcPts val="525"/>
              </a:spcAft>
              <a:defRPr/>
            </a:pPr>
            <a:r>
              <a:rPr kumimoji="0" lang="en-US" altLang="ja-JP" sz="2000" kern="0" dirty="0">
                <a:solidFill>
                  <a:srgbClr val="000000"/>
                </a:solidFill>
                <a:latin typeface="UD デジタル 教科書体 NP-R" panose="02020400000000000000" pitchFamily="18" charset="-128"/>
                <a:ea typeface="UD デジタル 教科書体 NP-R" panose="02020400000000000000" pitchFamily="18" charset="-128"/>
              </a:rPr>
              <a:t>2</a:t>
            </a:r>
            <a:r>
              <a:rPr kumimoji="0" lang="ja-JP" altLang="en-US" sz="2000" kern="0" dirty="0">
                <a:solidFill>
                  <a:srgbClr val="000000"/>
                </a:solidFill>
                <a:latin typeface="UD デジタル 教科書体 NP-R" panose="02020400000000000000" pitchFamily="18" charset="-128"/>
                <a:ea typeface="UD デジタル 教科書体 NP-R" panose="02020400000000000000" pitchFamily="18" charset="-128"/>
              </a:rPr>
              <a:t>　その他のデイサービス</a:t>
            </a:r>
          </a:p>
          <a:p>
            <a:pPr>
              <a:spcAft>
                <a:spcPts val="525"/>
              </a:spcAft>
              <a:defRPr/>
            </a:pPr>
            <a:r>
              <a:rPr kumimoji="0" lang="ja-JP" altLang="en-US" sz="2000" kern="0" dirty="0">
                <a:solidFill>
                  <a:srgbClr val="000000"/>
                </a:solidFill>
                <a:latin typeface="UD デジタル 教科書体 NP-R" panose="02020400000000000000" pitchFamily="18" charset="-128"/>
                <a:ea typeface="UD デジタル 教科書体 NP-R" panose="02020400000000000000" pitchFamily="18" charset="-128"/>
              </a:rPr>
              <a:t>　・</a:t>
            </a:r>
            <a:r>
              <a:rPr kumimoji="0" lang="ja-JP" altLang="en-US" sz="2000" b="1" kern="0" dirty="0">
                <a:solidFill>
                  <a:srgbClr val="000000"/>
                </a:solidFill>
                <a:latin typeface="UD デジタル 教科書体 NP-R" panose="02020400000000000000" pitchFamily="18" charset="-128"/>
                <a:ea typeface="UD デジタル 教科書体 NP-R" panose="02020400000000000000" pitchFamily="18" charset="-128"/>
              </a:rPr>
              <a:t>追浜老人デイサービスセンター</a:t>
            </a:r>
            <a:r>
              <a:rPr kumimoji="0" lang="ja-JP" altLang="en-US" sz="2000" kern="0" dirty="0">
                <a:solidFill>
                  <a:srgbClr val="000000"/>
                </a:solidFill>
                <a:latin typeface="UD デジタル 教科書体 NP-R" panose="02020400000000000000" pitchFamily="18" charset="-128"/>
                <a:ea typeface="UD デジタル 教科書体 NP-R" panose="02020400000000000000" pitchFamily="18" charset="-128"/>
              </a:rPr>
              <a:t>（平成１４年５月事業開始）</a:t>
            </a:r>
          </a:p>
          <a:p>
            <a:pPr>
              <a:spcAft>
                <a:spcPts val="525"/>
              </a:spcAft>
              <a:defRPr/>
            </a:pPr>
            <a:r>
              <a:rPr kumimoji="0" lang="ja-JP" altLang="en-US" sz="2000" kern="0" dirty="0">
                <a:solidFill>
                  <a:srgbClr val="000000"/>
                </a:solidFill>
                <a:latin typeface="UD デジタル 教科書体 NP-R" panose="02020400000000000000" pitchFamily="18" charset="-128"/>
                <a:ea typeface="UD デジタル 教科書体 NP-R" panose="02020400000000000000" pitchFamily="18" charset="-128"/>
              </a:rPr>
              <a:t>　（利　用　定　員）　３０名</a:t>
            </a:r>
          </a:p>
          <a:p>
            <a:pPr>
              <a:spcAft>
                <a:spcPts val="525"/>
              </a:spcAft>
              <a:defRPr/>
            </a:pPr>
            <a:r>
              <a:rPr kumimoji="0" lang="ja-JP" altLang="en-US" sz="2000" kern="0" dirty="0">
                <a:solidFill>
                  <a:srgbClr val="000000"/>
                </a:solidFill>
                <a:latin typeface="UD デジタル 教科書体 NP-R" panose="02020400000000000000" pitchFamily="18" charset="-128"/>
                <a:ea typeface="UD デジタル 教科書体 NP-R" panose="02020400000000000000" pitchFamily="18" charset="-128"/>
              </a:rPr>
              <a:t>　（サービス提供地域）横須賀市北部・横浜市金沢区の一部</a:t>
            </a:r>
          </a:p>
          <a:p>
            <a:pPr>
              <a:spcAft>
                <a:spcPts val="525"/>
              </a:spcAft>
              <a:defRPr/>
            </a:pPr>
            <a:r>
              <a:rPr kumimoji="0" lang="ja-JP" altLang="en-US" sz="2000" kern="0" dirty="0">
                <a:solidFill>
                  <a:srgbClr val="000000"/>
                </a:solidFill>
                <a:latin typeface="UD デジタル 教科書体 NP-R" panose="02020400000000000000" pitchFamily="18" charset="-128"/>
                <a:ea typeface="UD デジタル 教科書体 NP-R" panose="02020400000000000000" pitchFamily="18" charset="-128"/>
              </a:rPr>
              <a:t>　・</a:t>
            </a:r>
            <a:r>
              <a:rPr kumimoji="0" lang="ja-JP" altLang="en-US" sz="2000" b="1" kern="0" dirty="0">
                <a:solidFill>
                  <a:srgbClr val="000000"/>
                </a:solidFill>
                <a:latin typeface="UD デジタル 教科書体 NP-R" panose="02020400000000000000" pitchFamily="18" charset="-128"/>
                <a:ea typeface="UD デジタル 教科書体 NP-R" panose="02020400000000000000" pitchFamily="18" charset="-128"/>
              </a:rPr>
              <a:t>大田和湘南ホーム　デイサービスセンター</a:t>
            </a:r>
          </a:p>
          <a:p>
            <a:pPr>
              <a:spcAft>
                <a:spcPts val="525"/>
              </a:spcAft>
              <a:defRPr/>
            </a:pPr>
            <a:r>
              <a:rPr kumimoji="0" lang="ja-JP" altLang="en-US" sz="2000" kern="0" dirty="0">
                <a:solidFill>
                  <a:srgbClr val="000000"/>
                </a:solidFill>
                <a:latin typeface="UD デジタル 教科書体 NP-R" panose="02020400000000000000" pitchFamily="18" charset="-128"/>
                <a:ea typeface="UD デジタル 教科書体 NP-R" panose="02020400000000000000" pitchFamily="18" charset="-128"/>
              </a:rPr>
              <a:t>　　　　　　　　　　　　　（昭和６２年１２月事業開始）</a:t>
            </a:r>
          </a:p>
          <a:p>
            <a:pPr>
              <a:spcAft>
                <a:spcPts val="525"/>
              </a:spcAft>
              <a:defRPr/>
            </a:pPr>
            <a:r>
              <a:rPr kumimoji="0" lang="ja-JP" altLang="en-US" sz="2000" kern="0" dirty="0">
                <a:solidFill>
                  <a:srgbClr val="000000"/>
                </a:solidFill>
                <a:latin typeface="UD デジタル 教科書体 NP-R" panose="02020400000000000000" pitchFamily="18" charset="-128"/>
                <a:ea typeface="UD デジタル 教科書体 NP-R" panose="02020400000000000000" pitchFamily="18" charset="-128"/>
              </a:rPr>
              <a:t>　（利　用　定　員）　２５名</a:t>
            </a:r>
          </a:p>
          <a:p>
            <a:pPr>
              <a:spcAft>
                <a:spcPts val="525"/>
              </a:spcAft>
              <a:defRPr/>
            </a:pPr>
            <a:r>
              <a:rPr kumimoji="0" lang="ja-JP" altLang="en-US" sz="2000" kern="0" dirty="0">
                <a:solidFill>
                  <a:srgbClr val="000000"/>
                </a:solidFill>
                <a:latin typeface="UD デジタル 教科書体 NP-R" panose="02020400000000000000" pitchFamily="18" charset="-128"/>
                <a:ea typeface="UD デジタル 教科書体 NP-R" panose="02020400000000000000" pitchFamily="18" charset="-128"/>
              </a:rPr>
              <a:t>　（サービス提供地域）横須賀市・三浦市・葉山町</a:t>
            </a:r>
          </a:p>
        </p:txBody>
      </p:sp>
      <p:sp>
        <p:nvSpPr>
          <p:cNvPr id="8" name="正方形/長方形 7"/>
          <p:cNvSpPr/>
          <p:nvPr/>
        </p:nvSpPr>
        <p:spPr>
          <a:xfrm>
            <a:off x="0" y="2528117"/>
            <a:ext cx="1529482" cy="2577821"/>
          </a:xfrm>
          <a:prstGeom prst="rect">
            <a:avLst/>
          </a:prstGeom>
          <a:gradFill>
            <a:gsLst>
              <a:gs pos="100000">
                <a:schemeClr val="accent5"/>
              </a:gs>
              <a:gs pos="0">
                <a:schemeClr val="accent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80"/>
          </a:p>
        </p:txBody>
      </p:sp>
      <p:sp>
        <p:nvSpPr>
          <p:cNvPr id="6" name="正方形/長方形 5">
            <a:extLst>
              <a:ext uri="{FF2B5EF4-FFF2-40B4-BE49-F238E27FC236}">
                <a16:creationId xmlns:a16="http://schemas.microsoft.com/office/drawing/2014/main" id="{F1EF3E07-E8B4-40FB-9A53-8309D44B0584}"/>
              </a:ext>
            </a:extLst>
          </p:cNvPr>
          <p:cNvSpPr/>
          <p:nvPr/>
        </p:nvSpPr>
        <p:spPr>
          <a:xfrm>
            <a:off x="4296884" y="6843213"/>
            <a:ext cx="2314820" cy="2880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8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a:xfrm>
            <a:off x="377354" y="6853582"/>
            <a:ext cx="3156951" cy="402483"/>
          </a:xfrm>
        </p:spPr>
        <p:txBody>
          <a:bodyPr/>
          <a:lstStyle/>
          <a:p>
            <a:r>
              <a:rPr lang="ja-JP" altLang="en-US" sz="1400" dirty="0">
                <a:latin typeface="AR Pゴシック体M" panose="020B0600000000000000" pitchFamily="50" charset="-128"/>
                <a:ea typeface="AR Pゴシック体M" panose="020B0600000000000000" pitchFamily="50" charset="-128"/>
              </a:rPr>
              <a:t>湘南福祉協会　</a:t>
            </a:r>
            <a:r>
              <a:rPr lang="en-US" altLang="ja-JP" sz="1400" b="1" dirty="0">
                <a:solidFill>
                  <a:schemeClr val="tx1"/>
                </a:solidFill>
                <a:latin typeface="AR Pゴシック体M" panose="020B0600000000000000" pitchFamily="50" charset="-128"/>
                <a:ea typeface="AR Pゴシック体M" panose="020B0600000000000000" pitchFamily="50" charset="-128"/>
              </a:rPr>
              <a:t>30</a:t>
            </a:r>
            <a:endParaRPr lang="ja-JP" altLang="en-US" sz="1400" b="1" dirty="0">
              <a:solidFill>
                <a:schemeClr val="tx1"/>
              </a:solidFill>
              <a:latin typeface="AR Pゴシック体M" panose="020B0600000000000000" pitchFamily="50" charset="-128"/>
              <a:ea typeface="AR Pゴシック体M" panose="020B0600000000000000" pitchFamily="50" charset="-128"/>
            </a:endParaRPr>
          </a:p>
        </p:txBody>
      </p:sp>
      <p:sp>
        <p:nvSpPr>
          <p:cNvPr id="2" name="正方形/長方形 1"/>
          <p:cNvSpPr/>
          <p:nvPr/>
        </p:nvSpPr>
        <p:spPr>
          <a:xfrm>
            <a:off x="4481810" y="431634"/>
            <a:ext cx="1296144" cy="1439009"/>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189" tIns="189422" rIns="80189" bIns="40094" numCol="1" spcCol="0" rtlCol="0" fromWordArt="0" anchor="ctr" anchorCtr="0" forceAA="0" compatLnSpc="1">
            <a:noAutofit/>
          </a:bodyPr>
          <a:lstStyle/>
          <a:p>
            <a:pPr algn="ctr"/>
            <a:r>
              <a:rPr lang="ja-JP" altLang="en-US" sz="7015" b="1" dirty="0">
                <a:latin typeface="游ゴシック" panose="020B0400000000000000" pitchFamily="34" charset="-128"/>
                <a:ea typeface="游ゴシック" panose="020B0400000000000000" pitchFamily="34" charset="-128"/>
              </a:rPr>
              <a:t>３</a:t>
            </a:r>
          </a:p>
        </p:txBody>
      </p:sp>
      <p:sp>
        <p:nvSpPr>
          <p:cNvPr id="12" name="タイトル 1"/>
          <p:cNvSpPr txBox="1"/>
          <p:nvPr/>
        </p:nvSpPr>
        <p:spPr>
          <a:xfrm>
            <a:off x="5921970" y="899517"/>
            <a:ext cx="2016224" cy="668575"/>
          </a:xfrm>
          <a:prstGeom prst="rect">
            <a:avLst/>
          </a:prstGeom>
          <a:noFill/>
          <a:ln w="12700" cap="flat" cmpd="sng" algn="ctr">
            <a:noFill/>
            <a:prstDash val="solid"/>
          </a:ln>
          <a:effectLst/>
        </p:spPr>
        <p:txBody>
          <a:bodyPr tIns="63141" rtlCol="0" anchor="ctr" anchorCtr="0"/>
          <a:lstStyle>
            <a:defPPr>
              <a:defRPr lang="ja-JP"/>
            </a:defPPr>
            <a:lvl1pPr marR="0" lvl="0" indent="0" defTabSz="-635" fontAlgn="auto">
              <a:lnSpc>
                <a:spcPct val="100000"/>
              </a:lnSpc>
              <a:spcBef>
                <a:spcPts val="0"/>
              </a:spcBef>
              <a:spcAft>
                <a:spcPts val="600"/>
              </a:spcAft>
              <a:buClrTx/>
              <a:buSzTx/>
              <a:buFontTx/>
              <a:buNone/>
              <a:defRPr kumimoji="0" sz="1600" b="0" i="0" u="none" strike="noStrike" kern="0" cap="none" spc="0" normalizeH="0" baseline="0">
                <a:ln>
                  <a:noFill/>
                </a:ln>
                <a:solidFill>
                  <a:srgbClr val="000000"/>
                </a:solidFill>
                <a:effectLst/>
                <a:uLnTx/>
                <a:uFillTx/>
                <a:latin typeface="メイリオ" panose="020B0604030504040204" charset="-128"/>
                <a:ea typeface="メイリオ" panose="020B0604030504040204" charset="-128"/>
              </a:defRPr>
            </a:lvl1pPr>
          </a:lstStyle>
          <a:p>
            <a:pPr algn="ctr"/>
            <a:r>
              <a:rPr lang="ja-JP" altLang="en-US" sz="2800" dirty="0">
                <a:solidFill>
                  <a:schemeClr val="tx1"/>
                </a:solidFill>
                <a:latin typeface="游ゴシック" panose="020B0400000000000000" pitchFamily="34" charset="-128"/>
                <a:ea typeface="游ゴシック" panose="020B0400000000000000" pitchFamily="34" charset="-128"/>
              </a:rPr>
              <a:t>賠償能力等</a:t>
            </a:r>
            <a:endParaRPr lang="en-US" altLang="ja-JP" sz="2800" dirty="0">
              <a:solidFill>
                <a:schemeClr val="tx1"/>
              </a:solidFill>
              <a:latin typeface="游ゴシック" panose="020B0400000000000000" pitchFamily="34" charset="-128"/>
              <a:ea typeface="游ゴシック" panose="020B0400000000000000" pitchFamily="34" charset="-128"/>
            </a:endParaRPr>
          </a:p>
        </p:txBody>
      </p:sp>
      <p:sp>
        <p:nvSpPr>
          <p:cNvPr id="19" name="タイトル 1"/>
          <p:cNvSpPr txBox="1"/>
          <p:nvPr/>
        </p:nvSpPr>
        <p:spPr>
          <a:xfrm>
            <a:off x="809402" y="2123653"/>
            <a:ext cx="4454428" cy="4299978"/>
          </a:xfrm>
          <a:prstGeom prst="rect">
            <a:avLst/>
          </a:prstGeom>
          <a:noFill/>
          <a:ln w="12700" cap="flat" cmpd="sng" algn="ctr">
            <a:noFill/>
            <a:prstDash val="solid"/>
          </a:ln>
          <a:effectLst/>
        </p:spPr>
        <p:txBody>
          <a:bodyPr tIns="63141" rtlCol="0" anchor="ctr" anchorCtr="0"/>
          <a:lstStyle>
            <a:defPPr>
              <a:defRPr lang="ja-JP"/>
            </a:defPPr>
            <a:lvl1pPr marR="0" lvl="0" indent="0" defTabSz="-635" fontAlgn="auto">
              <a:lnSpc>
                <a:spcPct val="100000"/>
              </a:lnSpc>
              <a:spcBef>
                <a:spcPts val="0"/>
              </a:spcBef>
              <a:spcAft>
                <a:spcPts val="600"/>
              </a:spcAft>
              <a:buClrTx/>
              <a:buSzTx/>
              <a:buFontTx/>
              <a:buNone/>
              <a:defRPr kumimoji="0" sz="1600" b="0" i="0" u="none" strike="noStrike" kern="0" cap="none" spc="0" normalizeH="0" baseline="0">
                <a:ln>
                  <a:noFill/>
                </a:ln>
                <a:solidFill>
                  <a:srgbClr val="000000"/>
                </a:solidFill>
                <a:effectLst/>
                <a:uLnTx/>
                <a:uFillTx/>
                <a:latin typeface="メイリオ" panose="020B0604030504040204" charset="-128"/>
                <a:ea typeface="メイリオ" panose="020B0604030504040204" charset="-128"/>
              </a:defRPr>
            </a:lvl1pPr>
          </a:lstStyle>
          <a:p>
            <a:endParaRPr lang="ja-JP" altLang="en-US" sz="28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（利用者の安全対策）</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・利用者情報の共有・確認</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・利用者の健康チェック</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・衛生管理対策　</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　衛生管理マニュアル</a:t>
            </a:r>
          </a:p>
          <a:p>
            <a:endParaRPr lang="ja-JP" altLang="en-US" sz="24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（職員の安全対策）</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・体調確認</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・腰痛予防</a:t>
            </a:r>
          </a:p>
          <a:p>
            <a:endParaRPr lang="ja-JP" altLang="en-US" sz="28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8" name="正方形/長方形 7"/>
          <p:cNvSpPr/>
          <p:nvPr/>
        </p:nvSpPr>
        <p:spPr>
          <a:xfrm>
            <a:off x="4337794" y="6660157"/>
            <a:ext cx="2314820" cy="173724"/>
          </a:xfrm>
          <a:prstGeom prst="rect">
            <a:avLst/>
          </a:prstGeom>
          <a:solidFill>
            <a:srgbClr val="414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80"/>
          </a:p>
        </p:txBody>
      </p:sp>
      <p:sp>
        <p:nvSpPr>
          <p:cNvPr id="9" name="タイトル 1">
            <a:extLst>
              <a:ext uri="{FF2B5EF4-FFF2-40B4-BE49-F238E27FC236}">
                <a16:creationId xmlns:a16="http://schemas.microsoft.com/office/drawing/2014/main" id="{DAA3E4EC-2642-45D8-9B22-09BF02F38F9B}"/>
              </a:ext>
            </a:extLst>
          </p:cNvPr>
          <p:cNvSpPr txBox="1"/>
          <p:nvPr/>
        </p:nvSpPr>
        <p:spPr>
          <a:xfrm>
            <a:off x="5345906" y="2123652"/>
            <a:ext cx="5040560" cy="3673556"/>
          </a:xfrm>
          <a:prstGeom prst="rect">
            <a:avLst/>
          </a:prstGeom>
          <a:noFill/>
          <a:ln w="12700" cap="flat" cmpd="sng" algn="ctr">
            <a:noFill/>
            <a:prstDash val="solid"/>
          </a:ln>
          <a:effectLst/>
        </p:spPr>
        <p:txBody>
          <a:bodyPr tIns="63141" rtlCol="0" anchor="ctr" anchorCtr="0"/>
          <a:lstStyle>
            <a:defPPr>
              <a:defRPr lang="ja-JP"/>
            </a:defPPr>
            <a:lvl1pPr marR="0" lvl="0" indent="0" defTabSz="-635" fontAlgn="auto">
              <a:lnSpc>
                <a:spcPct val="100000"/>
              </a:lnSpc>
              <a:spcBef>
                <a:spcPts val="0"/>
              </a:spcBef>
              <a:spcAft>
                <a:spcPts val="600"/>
              </a:spcAft>
              <a:buClrTx/>
              <a:buSzTx/>
              <a:buFontTx/>
              <a:buNone/>
              <a:defRPr kumimoji="0" sz="1600" b="0" i="0" u="none" strike="noStrike" kern="0" cap="none" spc="0" normalizeH="0" baseline="0">
                <a:ln>
                  <a:noFill/>
                </a:ln>
                <a:solidFill>
                  <a:srgbClr val="000000"/>
                </a:solidFill>
                <a:effectLst/>
                <a:uLnTx/>
                <a:uFillTx/>
                <a:latin typeface="メイリオ" panose="020B0604030504040204" charset="-128"/>
                <a:ea typeface="メイリオ" panose="020B0604030504040204" charset="-128"/>
              </a:defRPr>
            </a:lvl1pPr>
          </a:lstStyle>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（保険）</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①　自動車保険　４台分</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②　利用者普通傷害保険</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③　社会福祉事業者総合</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賠償保険</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④　個人情報漏洩保険・借家人</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賠償保険・火災保険・動産</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総合保険</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03C4DD39-92D2-4F6D-A9FC-234C84CF2726}"/>
              </a:ext>
            </a:extLst>
          </p:cNvPr>
          <p:cNvGraphicFramePr>
            <a:graphicFrameLocks noGrp="1"/>
          </p:cNvGraphicFramePr>
          <p:nvPr>
            <p:extLst>
              <p:ext uri="{D42A27DB-BD31-4B8C-83A1-F6EECF244321}">
                <p14:modId xmlns:p14="http://schemas.microsoft.com/office/powerpoint/2010/main" val="1827732558"/>
              </p:ext>
            </p:extLst>
          </p:nvPr>
        </p:nvGraphicFramePr>
        <p:xfrm>
          <a:off x="809403" y="867579"/>
          <a:ext cx="9361039" cy="5986002"/>
        </p:xfrm>
        <a:graphic>
          <a:graphicData uri="http://schemas.openxmlformats.org/drawingml/2006/table">
            <a:tbl>
              <a:tblPr/>
              <a:tblGrid>
                <a:gridCol w="1141181">
                  <a:extLst>
                    <a:ext uri="{9D8B030D-6E8A-4147-A177-3AD203B41FA5}">
                      <a16:colId xmlns:a16="http://schemas.microsoft.com/office/drawing/2014/main" val="2351163935"/>
                    </a:ext>
                  </a:extLst>
                </a:gridCol>
                <a:gridCol w="1598324">
                  <a:extLst>
                    <a:ext uri="{9D8B030D-6E8A-4147-A177-3AD203B41FA5}">
                      <a16:colId xmlns:a16="http://schemas.microsoft.com/office/drawing/2014/main" val="824191081"/>
                    </a:ext>
                  </a:extLst>
                </a:gridCol>
                <a:gridCol w="6621534">
                  <a:extLst>
                    <a:ext uri="{9D8B030D-6E8A-4147-A177-3AD203B41FA5}">
                      <a16:colId xmlns:a16="http://schemas.microsoft.com/office/drawing/2014/main" val="2281965555"/>
                    </a:ext>
                  </a:extLst>
                </a:gridCol>
              </a:tblGrid>
              <a:tr h="452630">
                <a:tc>
                  <a:txBody>
                    <a:bodyPr/>
                    <a:lstStyle/>
                    <a:p>
                      <a:pPr algn="l" eaLnBrk="0" latinLnBrk="1" hangingPunct="0">
                        <a:lnSpc>
                          <a:spcPts val="1110"/>
                        </a:lnSpc>
                      </a:pPr>
                      <a:r>
                        <a:rPr lang="en-US" sz="10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0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p>
                      <a:pPr algn="ctr" eaLnBrk="0" latinLnBrk="1" hangingPunct="0">
                        <a:lnSpc>
                          <a:spcPts val="1110"/>
                        </a:lnSpc>
                      </a:pP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種類</a:t>
                      </a:r>
                    </a:p>
                    <a:p>
                      <a:pPr algn="ctr"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txBody>
                  <a:tcPr marL="29483" marR="2948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l" eaLnBrk="0" latinLnBrk="1" hangingPunct="0">
                        <a:lnSpc>
                          <a:spcPts val="1110"/>
                        </a:lnSpc>
                      </a:pPr>
                      <a:r>
                        <a:rPr lang="en-US" sz="10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0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p>
                      <a:pPr algn="ctr" eaLnBrk="0" latinLnBrk="1" hangingPunct="0">
                        <a:lnSpc>
                          <a:spcPts val="1110"/>
                        </a:lnSpc>
                      </a:pPr>
                      <a:r>
                        <a:rPr lang="en-US"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 </a:t>
                      </a: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引受保険会社</a:t>
                      </a:r>
                    </a:p>
                  </a:txBody>
                  <a:tcPr marL="29483" marR="2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l" eaLnBrk="0" latinLnBrk="1" hangingPunct="0">
                        <a:lnSpc>
                          <a:spcPts val="1110"/>
                        </a:lnSpc>
                      </a:pPr>
                      <a:r>
                        <a:rPr lang="en-US" sz="10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0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p>
                      <a:pPr algn="ctr" eaLnBrk="0" latinLnBrk="1" hangingPunct="0">
                        <a:lnSpc>
                          <a:spcPts val="1110"/>
                        </a:lnSpc>
                      </a:pP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補</a:t>
                      </a:r>
                      <a:r>
                        <a:rPr lang="ja-JP" altLang="en-US"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　</a:t>
                      </a: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償</a:t>
                      </a:r>
                      <a:r>
                        <a:rPr lang="ja-JP" altLang="en-US"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　</a:t>
                      </a: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内</a:t>
                      </a:r>
                      <a:r>
                        <a:rPr lang="ja-JP" altLang="en-US"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　</a:t>
                      </a: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容</a:t>
                      </a:r>
                    </a:p>
                  </a:txBody>
                  <a:tcPr marL="29483" marR="2948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114321856"/>
                  </a:ext>
                </a:extLst>
              </a:tr>
              <a:tr h="754382">
                <a:tc>
                  <a:txBody>
                    <a:bodyPr/>
                    <a:lstStyle/>
                    <a:p>
                      <a:pPr algn="l"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p>
                      <a:pPr algn="l"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p>
                      <a:pPr algn="ctr" eaLnBrk="0" latinLnBrk="1" hangingPunct="0">
                        <a:lnSpc>
                          <a:spcPts val="1110"/>
                        </a:lnSpc>
                      </a:pP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自動車</a:t>
                      </a:r>
                    </a:p>
                    <a:p>
                      <a:pPr algn="l"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p>
                      <a:pPr algn="l"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txBody>
                  <a:tcPr marL="29483" marR="2948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p>
                      <a:pPr algn="l"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p>
                      <a:pPr algn="ctr" eaLnBrk="0" latinLnBrk="1" hangingPunct="0">
                        <a:lnSpc>
                          <a:spcPts val="1110"/>
                        </a:lnSpc>
                      </a:pP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東京海上日動</a:t>
                      </a:r>
                    </a:p>
                    <a:p>
                      <a:pPr algn="l"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p>
                      <a:pPr algn="l"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txBody>
                  <a:tcPr marL="29483" marR="2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p>
                      <a:pPr algn="l" eaLnBrk="0" latinLnBrk="1" hangingPunct="0">
                        <a:lnSpc>
                          <a:spcPts val="1110"/>
                        </a:lnSpc>
                      </a:pPr>
                      <a:r>
                        <a:rPr lang="ja-JP" altLang="en-US"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　</a:t>
                      </a: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　対人対物　　無制限</a:t>
                      </a:r>
                    </a:p>
                    <a:p>
                      <a:pPr algn="l" eaLnBrk="0" latinLnBrk="1" hangingPunct="0">
                        <a:lnSpc>
                          <a:spcPts val="1110"/>
                        </a:lnSpc>
                      </a:pPr>
                      <a:r>
                        <a:rPr lang="ja-JP" altLang="en-US"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　</a:t>
                      </a: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　搭乗中傷害　</a:t>
                      </a:r>
                      <a:r>
                        <a:rPr lang="en-US"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3</a:t>
                      </a: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a:t>
                      </a:r>
                      <a:r>
                        <a:rPr lang="en-US"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000</a:t>
                      </a: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万円</a:t>
                      </a:r>
                    </a:p>
                    <a:p>
                      <a:pPr algn="l" eaLnBrk="0" latinLnBrk="1" hangingPunct="0">
                        <a:lnSpc>
                          <a:spcPts val="1110"/>
                        </a:lnSpc>
                      </a:pPr>
                      <a:r>
                        <a:rPr lang="ja-JP" altLang="en-US"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　</a:t>
                      </a: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　車　両：車種・初度登録年度により</a:t>
                      </a:r>
                    </a:p>
                    <a:p>
                      <a:pPr algn="l" eaLnBrk="0" latinLnBrk="1" hangingPunct="0">
                        <a:lnSpc>
                          <a:spcPts val="1110"/>
                        </a:lnSpc>
                      </a:pP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　　　　　　　</a:t>
                      </a:r>
                      <a:r>
                        <a:rPr lang="en-US"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15</a:t>
                      </a: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万円～２３５万円（免責</a:t>
                      </a:r>
                      <a:r>
                        <a:rPr lang="en-US"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5</a:t>
                      </a: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万円）</a:t>
                      </a:r>
                    </a:p>
                  </a:txBody>
                  <a:tcPr marL="29483" marR="2948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4588888"/>
                  </a:ext>
                </a:extLst>
              </a:tr>
              <a:tr h="452630">
                <a:tc>
                  <a:txBody>
                    <a:bodyPr/>
                    <a:lstStyle/>
                    <a:p>
                      <a:pPr algn="l"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p>
                      <a:pPr algn="ctr" eaLnBrk="0" latinLnBrk="1" hangingPunct="0">
                        <a:lnSpc>
                          <a:spcPts val="1110"/>
                        </a:lnSpc>
                      </a:pP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火　災</a:t>
                      </a:r>
                    </a:p>
                  </a:txBody>
                  <a:tcPr marL="29483" marR="2948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p>
                      <a:pPr algn="ctr" eaLnBrk="0" latinLnBrk="1" hangingPunct="0">
                        <a:lnSpc>
                          <a:spcPts val="1110"/>
                        </a:lnSpc>
                      </a:pP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損保ジャパン</a:t>
                      </a:r>
                    </a:p>
                    <a:p>
                      <a:pPr algn="ctr"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txBody>
                  <a:tcPr marL="29483" marR="2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p>
                      <a:pPr algn="l" eaLnBrk="0" latinLnBrk="1" hangingPunct="0">
                        <a:lnSpc>
                          <a:spcPts val="1110"/>
                        </a:lnSpc>
                      </a:pPr>
                      <a:r>
                        <a:rPr lang="ja-JP" altLang="en-US"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　</a:t>
                      </a: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　鷹取デイ</a:t>
                      </a:r>
                      <a:r>
                        <a:rPr lang="en-US"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     </a:t>
                      </a: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設備・什器　</a:t>
                      </a:r>
                      <a:r>
                        <a:rPr lang="en-US"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2</a:t>
                      </a: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a:t>
                      </a:r>
                      <a:r>
                        <a:rPr lang="en-US"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300</a:t>
                      </a: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千円</a:t>
                      </a:r>
                    </a:p>
                  </a:txBody>
                  <a:tcPr marL="29483" marR="2948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613335"/>
                  </a:ext>
                </a:extLst>
              </a:tr>
              <a:tr h="705325">
                <a:tc>
                  <a:txBody>
                    <a:bodyPr/>
                    <a:lstStyle/>
                    <a:p>
                      <a:pPr algn="l"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p>
                      <a:pPr algn="l"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p>
                      <a:pPr algn="ctr" eaLnBrk="0" latinLnBrk="1" hangingPunct="0">
                        <a:lnSpc>
                          <a:spcPts val="1110"/>
                        </a:lnSpc>
                      </a:pP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業務災害</a:t>
                      </a:r>
                    </a:p>
                    <a:p>
                      <a:pPr algn="ctr" eaLnBrk="0" latinLnBrk="1" hangingPunct="0">
                        <a:lnSpc>
                          <a:spcPts val="1110"/>
                        </a:lnSpc>
                      </a:pP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総　　合</a:t>
                      </a:r>
                    </a:p>
                    <a:p>
                      <a:pPr algn="l"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txBody>
                  <a:tcPr marL="29483" marR="2948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p>
                      <a:pPr algn="l"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p>
                      <a:pPr algn="ctr" eaLnBrk="0" latinLnBrk="1" hangingPunct="0">
                        <a:lnSpc>
                          <a:spcPts val="1110"/>
                        </a:lnSpc>
                      </a:pP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ＡＩＵ</a:t>
                      </a:r>
                    </a:p>
                    <a:p>
                      <a:pPr algn="l"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p>
                      <a:pPr algn="l"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txBody>
                  <a:tcPr marL="29483" marR="2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p>
                      <a:pPr algn="l" eaLnBrk="0" latinLnBrk="1" hangingPunct="0">
                        <a:lnSpc>
                          <a:spcPts val="1110"/>
                        </a:lnSpc>
                      </a:pP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＜役職員全員（パート・アルバイトを含む）にかかる労災事故を補償＞</a:t>
                      </a:r>
                    </a:p>
                    <a:p>
                      <a:pPr algn="l" eaLnBrk="0" latinLnBrk="1" hangingPunct="0">
                        <a:lnSpc>
                          <a:spcPts val="1110"/>
                        </a:lnSpc>
                      </a:pPr>
                      <a:r>
                        <a:rPr lang="ja-JP" altLang="en-US"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　</a:t>
                      </a: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　死　亡　　</a:t>
                      </a:r>
                      <a:r>
                        <a:rPr lang="en-US"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5</a:t>
                      </a: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a:t>
                      </a:r>
                      <a:r>
                        <a:rPr lang="en-US"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000</a:t>
                      </a: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千円</a:t>
                      </a:r>
                    </a:p>
                    <a:p>
                      <a:pPr algn="l" eaLnBrk="0" latinLnBrk="1" hangingPunct="0">
                        <a:lnSpc>
                          <a:spcPts val="1110"/>
                        </a:lnSpc>
                      </a:pPr>
                      <a:r>
                        <a:rPr lang="ja-JP" altLang="en-US"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　</a:t>
                      </a: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　後遺症等　</a:t>
                      </a:r>
                      <a:r>
                        <a:rPr lang="en-US"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5</a:t>
                      </a: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a:t>
                      </a:r>
                      <a:r>
                        <a:rPr lang="en-US"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000</a:t>
                      </a: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千円～２００千円</a:t>
                      </a:r>
                    </a:p>
                  </a:txBody>
                  <a:tcPr marL="29483" marR="2948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574168"/>
                  </a:ext>
                </a:extLst>
              </a:tr>
              <a:tr h="905258">
                <a:tc>
                  <a:txBody>
                    <a:bodyPr/>
                    <a:lstStyle/>
                    <a:p>
                      <a:pPr algn="l"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p>
                      <a:pPr algn="l"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p>
                      <a:pPr algn="ctr" eaLnBrk="0" hangingPunct="0">
                        <a:lnSpc>
                          <a:spcPts val="1110"/>
                        </a:lnSpc>
                      </a:pP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サイバー</a:t>
                      </a:r>
                      <a:endParaRPr lang="ja-JP" altLang="en-US"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p>
                      <a:pPr algn="ctr" eaLnBrk="0" hangingPunct="0">
                        <a:lnSpc>
                          <a:spcPts val="1110"/>
                        </a:lnSpc>
                      </a:pP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セキュリティ</a:t>
                      </a:r>
                    </a:p>
                    <a:p>
                      <a:pPr algn="l"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txBody>
                  <a:tcPr marL="29483" marR="2948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p>
                      <a:pPr algn="l"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p>
                      <a:pPr algn="ctr" eaLnBrk="0" latinLnBrk="1" hangingPunct="0">
                        <a:lnSpc>
                          <a:spcPts val="1110"/>
                        </a:lnSpc>
                      </a:pP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あいおいニッ</a:t>
                      </a:r>
                    </a:p>
                    <a:p>
                      <a:pPr algn="ctr" eaLnBrk="0" latinLnBrk="1" hangingPunct="0">
                        <a:lnSpc>
                          <a:spcPts val="1110"/>
                        </a:lnSpc>
                      </a:pP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セイ同和損保</a:t>
                      </a:r>
                    </a:p>
                    <a:p>
                      <a:pPr algn="l"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p>
                      <a:pPr algn="l"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txBody>
                  <a:tcPr marL="29483" marR="2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p>
                      <a:pPr algn="l" eaLnBrk="0" latinLnBrk="1" hangingPunct="0">
                        <a:lnSpc>
                          <a:spcPts val="1110"/>
                        </a:lnSpc>
                      </a:pP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＜サイバー攻撃・不正アクセス・盗難・紛失、メール・ファックスの誤送信などによる情報漏泄またはその恐れによる第三者への損害賠償等を補償＞</a:t>
                      </a:r>
                    </a:p>
                    <a:p>
                      <a:pPr algn="l" eaLnBrk="0" latinLnBrk="1" hangingPunct="0">
                        <a:lnSpc>
                          <a:spcPts val="1110"/>
                        </a:lnSpc>
                      </a:pPr>
                      <a:r>
                        <a:rPr lang="ja-JP" altLang="en-US"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　</a:t>
                      </a: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　賠償責任補償　　</a:t>
                      </a:r>
                      <a:r>
                        <a:rPr lang="en-US"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100</a:t>
                      </a: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a:t>
                      </a:r>
                      <a:r>
                        <a:rPr lang="en-US"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000</a:t>
                      </a: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千円</a:t>
                      </a:r>
                    </a:p>
                    <a:p>
                      <a:pPr algn="l" eaLnBrk="0" latinLnBrk="1" hangingPunct="0">
                        <a:lnSpc>
                          <a:spcPts val="1110"/>
                        </a:lnSpc>
                      </a:pPr>
                      <a:r>
                        <a:rPr lang="ja-JP" altLang="en-US"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　</a:t>
                      </a: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　事故対応費用　　　</a:t>
                      </a:r>
                      <a:r>
                        <a:rPr lang="en-US"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10</a:t>
                      </a: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a:t>
                      </a:r>
                      <a:r>
                        <a:rPr lang="en-US"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000</a:t>
                      </a: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千円</a:t>
                      </a:r>
                    </a:p>
                  </a:txBody>
                  <a:tcPr marL="29483" marR="2948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0517569"/>
                  </a:ext>
                </a:extLst>
              </a:tr>
              <a:tr h="452630">
                <a:tc>
                  <a:txBody>
                    <a:bodyPr/>
                    <a:lstStyle/>
                    <a:p>
                      <a:pPr algn="l"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p>
                      <a:pPr algn="ctr" eaLnBrk="0" latinLnBrk="1" hangingPunct="0">
                        <a:lnSpc>
                          <a:spcPts val="1110"/>
                        </a:lnSpc>
                      </a:pP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動産総合</a:t>
                      </a:r>
                    </a:p>
                    <a:p>
                      <a:pPr algn="ctr"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txBody>
                  <a:tcPr marL="29483" marR="2948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p>
                      <a:pPr algn="ctr" eaLnBrk="0" latinLnBrk="1" hangingPunct="0">
                        <a:lnSpc>
                          <a:spcPts val="1110"/>
                        </a:lnSpc>
                      </a:pP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東京海上日動</a:t>
                      </a:r>
                    </a:p>
                    <a:p>
                      <a:pPr algn="ctr"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txBody>
                  <a:tcPr marL="29483" marR="2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p>
                      <a:pPr algn="l" eaLnBrk="0" latinLnBrk="1" hangingPunct="0">
                        <a:lnSpc>
                          <a:spcPts val="1110"/>
                        </a:lnSpc>
                      </a:pP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＜保管中及び運送中の現金にかかる事故による損害を補償＞</a:t>
                      </a:r>
                    </a:p>
                    <a:p>
                      <a:pPr algn="l" eaLnBrk="0" latinLnBrk="1" hangingPunct="0">
                        <a:lnSpc>
                          <a:spcPts val="1110"/>
                        </a:lnSpc>
                      </a:pPr>
                      <a:r>
                        <a:rPr lang="en-US"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 </a:t>
                      </a:r>
                      <a:r>
                        <a:rPr lang="ja-JP" altLang="en-US"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　</a:t>
                      </a: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　鷹取デイ</a:t>
                      </a:r>
                      <a:r>
                        <a:rPr lang="en-US"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     200</a:t>
                      </a: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千円</a:t>
                      </a:r>
                    </a:p>
                  </a:txBody>
                  <a:tcPr marL="29483" marR="2948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9358226"/>
                  </a:ext>
                </a:extLst>
              </a:tr>
              <a:tr h="905258">
                <a:tc>
                  <a:txBody>
                    <a:bodyPr/>
                    <a:lstStyle/>
                    <a:p>
                      <a:pPr algn="l"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p>
                      <a:pPr algn="l"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p>
                      <a:pPr algn="ctr" eaLnBrk="0" latinLnBrk="1" hangingPunct="0">
                        <a:lnSpc>
                          <a:spcPts val="1110"/>
                        </a:lnSpc>
                      </a:pP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介　護</a:t>
                      </a:r>
                    </a:p>
                    <a:p>
                      <a:pPr algn="ctr" eaLnBrk="0" latinLnBrk="1" hangingPunct="0">
                        <a:lnSpc>
                          <a:spcPts val="1110"/>
                        </a:lnSpc>
                      </a:pP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事業者</a:t>
                      </a:r>
                    </a:p>
                    <a:p>
                      <a:pPr algn="ctr" eaLnBrk="0" latinLnBrk="1" hangingPunct="0">
                        <a:lnSpc>
                          <a:spcPts val="1110"/>
                        </a:lnSpc>
                      </a:pP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総　合</a:t>
                      </a:r>
                    </a:p>
                    <a:p>
                      <a:pPr algn="l"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txBody>
                  <a:tcPr marL="29483" marR="2948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p>
                      <a:pPr algn="l"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p>
                      <a:pPr algn="ctr" eaLnBrk="0" latinLnBrk="1" hangingPunct="0">
                        <a:lnSpc>
                          <a:spcPts val="1110"/>
                        </a:lnSpc>
                      </a:pP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あいおいニッ</a:t>
                      </a:r>
                    </a:p>
                    <a:p>
                      <a:pPr algn="ctr" eaLnBrk="0" latinLnBrk="1" hangingPunct="0">
                        <a:lnSpc>
                          <a:spcPts val="1110"/>
                        </a:lnSpc>
                      </a:pP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セイ同和損保</a:t>
                      </a:r>
                    </a:p>
                    <a:p>
                      <a:pPr algn="l"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p>
                      <a:pPr algn="l"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txBody>
                  <a:tcPr marL="29483" marR="2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p>
                      <a:pPr algn="l" eaLnBrk="0" latinLnBrk="1" hangingPunct="0">
                        <a:lnSpc>
                          <a:spcPts val="1110"/>
                        </a:lnSpc>
                      </a:pP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＜施設の欠陥や業務の遂行によって生じた対人・対物事故による損害を補償＞</a:t>
                      </a:r>
                    </a:p>
                    <a:p>
                      <a:pPr algn="l" eaLnBrk="0" latinLnBrk="1" hangingPunct="0">
                        <a:lnSpc>
                          <a:spcPts val="1110"/>
                        </a:lnSpc>
                      </a:pPr>
                      <a:r>
                        <a:rPr lang="ja-JP" altLang="en-US"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　</a:t>
                      </a: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　鷹取デイ（</a:t>
                      </a:r>
                      <a:r>
                        <a:rPr lang="en-US"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403.19</a:t>
                      </a: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　　</a:t>
                      </a:r>
                    </a:p>
                    <a:p>
                      <a:pPr algn="l" eaLnBrk="0" latinLnBrk="1" hangingPunct="0">
                        <a:lnSpc>
                          <a:spcPts val="1110"/>
                        </a:lnSpc>
                      </a:pP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　　・対人　　</a:t>
                      </a:r>
                      <a:r>
                        <a:rPr lang="en-US"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100</a:t>
                      </a: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a:t>
                      </a:r>
                      <a:r>
                        <a:rPr lang="en-US"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000</a:t>
                      </a: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千円</a:t>
                      </a:r>
                    </a:p>
                    <a:p>
                      <a:pPr algn="l" eaLnBrk="0" latinLnBrk="1" hangingPunct="0">
                        <a:lnSpc>
                          <a:spcPts val="1110"/>
                        </a:lnSpc>
                      </a:pPr>
                      <a:r>
                        <a:rPr lang="en-US"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    </a:t>
                      </a: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・対物　　</a:t>
                      </a:r>
                      <a:r>
                        <a:rPr lang="en-US"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100</a:t>
                      </a: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a:t>
                      </a:r>
                      <a:r>
                        <a:rPr lang="en-US"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000</a:t>
                      </a: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千円（漏水担保特約あり）</a:t>
                      </a:r>
                    </a:p>
                  </a:txBody>
                  <a:tcPr marL="29483" marR="2948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5845086"/>
                  </a:ext>
                </a:extLst>
              </a:tr>
              <a:tr h="1357889">
                <a:tc>
                  <a:txBody>
                    <a:bodyPr/>
                    <a:lstStyle/>
                    <a:p>
                      <a:pPr algn="l"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p>
                      <a:pPr algn="l"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p>
                      <a:pPr algn="ctr" eaLnBrk="0" latinLnBrk="1" hangingPunct="0">
                        <a:lnSpc>
                          <a:spcPts val="1110"/>
                        </a:lnSpc>
                      </a:pP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施　設</a:t>
                      </a:r>
                    </a:p>
                    <a:p>
                      <a:pPr algn="ctr" eaLnBrk="0" latinLnBrk="1" hangingPunct="0">
                        <a:lnSpc>
                          <a:spcPts val="1110"/>
                        </a:lnSpc>
                      </a:pP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利用者</a:t>
                      </a:r>
                    </a:p>
                    <a:p>
                      <a:pPr algn="ctr" eaLnBrk="0" latinLnBrk="1" hangingPunct="0">
                        <a:lnSpc>
                          <a:spcPts val="1110"/>
                        </a:lnSpc>
                      </a:pP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傷　害</a:t>
                      </a:r>
                    </a:p>
                    <a:p>
                      <a:pPr algn="l"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p>
                      <a:pPr algn="l"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p>
                      <a:pPr algn="l"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p>
                      <a:pPr algn="l"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txBody>
                  <a:tcPr marL="29483" marR="2948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p>
                      <a:pPr algn="l"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p>
                      <a:pPr algn="ctr" eaLnBrk="0" latinLnBrk="1" hangingPunct="0">
                        <a:lnSpc>
                          <a:spcPts val="1110"/>
                        </a:lnSpc>
                      </a:pP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損保ジャパン</a:t>
                      </a:r>
                    </a:p>
                    <a:p>
                      <a:pPr algn="ctr"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p>
                      <a:pPr algn="l"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p>
                      <a:pPr algn="l"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p>
                      <a:pPr algn="l"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p>
                      <a:pPr algn="l"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p>
                      <a:pPr algn="l"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txBody>
                  <a:tcPr marL="29483" marR="2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eaLnBrk="0" latinLnBrk="1" hangingPunct="0">
                        <a:lnSpc>
                          <a:spcPts val="1110"/>
                        </a:lnSpc>
                      </a:pPr>
                      <a:r>
                        <a:rPr lang="en-US" sz="1200" kern="100" spc="31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p>
                      <a:pPr algn="l" eaLnBrk="0" latinLnBrk="1" hangingPunct="0">
                        <a:lnSpc>
                          <a:spcPts val="1110"/>
                        </a:lnSpc>
                      </a:pP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＜利用者が施設内（往復途上含む）で傷害を負った場合、施設の過失とは無関係に本人の請求により保険金を支払うもの＞</a:t>
                      </a:r>
                    </a:p>
                    <a:p>
                      <a:pPr algn="l" eaLnBrk="0" latinLnBrk="1" hangingPunct="0">
                        <a:lnSpc>
                          <a:spcPts val="1110"/>
                        </a:lnSpc>
                      </a:pPr>
                      <a:r>
                        <a:rPr lang="ja-JP" altLang="en-US"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　</a:t>
                      </a: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　死　　亡　　</a:t>
                      </a:r>
                      <a:r>
                        <a:rPr lang="en-US"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5</a:t>
                      </a: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a:t>
                      </a:r>
                      <a:r>
                        <a:rPr lang="en-US"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000</a:t>
                      </a: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千円</a:t>
                      </a:r>
                    </a:p>
                    <a:p>
                      <a:pPr algn="l" eaLnBrk="0" latinLnBrk="1" hangingPunct="0">
                        <a:lnSpc>
                          <a:spcPts val="1110"/>
                        </a:lnSpc>
                      </a:pPr>
                      <a:r>
                        <a:rPr lang="ja-JP" altLang="en-US"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　</a:t>
                      </a: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　後遺障害　　</a:t>
                      </a:r>
                      <a:r>
                        <a:rPr lang="en-US"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150</a:t>
                      </a: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千円～</a:t>
                      </a:r>
                      <a:r>
                        <a:rPr lang="en-US"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5</a:t>
                      </a: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a:t>
                      </a:r>
                      <a:r>
                        <a:rPr lang="en-US"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000</a:t>
                      </a: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千円</a:t>
                      </a:r>
                    </a:p>
                    <a:p>
                      <a:pPr algn="l" eaLnBrk="0" latinLnBrk="1" hangingPunct="0">
                        <a:lnSpc>
                          <a:spcPts val="1110"/>
                        </a:lnSpc>
                      </a:pPr>
                      <a:r>
                        <a:rPr lang="ja-JP" altLang="en-US"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　</a:t>
                      </a: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　入　　院　　</a:t>
                      </a:r>
                      <a:r>
                        <a:rPr lang="en-US"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3</a:t>
                      </a: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，７５０円／日（１８０日限度）</a:t>
                      </a:r>
                    </a:p>
                    <a:p>
                      <a:pPr algn="l" eaLnBrk="0" latinLnBrk="1" hangingPunct="0">
                        <a:lnSpc>
                          <a:spcPts val="1110"/>
                        </a:lnSpc>
                      </a:pP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　■　通　　院　　</a:t>
                      </a:r>
                      <a:r>
                        <a:rPr lang="en-US"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2</a:t>
                      </a: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，５００円／日（　９０日限度）</a:t>
                      </a:r>
                    </a:p>
                    <a:p>
                      <a:pPr algn="l" eaLnBrk="0" latinLnBrk="1" hangingPunct="0">
                        <a:lnSpc>
                          <a:spcPts val="1110"/>
                        </a:lnSpc>
                      </a:pPr>
                      <a:r>
                        <a:rPr lang="ja-JP" altLang="en-US"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　</a:t>
                      </a: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　手術給付金</a:t>
                      </a:r>
                      <a:r>
                        <a:rPr lang="en-US"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  150</a:t>
                      </a: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千円限度</a:t>
                      </a:r>
                    </a:p>
                    <a:p>
                      <a:pPr algn="l" eaLnBrk="0" latinLnBrk="1" hangingPunct="0">
                        <a:lnSpc>
                          <a:spcPts val="1110"/>
                        </a:lnSpc>
                      </a:pPr>
                      <a:r>
                        <a:rPr lang="ja-JP" altLang="en-US"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　</a:t>
                      </a: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　熱中症危険補償特約あり</a:t>
                      </a:r>
                    </a:p>
                  </a:txBody>
                  <a:tcPr marL="29483" marR="2948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6835990"/>
                  </a:ext>
                </a:extLst>
              </a:tr>
            </a:tbl>
          </a:graphicData>
        </a:graphic>
      </p:graphicFrame>
      <p:sp>
        <p:nvSpPr>
          <p:cNvPr id="4" name="テキスト ボックス 3">
            <a:extLst>
              <a:ext uri="{FF2B5EF4-FFF2-40B4-BE49-F238E27FC236}">
                <a16:creationId xmlns:a16="http://schemas.microsoft.com/office/drawing/2014/main" id="{73C38F96-C533-47B5-8C12-C1DF734F9837}"/>
              </a:ext>
            </a:extLst>
          </p:cNvPr>
          <p:cNvSpPr txBox="1"/>
          <p:nvPr/>
        </p:nvSpPr>
        <p:spPr>
          <a:xfrm>
            <a:off x="2105546" y="467469"/>
            <a:ext cx="6336704" cy="400110"/>
          </a:xfrm>
          <a:prstGeom prst="rect">
            <a:avLst/>
          </a:prstGeom>
          <a:noFill/>
        </p:spPr>
        <p:txBody>
          <a:bodyPr wrap="square">
            <a:spAutoFit/>
          </a:bodyPr>
          <a:lstStyle/>
          <a:p>
            <a:pPr algn="ctr" hangingPunct="0">
              <a:lnSpc>
                <a:spcPts val="1320"/>
              </a:lnSpc>
            </a:pPr>
            <a:r>
              <a:rPr lang="ja-JP" altLang="ja-JP" sz="1300" u="dbl" spc="30" dirty="0">
                <a:solidFill>
                  <a:srgbClr val="000000"/>
                </a:solidFill>
                <a:effectLst/>
                <a:uFill>
                  <a:solidFill>
                    <a:srgbClr val="000000"/>
                  </a:solidFill>
                </a:uFill>
                <a:latin typeface="HG丸ｺﾞｼｯｸM-PRO" panose="020F0600000000000000" pitchFamily="50" charset="-128"/>
                <a:ea typeface="HG丸ｺﾞｼｯｸM-PRO" panose="020F0600000000000000" pitchFamily="50" charset="-128"/>
                <a:cs typeface="HG丸ｺﾞｼｯｸM-PRO" panose="020F0600000000000000" pitchFamily="50" charset="-128"/>
              </a:rPr>
              <a:t> </a:t>
            </a:r>
            <a:r>
              <a:rPr lang="ja-JP" altLang="ja-JP" sz="1300" u="dbl" spc="50" dirty="0">
                <a:solidFill>
                  <a:srgbClr val="000000"/>
                </a:solidFill>
                <a:effectLst/>
                <a:uFill>
                  <a:solidFill>
                    <a:srgbClr val="000000"/>
                  </a:solidFill>
                </a:uFill>
                <a:latin typeface="HG丸ｺﾞｼｯｸM-PRO" panose="020F0600000000000000" pitchFamily="50" charset="-128"/>
                <a:ea typeface="HG丸ｺﾞｼｯｸM-PRO" panose="020F0600000000000000" pitchFamily="50" charset="-128"/>
                <a:cs typeface="HG丸ｺﾞｼｯｸM-PRO" panose="020F0600000000000000" pitchFamily="50" charset="-128"/>
              </a:rPr>
              <a:t>鷹取老人デイサービスセンター関係　加入保険一覧表</a:t>
            </a:r>
            <a:r>
              <a:rPr lang="ja-JP" altLang="ja-JP" sz="1300" u="dbl" spc="30" dirty="0">
                <a:solidFill>
                  <a:srgbClr val="000000"/>
                </a:solidFill>
                <a:effectLst/>
                <a:uFill>
                  <a:solidFill>
                    <a:srgbClr val="000000"/>
                  </a:solidFill>
                </a:uFill>
                <a:latin typeface="HG丸ｺﾞｼｯｸM-PRO" panose="020F0600000000000000" pitchFamily="50" charset="-128"/>
                <a:ea typeface="HG丸ｺﾞｼｯｸM-PRO" panose="020F0600000000000000" pitchFamily="50" charset="-128"/>
                <a:cs typeface="HG丸ｺﾞｼｯｸM-PRO" panose="020F0600000000000000" pitchFamily="50" charset="-128"/>
              </a:rPr>
              <a:t> </a:t>
            </a:r>
            <a:endParaRPr lang="ja-JP" altLang="ja-JP" sz="1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endParaRPr>
          </a:p>
          <a:p>
            <a:pPr algn="r" hangingPunct="0">
              <a:lnSpc>
                <a:spcPts val="1110"/>
              </a:lnSpc>
            </a:pPr>
            <a:r>
              <a:rPr lang="en-US" altLang="ja-JP" sz="1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                                                                                   </a:t>
            </a:r>
            <a:r>
              <a:rPr lang="ja-JP" altLang="ja-JP" sz="1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令和３年</a:t>
            </a:r>
            <a:r>
              <a:rPr lang="en-US" altLang="ja-JP" sz="1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4</a:t>
            </a:r>
            <a:r>
              <a:rPr lang="ja-JP" altLang="ja-JP" sz="1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月</a:t>
            </a:r>
            <a:r>
              <a:rPr lang="en-US" altLang="ja-JP" sz="1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1</a:t>
            </a:r>
            <a:r>
              <a:rPr lang="ja-JP" altLang="ja-JP" sz="1100" dirty="0">
                <a:solidFill>
                  <a:srgbClr val="000000"/>
                </a:solidFill>
                <a:effectLst/>
                <a:latin typeface="HG丸ｺﾞｼｯｸM-PRO" panose="020F0600000000000000" pitchFamily="50" charset="-128"/>
                <a:ea typeface="HG丸ｺﾞｼｯｸM-PRO" panose="020F0600000000000000" pitchFamily="50" charset="-128"/>
                <a:cs typeface="HG丸ｺﾞｼｯｸM-PRO" panose="020F0600000000000000" pitchFamily="50" charset="-128"/>
              </a:rPr>
              <a:t>日現在</a:t>
            </a:r>
          </a:p>
        </p:txBody>
      </p:sp>
      <p:sp>
        <p:nvSpPr>
          <p:cNvPr id="5" name="フッター プレースホルダー 3">
            <a:extLst>
              <a:ext uri="{FF2B5EF4-FFF2-40B4-BE49-F238E27FC236}">
                <a16:creationId xmlns:a16="http://schemas.microsoft.com/office/drawing/2014/main" id="{59F80394-4987-4D94-8C3A-046C413BFD1F}"/>
              </a:ext>
            </a:extLst>
          </p:cNvPr>
          <p:cNvSpPr txBox="1">
            <a:spLocks/>
          </p:cNvSpPr>
          <p:nvPr/>
        </p:nvSpPr>
        <p:spPr>
          <a:xfrm>
            <a:off x="377354" y="6990363"/>
            <a:ext cx="3156951" cy="52665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dirty="0">
                <a:latin typeface="AR Pゴシック体M" panose="020B0600000000000000" pitchFamily="50" charset="-128"/>
                <a:ea typeface="AR Pゴシック体M" panose="020B0600000000000000" pitchFamily="50" charset="-128"/>
              </a:rPr>
              <a:t>湘南福祉協会</a:t>
            </a:r>
            <a:r>
              <a:rPr lang="ja-JP" altLang="en-US" sz="1400" b="1" dirty="0">
                <a:latin typeface="AR Pゴシック体M" panose="020B0600000000000000" pitchFamily="50" charset="-128"/>
                <a:ea typeface="AR Pゴシック体M" panose="020B0600000000000000" pitchFamily="50" charset="-128"/>
              </a:rPr>
              <a:t>　</a:t>
            </a:r>
            <a:r>
              <a:rPr lang="en-US" altLang="ja-JP" sz="1400" b="1" dirty="0">
                <a:latin typeface="AR Pゴシック体M" panose="020B0600000000000000" pitchFamily="50" charset="-128"/>
                <a:ea typeface="AR Pゴシック体M" panose="020B0600000000000000" pitchFamily="50" charset="-128"/>
              </a:rPr>
              <a:t>31</a:t>
            </a:r>
            <a:endParaRPr lang="ja-JP" altLang="en-US" sz="1400" b="1" dirty="0">
              <a:latin typeface="AR Pゴシック体M" panose="020B0600000000000000" pitchFamily="50" charset="-128"/>
              <a:ea typeface="AR Pゴシック体M" panose="020B0600000000000000" pitchFamily="50" charset="-128"/>
            </a:endParaRPr>
          </a:p>
        </p:txBody>
      </p:sp>
    </p:spTree>
    <p:extLst>
      <p:ext uri="{BB962C8B-B14F-4D97-AF65-F5344CB8AC3E}">
        <p14:creationId xmlns:p14="http://schemas.microsoft.com/office/powerpoint/2010/main" val="1920590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a:xfrm>
            <a:off x="377354" y="6804173"/>
            <a:ext cx="3156951" cy="402483"/>
          </a:xfrm>
        </p:spPr>
        <p:txBody>
          <a:bodyPr/>
          <a:lstStyle/>
          <a:p>
            <a:r>
              <a:rPr lang="ja-JP" altLang="en-US" sz="1400" dirty="0">
                <a:latin typeface="AR Pゴシック体M" panose="020B0600000000000000" pitchFamily="50" charset="-128"/>
                <a:ea typeface="AR Pゴシック体M" panose="020B0600000000000000" pitchFamily="50" charset="-128"/>
              </a:rPr>
              <a:t>湘南福祉協会　</a:t>
            </a:r>
            <a:r>
              <a:rPr lang="en-US" altLang="ja-JP" sz="1400" b="1" dirty="0">
                <a:solidFill>
                  <a:schemeClr val="tx1"/>
                </a:solidFill>
                <a:latin typeface="AR Pゴシック体M" panose="020B0600000000000000" pitchFamily="50" charset="-128"/>
                <a:ea typeface="AR Pゴシック体M" panose="020B0600000000000000" pitchFamily="50" charset="-128"/>
              </a:rPr>
              <a:t>32</a:t>
            </a:r>
            <a:endParaRPr lang="ja-JP" altLang="en-US" sz="1400" b="1" dirty="0">
              <a:solidFill>
                <a:schemeClr val="tx1"/>
              </a:solidFill>
              <a:latin typeface="AR Pゴシック体M" panose="020B0600000000000000" pitchFamily="50" charset="-128"/>
              <a:ea typeface="AR Pゴシック体M" panose="020B0600000000000000" pitchFamily="50" charset="-128"/>
            </a:endParaRPr>
          </a:p>
        </p:txBody>
      </p:sp>
      <p:sp>
        <p:nvSpPr>
          <p:cNvPr id="2" name="正方形/長方形 1"/>
          <p:cNvSpPr/>
          <p:nvPr/>
        </p:nvSpPr>
        <p:spPr>
          <a:xfrm>
            <a:off x="4682856" y="899517"/>
            <a:ext cx="1527146" cy="1439009"/>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189" tIns="189422" rIns="80189" bIns="40094" numCol="1" spcCol="0" rtlCol="0" fromWordArt="0" anchor="ctr" anchorCtr="0" forceAA="0" compatLnSpc="1">
            <a:noAutofit/>
          </a:bodyPr>
          <a:lstStyle/>
          <a:p>
            <a:pPr algn="ctr"/>
            <a:r>
              <a:rPr lang="ja-JP" altLang="en-US" sz="7015" b="1" dirty="0">
                <a:latin typeface="游ゴシック" panose="020B0400000000000000" pitchFamily="34" charset="-128"/>
                <a:ea typeface="游ゴシック" panose="020B0400000000000000" pitchFamily="34" charset="-128"/>
              </a:rPr>
              <a:t>４</a:t>
            </a:r>
          </a:p>
        </p:txBody>
      </p:sp>
      <p:sp>
        <p:nvSpPr>
          <p:cNvPr id="12" name="タイトル 1"/>
          <p:cNvSpPr txBox="1"/>
          <p:nvPr/>
        </p:nvSpPr>
        <p:spPr>
          <a:xfrm>
            <a:off x="6210002" y="1259557"/>
            <a:ext cx="3600400" cy="504055"/>
          </a:xfrm>
          <a:prstGeom prst="rect">
            <a:avLst/>
          </a:prstGeom>
          <a:noFill/>
          <a:ln w="12700" cap="flat" cmpd="sng" algn="ctr">
            <a:noFill/>
            <a:prstDash val="solid"/>
          </a:ln>
          <a:effectLst/>
        </p:spPr>
        <p:txBody>
          <a:bodyPr tIns="63141" rtlCol="0" anchor="ctr" anchorCtr="0"/>
          <a:lstStyle>
            <a:defPPr>
              <a:defRPr lang="ja-JP"/>
            </a:defPPr>
            <a:lvl1pPr marR="0" lvl="0" indent="0" defTabSz="-635" fontAlgn="auto">
              <a:lnSpc>
                <a:spcPct val="100000"/>
              </a:lnSpc>
              <a:spcBef>
                <a:spcPts val="0"/>
              </a:spcBef>
              <a:spcAft>
                <a:spcPts val="600"/>
              </a:spcAft>
              <a:buClrTx/>
              <a:buSzTx/>
              <a:buFontTx/>
              <a:buNone/>
              <a:defRPr kumimoji="0" sz="1600" b="0" i="0" u="none" strike="noStrike" kern="0" cap="none" spc="0" normalizeH="0" baseline="0">
                <a:ln>
                  <a:noFill/>
                </a:ln>
                <a:solidFill>
                  <a:srgbClr val="000000"/>
                </a:solidFill>
                <a:effectLst/>
                <a:uLnTx/>
                <a:uFillTx/>
                <a:latin typeface="メイリオ" panose="020B0604030504040204" charset="-128"/>
                <a:ea typeface="メイリオ" panose="020B0604030504040204" charset="-128"/>
              </a:defRPr>
            </a:lvl1pPr>
          </a:lstStyle>
          <a:p>
            <a:pPr algn="ctr"/>
            <a:r>
              <a:rPr lang="ja-JP" altLang="en-US" sz="2800" dirty="0">
                <a:solidFill>
                  <a:schemeClr val="tx1"/>
                </a:solidFill>
                <a:latin typeface="游ゴシック" panose="020B0400000000000000" pitchFamily="34" charset="-128"/>
                <a:ea typeface="游ゴシック" panose="020B0400000000000000" pitchFamily="34" charset="-128"/>
              </a:rPr>
              <a:t>同種施設管理実績</a:t>
            </a:r>
            <a:endParaRPr lang="en-US" altLang="ja-JP" sz="2800" dirty="0">
              <a:solidFill>
                <a:schemeClr val="tx1"/>
              </a:solidFill>
              <a:latin typeface="游ゴシック" panose="020B0400000000000000" pitchFamily="34" charset="-128"/>
              <a:ea typeface="游ゴシック" panose="020B0400000000000000" pitchFamily="34" charset="-128"/>
            </a:endParaRPr>
          </a:p>
        </p:txBody>
      </p:sp>
      <p:sp>
        <p:nvSpPr>
          <p:cNvPr id="19" name="タイトル 1"/>
          <p:cNvSpPr txBox="1"/>
          <p:nvPr/>
        </p:nvSpPr>
        <p:spPr>
          <a:xfrm>
            <a:off x="1457474" y="2627709"/>
            <a:ext cx="7776864" cy="2952328"/>
          </a:xfrm>
          <a:prstGeom prst="rect">
            <a:avLst/>
          </a:prstGeom>
          <a:noFill/>
          <a:ln w="12700" cap="flat" cmpd="sng" algn="ctr">
            <a:noFill/>
            <a:prstDash val="solid"/>
          </a:ln>
          <a:effectLst/>
        </p:spPr>
        <p:txBody>
          <a:bodyPr tIns="63141" rtlCol="0" anchor="ctr" anchorCtr="0"/>
          <a:lstStyle>
            <a:defPPr>
              <a:defRPr lang="ja-JP"/>
            </a:defPPr>
            <a:lvl1pPr marR="0" lvl="0" indent="0" defTabSz="-635" fontAlgn="auto">
              <a:lnSpc>
                <a:spcPct val="100000"/>
              </a:lnSpc>
              <a:spcBef>
                <a:spcPts val="0"/>
              </a:spcBef>
              <a:spcAft>
                <a:spcPts val="600"/>
              </a:spcAft>
              <a:buClrTx/>
              <a:buSzTx/>
              <a:buFontTx/>
              <a:buNone/>
              <a:defRPr kumimoji="0" sz="1600" b="0" i="0" u="none" strike="noStrike" kern="0" cap="none" spc="0" normalizeH="0" baseline="0">
                <a:ln>
                  <a:noFill/>
                </a:ln>
                <a:solidFill>
                  <a:srgbClr val="000000"/>
                </a:solidFill>
                <a:effectLst/>
                <a:uLnTx/>
                <a:uFillTx/>
                <a:latin typeface="メイリオ" panose="020B0604030504040204" charset="-128"/>
                <a:ea typeface="メイリオ" panose="020B0604030504040204" charset="-128"/>
              </a:defRPr>
            </a:lvl1pPr>
          </a:lstStyle>
          <a:p>
            <a:endParaRPr lang="ja-JP" altLang="en-US" sz="2800" dirty="0">
              <a:solidFill>
                <a:schemeClr val="tx1"/>
              </a:solidFill>
              <a:latin typeface="UD デジタル 教科書体 NP-R" panose="02020400000000000000" pitchFamily="18" charset="-128"/>
              <a:ea typeface="UD デジタル 教科書体 NP-R" panose="02020400000000000000" pitchFamily="18" charset="-128"/>
            </a:endParaRPr>
          </a:p>
          <a:p>
            <a:endParaRPr lang="ja-JP" altLang="en-US" sz="2400" dirty="0">
              <a:solidFill>
                <a:schemeClr val="tx1"/>
              </a:solidFill>
              <a:latin typeface="UD デジタル 教科書体 NP-R" panose="02020400000000000000" pitchFamily="18" charset="-128"/>
              <a:ea typeface="UD デジタル 教科書体 NP-R" panose="02020400000000000000" pitchFamily="18" charset="-128"/>
            </a:endParaRPr>
          </a:p>
          <a:p>
            <a:endParaRPr lang="ja-JP" altLang="en-US" sz="24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（法人運営の老人デイサービスセンター）</a:t>
            </a:r>
          </a:p>
          <a:p>
            <a:endParaRPr lang="ja-JP" altLang="en-US" sz="24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①　追浜老人デイサービスセンター</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（定員３０名）</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②　大田和湘南ホーム　デイサービスセンター</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（定員２５名）</a:t>
            </a:r>
          </a:p>
          <a:p>
            <a:endParaRPr lang="ja-JP" altLang="en-US" sz="2800" dirty="0">
              <a:solidFill>
                <a:schemeClr val="tx1"/>
              </a:solidFill>
              <a:latin typeface="UD デジタル 教科書体 NP-R" panose="02020400000000000000" pitchFamily="18" charset="-128"/>
              <a:ea typeface="UD デジタル 教科書体 NP-R" panose="02020400000000000000" pitchFamily="18" charset="-128"/>
            </a:endParaRPr>
          </a:p>
          <a:p>
            <a:endParaRPr lang="ja-JP" altLang="en-US" sz="2800" dirty="0">
              <a:solidFill>
                <a:schemeClr val="tx1"/>
              </a:solidFill>
              <a:latin typeface="UD デジタル 教科書体 NP-R" panose="02020400000000000000" pitchFamily="18" charset="-128"/>
              <a:ea typeface="UD デジタル 教科書体 NP-R" panose="02020400000000000000" pitchFamily="18" charset="-128"/>
            </a:endParaRPr>
          </a:p>
          <a:p>
            <a:endParaRPr lang="ja-JP" altLang="en-US" sz="28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8" name="正方形/長方形 7"/>
          <p:cNvSpPr/>
          <p:nvPr/>
        </p:nvSpPr>
        <p:spPr>
          <a:xfrm>
            <a:off x="4289019" y="5869220"/>
            <a:ext cx="2314820" cy="173724"/>
          </a:xfrm>
          <a:prstGeom prst="rect">
            <a:avLst/>
          </a:prstGeom>
          <a:solidFill>
            <a:srgbClr val="414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8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2"/>
          <p:cNvSpPr/>
          <p:nvPr/>
        </p:nvSpPr>
        <p:spPr>
          <a:xfrm>
            <a:off x="881380" y="997585"/>
            <a:ext cx="3039110" cy="39103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a:t>鷹取デイサービスセンター</a:t>
            </a:r>
          </a:p>
          <a:p>
            <a:pPr algn="ctr"/>
            <a:endParaRPr lang="ja-JP" altLang="en-US"/>
          </a:p>
          <a:p>
            <a:pPr algn="ctr"/>
            <a:r>
              <a:rPr lang="ja-JP" altLang="en-US"/>
              <a:t>鷹取デイまつり</a:t>
            </a:r>
          </a:p>
        </p:txBody>
      </p:sp>
      <p:pic>
        <p:nvPicPr>
          <p:cNvPr id="6" name="図 5">
            <a:extLst>
              <a:ext uri="{FF2B5EF4-FFF2-40B4-BE49-F238E27FC236}">
                <a16:creationId xmlns:a16="http://schemas.microsoft.com/office/drawing/2014/main" id="{1D906AE9-7F57-44FE-94B9-1761E8E990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3978" y="540059"/>
            <a:ext cx="4319704" cy="3239778"/>
          </a:xfrm>
          <a:prstGeom prst="rect">
            <a:avLst/>
          </a:prstGeom>
        </p:spPr>
      </p:pic>
      <p:pic>
        <p:nvPicPr>
          <p:cNvPr id="8" name="図 7">
            <a:extLst>
              <a:ext uri="{FF2B5EF4-FFF2-40B4-BE49-F238E27FC236}">
                <a16:creationId xmlns:a16="http://schemas.microsoft.com/office/drawing/2014/main" id="{EA739C9A-81A8-4BEB-AB9B-68A4716580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5422" y="3426014"/>
            <a:ext cx="4463720" cy="3347790"/>
          </a:xfrm>
          <a:prstGeom prst="rect">
            <a:avLst/>
          </a:prstGeom>
        </p:spPr>
      </p:pic>
      <p:pic>
        <p:nvPicPr>
          <p:cNvPr id="10" name="図 9">
            <a:extLst>
              <a:ext uri="{FF2B5EF4-FFF2-40B4-BE49-F238E27FC236}">
                <a16:creationId xmlns:a16="http://schemas.microsoft.com/office/drawing/2014/main" id="{36F6484F-FD0C-49A8-BADB-D0FA4558AF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6748" y="4528359"/>
            <a:ext cx="541067" cy="571550"/>
          </a:xfrm>
          <a:prstGeom prst="rect">
            <a:avLst/>
          </a:prstGeom>
        </p:spPr>
      </p:pic>
      <p:pic>
        <p:nvPicPr>
          <p:cNvPr id="12" name="図 11">
            <a:extLst>
              <a:ext uri="{FF2B5EF4-FFF2-40B4-BE49-F238E27FC236}">
                <a16:creationId xmlns:a16="http://schemas.microsoft.com/office/drawing/2014/main" id="{E26A73B0-F011-450D-91B9-1303E53AF4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8154" y="1475581"/>
            <a:ext cx="652653" cy="613098"/>
          </a:xfrm>
          <a:prstGeom prst="rect">
            <a:avLst/>
          </a:prstGeom>
        </p:spPr>
      </p:pic>
      <p:sp>
        <p:nvSpPr>
          <p:cNvPr id="7" name="フッター プレースホルダー 3">
            <a:extLst>
              <a:ext uri="{FF2B5EF4-FFF2-40B4-BE49-F238E27FC236}">
                <a16:creationId xmlns:a16="http://schemas.microsoft.com/office/drawing/2014/main" id="{23020848-96AB-44E3-819B-D815AA909E8B}"/>
              </a:ext>
            </a:extLst>
          </p:cNvPr>
          <p:cNvSpPr txBox="1">
            <a:spLocks/>
          </p:cNvSpPr>
          <p:nvPr/>
        </p:nvSpPr>
        <p:spPr>
          <a:xfrm>
            <a:off x="377354" y="6804173"/>
            <a:ext cx="3156951" cy="402483"/>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dirty="0">
                <a:latin typeface="AR Pゴシック体M" panose="020B0600000000000000" pitchFamily="50" charset="-128"/>
                <a:ea typeface="AR Pゴシック体M" panose="020B0600000000000000" pitchFamily="50" charset="-128"/>
              </a:rPr>
              <a:t>湘南福祉協会　</a:t>
            </a:r>
            <a:r>
              <a:rPr lang="en-US" altLang="ja-JP" sz="1400" b="1" dirty="0">
                <a:latin typeface="AR Pゴシック体M" panose="020B0600000000000000" pitchFamily="50" charset="-128"/>
                <a:ea typeface="AR Pゴシック体M" panose="020B0600000000000000" pitchFamily="50" charset="-128"/>
              </a:rPr>
              <a:t>33</a:t>
            </a:r>
            <a:endParaRPr lang="ja-JP" altLang="en-US" sz="1400" b="1" dirty="0">
              <a:latin typeface="AR Pゴシック体M" panose="020B0600000000000000" pitchFamily="50" charset="-128"/>
              <a:ea typeface="AR Pゴシック体M" panose="020B0600000000000000" pitchFamily="50" charset="-12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a:xfrm>
            <a:off x="521370" y="6632638"/>
            <a:ext cx="3156951" cy="402483"/>
          </a:xfrm>
        </p:spPr>
        <p:txBody>
          <a:bodyPr/>
          <a:lstStyle/>
          <a:p>
            <a:r>
              <a:rPr lang="ja-JP" altLang="en-US" sz="1400" dirty="0">
                <a:latin typeface="AR Pゴシック体M" panose="020B0600000000000000" pitchFamily="50" charset="-128"/>
                <a:ea typeface="AR Pゴシック体M" panose="020B0600000000000000" pitchFamily="50" charset="-128"/>
              </a:rPr>
              <a:t>湘南福祉協会　</a:t>
            </a:r>
            <a:r>
              <a:rPr lang="en-US" altLang="ja-JP" sz="1400" b="1" dirty="0">
                <a:solidFill>
                  <a:schemeClr val="tx1"/>
                </a:solidFill>
                <a:latin typeface="AR Pゴシック体M" panose="020B0600000000000000" pitchFamily="50" charset="-128"/>
                <a:ea typeface="AR Pゴシック体M" panose="020B0600000000000000" pitchFamily="50" charset="-128"/>
              </a:rPr>
              <a:t>34</a:t>
            </a:r>
            <a:endParaRPr lang="ja-JP" altLang="en-US" sz="1400" b="1" dirty="0">
              <a:solidFill>
                <a:schemeClr val="tx1"/>
              </a:solidFill>
              <a:latin typeface="AR Pゴシック体M" panose="020B0600000000000000" pitchFamily="50" charset="-128"/>
              <a:ea typeface="AR Pゴシック体M" panose="020B0600000000000000" pitchFamily="50" charset="-128"/>
            </a:endParaRPr>
          </a:p>
        </p:txBody>
      </p:sp>
      <p:sp>
        <p:nvSpPr>
          <p:cNvPr id="2" name="正方形/長方形 1"/>
          <p:cNvSpPr/>
          <p:nvPr/>
        </p:nvSpPr>
        <p:spPr>
          <a:xfrm>
            <a:off x="4517814" y="1429281"/>
            <a:ext cx="1656184" cy="1702484"/>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189" tIns="189422" rIns="80189" bIns="40094" numCol="1" spcCol="0" rtlCol="0" fromWordArt="0" anchor="ctr" anchorCtr="0" forceAA="0" compatLnSpc="1">
            <a:noAutofit/>
          </a:bodyPr>
          <a:lstStyle/>
          <a:p>
            <a:pPr algn="ctr"/>
            <a:r>
              <a:rPr lang="en-US" altLang="ja-JP" sz="7015" b="1" dirty="0">
                <a:latin typeface="游ゴシック" panose="020B0400000000000000" pitchFamily="34" charset="-128"/>
                <a:ea typeface="游ゴシック" panose="020B0400000000000000" pitchFamily="34" charset="-128"/>
              </a:rPr>
              <a:t>1</a:t>
            </a:r>
            <a:endParaRPr lang="ja-JP" altLang="en-US" sz="7015" b="1" dirty="0">
              <a:latin typeface="游ゴシック" panose="020B0400000000000000" pitchFamily="34" charset="-128"/>
              <a:ea typeface="游ゴシック" panose="020B0400000000000000" pitchFamily="34" charset="-128"/>
            </a:endParaRPr>
          </a:p>
        </p:txBody>
      </p:sp>
      <p:sp>
        <p:nvSpPr>
          <p:cNvPr id="12" name="タイトル 1"/>
          <p:cNvSpPr txBox="1"/>
          <p:nvPr/>
        </p:nvSpPr>
        <p:spPr>
          <a:xfrm>
            <a:off x="5993978" y="1933337"/>
            <a:ext cx="3600400" cy="703486"/>
          </a:xfrm>
          <a:prstGeom prst="rect">
            <a:avLst/>
          </a:prstGeom>
          <a:noFill/>
          <a:ln w="12700" cap="flat" cmpd="sng" algn="ctr">
            <a:noFill/>
            <a:prstDash val="solid"/>
          </a:ln>
          <a:effectLst/>
        </p:spPr>
        <p:txBody>
          <a:bodyPr tIns="63141" rtlCol="0" anchor="ctr" anchorCtr="0"/>
          <a:lstStyle>
            <a:defPPr>
              <a:defRPr lang="ja-JP"/>
            </a:defPPr>
            <a:lvl1pPr marR="0" lvl="0" indent="0" defTabSz="-635" fontAlgn="auto">
              <a:lnSpc>
                <a:spcPct val="100000"/>
              </a:lnSpc>
              <a:spcBef>
                <a:spcPts val="0"/>
              </a:spcBef>
              <a:spcAft>
                <a:spcPts val="600"/>
              </a:spcAft>
              <a:buClrTx/>
              <a:buSzTx/>
              <a:buFontTx/>
              <a:buNone/>
              <a:defRPr kumimoji="0" sz="1600" b="0" i="0" u="none" strike="noStrike" kern="0" cap="none" spc="0" normalizeH="0" baseline="0">
                <a:ln>
                  <a:noFill/>
                </a:ln>
                <a:solidFill>
                  <a:srgbClr val="000000"/>
                </a:solidFill>
                <a:effectLst/>
                <a:uLnTx/>
                <a:uFillTx/>
                <a:latin typeface="メイリオ" panose="020B0604030504040204" charset="-128"/>
                <a:ea typeface="メイリオ" panose="020B0604030504040204" charset="-128"/>
              </a:defRPr>
            </a:lvl1pPr>
          </a:lstStyle>
          <a:p>
            <a:pPr algn="ctr"/>
            <a:r>
              <a:rPr lang="ja-JP" altLang="en-US" sz="2800" dirty="0">
                <a:solidFill>
                  <a:schemeClr val="tx1"/>
                </a:solidFill>
                <a:latin typeface="游ゴシック" panose="020B0400000000000000" pitchFamily="34" charset="-128"/>
                <a:ea typeface="游ゴシック" panose="020B0400000000000000" pitchFamily="34" charset="-128"/>
              </a:rPr>
              <a:t>地元人材の雇用</a:t>
            </a:r>
            <a:endParaRPr lang="en-US" altLang="ja-JP" sz="2800" dirty="0">
              <a:solidFill>
                <a:schemeClr val="tx1"/>
              </a:solidFill>
              <a:latin typeface="游ゴシック" panose="020B0400000000000000" pitchFamily="34" charset="-128"/>
              <a:ea typeface="游ゴシック" panose="020B0400000000000000" pitchFamily="34" charset="-128"/>
            </a:endParaRPr>
          </a:p>
        </p:txBody>
      </p:sp>
      <p:sp>
        <p:nvSpPr>
          <p:cNvPr id="19" name="タイトル 1"/>
          <p:cNvSpPr txBox="1"/>
          <p:nvPr/>
        </p:nvSpPr>
        <p:spPr>
          <a:xfrm>
            <a:off x="1169442" y="3140880"/>
            <a:ext cx="8424936" cy="2799198"/>
          </a:xfrm>
          <a:prstGeom prst="rect">
            <a:avLst/>
          </a:prstGeom>
          <a:noFill/>
          <a:ln w="12700" cap="flat" cmpd="sng" algn="ctr">
            <a:noFill/>
            <a:prstDash val="solid"/>
          </a:ln>
          <a:effectLst/>
        </p:spPr>
        <p:txBody>
          <a:bodyPr tIns="63141" rtlCol="0" anchor="ctr" anchorCtr="0"/>
          <a:lstStyle>
            <a:defPPr>
              <a:defRPr lang="ja-JP"/>
            </a:defPPr>
            <a:lvl1pPr marR="0" lvl="0" indent="0" defTabSz="-635" fontAlgn="auto">
              <a:lnSpc>
                <a:spcPct val="100000"/>
              </a:lnSpc>
              <a:spcBef>
                <a:spcPts val="0"/>
              </a:spcBef>
              <a:spcAft>
                <a:spcPts val="600"/>
              </a:spcAft>
              <a:buClrTx/>
              <a:buSzTx/>
              <a:buFontTx/>
              <a:buNone/>
              <a:defRPr kumimoji="0" sz="1600" b="0" i="0" u="none" strike="noStrike" kern="0" cap="none" spc="0" normalizeH="0" baseline="0">
                <a:ln>
                  <a:noFill/>
                </a:ln>
                <a:solidFill>
                  <a:srgbClr val="000000"/>
                </a:solidFill>
                <a:effectLst/>
                <a:uLnTx/>
                <a:uFillTx/>
                <a:latin typeface="メイリオ" panose="020B0604030504040204" charset="-128"/>
                <a:ea typeface="メイリオ" panose="020B0604030504040204" charset="-128"/>
              </a:defRPr>
            </a:lvl1pPr>
          </a:lstStyle>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（現在の職員数）２６名</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（市内在住者）　１９名</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・採用に当たって、同一資格保有であれば、地元人材を優先</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・今後の採用者に占める市内在住者の割合は５０％以上目標</a:t>
            </a:r>
          </a:p>
        </p:txBody>
      </p:sp>
      <p:sp>
        <p:nvSpPr>
          <p:cNvPr id="8" name="正方形/長方形 7"/>
          <p:cNvSpPr/>
          <p:nvPr/>
        </p:nvSpPr>
        <p:spPr>
          <a:xfrm>
            <a:off x="4337794" y="5956670"/>
            <a:ext cx="2314820" cy="1737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80"/>
          </a:p>
        </p:txBody>
      </p:sp>
      <p:sp>
        <p:nvSpPr>
          <p:cNvPr id="7" name="タイトル 6">
            <a:extLst>
              <a:ext uri="{FF2B5EF4-FFF2-40B4-BE49-F238E27FC236}">
                <a16:creationId xmlns:a16="http://schemas.microsoft.com/office/drawing/2014/main" id="{D314D95C-AB77-4130-95DB-A620C0C2BD0C}"/>
              </a:ext>
            </a:extLst>
          </p:cNvPr>
          <p:cNvSpPr>
            <a:spLocks noGrp="1"/>
          </p:cNvSpPr>
          <p:nvPr>
            <p:ph type="ctrTitle"/>
          </p:nvPr>
        </p:nvSpPr>
        <p:spPr>
          <a:xfrm>
            <a:off x="0" y="725795"/>
            <a:ext cx="10691813" cy="703486"/>
          </a:xfrm>
        </p:spPr>
        <p:txBody>
          <a:bodyPr/>
          <a:lstStyle/>
          <a:p>
            <a:r>
              <a:rPr lang="ja-JP" altLang="en-US" dirty="0"/>
              <a:t>地域貢献策への配慮</a:t>
            </a:r>
            <a:endParaRPr kumimoji="1" lang="ja-JP"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a:xfrm>
            <a:off x="377354" y="6732165"/>
            <a:ext cx="3156951" cy="402483"/>
          </a:xfrm>
        </p:spPr>
        <p:txBody>
          <a:bodyPr/>
          <a:lstStyle/>
          <a:p>
            <a:r>
              <a:rPr lang="ja-JP" altLang="en-US" sz="1400" dirty="0">
                <a:latin typeface="AR Pゴシック体M" panose="020B0600000000000000" pitchFamily="50" charset="-128"/>
                <a:ea typeface="AR Pゴシック体M" panose="020B0600000000000000" pitchFamily="50" charset="-128"/>
              </a:rPr>
              <a:t>湘南福祉協会　</a:t>
            </a:r>
            <a:r>
              <a:rPr lang="en-US" altLang="ja-JP" sz="1400" b="1" dirty="0">
                <a:solidFill>
                  <a:schemeClr val="tx1"/>
                </a:solidFill>
                <a:latin typeface="AR Pゴシック体M" panose="020B0600000000000000" pitchFamily="50" charset="-128"/>
                <a:ea typeface="AR Pゴシック体M" panose="020B0600000000000000" pitchFamily="50" charset="-128"/>
              </a:rPr>
              <a:t>35</a:t>
            </a:r>
            <a:endParaRPr lang="ja-JP" altLang="en-US" sz="1400" b="1" dirty="0">
              <a:solidFill>
                <a:schemeClr val="tx1"/>
              </a:solidFill>
              <a:latin typeface="AR Pゴシック体M" panose="020B0600000000000000" pitchFamily="50" charset="-128"/>
              <a:ea typeface="AR Pゴシック体M" panose="020B0600000000000000" pitchFamily="50" charset="-128"/>
            </a:endParaRPr>
          </a:p>
        </p:txBody>
      </p:sp>
      <p:sp>
        <p:nvSpPr>
          <p:cNvPr id="2" name="正方形/長方形 1"/>
          <p:cNvSpPr/>
          <p:nvPr/>
        </p:nvSpPr>
        <p:spPr>
          <a:xfrm>
            <a:off x="4481810" y="467469"/>
            <a:ext cx="1656184" cy="143900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189" tIns="189422" rIns="80189" bIns="40094" numCol="1" spcCol="0" rtlCol="0" fromWordArt="0" anchor="ctr" anchorCtr="0" forceAA="0" compatLnSpc="1">
            <a:noAutofit/>
          </a:bodyPr>
          <a:lstStyle/>
          <a:p>
            <a:pPr algn="ctr"/>
            <a:r>
              <a:rPr lang="ja-JP" altLang="en-US" sz="7015" b="1" dirty="0">
                <a:latin typeface="游ゴシック" panose="020B0400000000000000" pitchFamily="34" charset="-128"/>
                <a:ea typeface="游ゴシック" panose="020B0400000000000000" pitchFamily="34" charset="-128"/>
              </a:rPr>
              <a:t>２</a:t>
            </a:r>
          </a:p>
        </p:txBody>
      </p:sp>
      <p:sp>
        <p:nvSpPr>
          <p:cNvPr id="12" name="タイトル 1"/>
          <p:cNvSpPr txBox="1"/>
          <p:nvPr/>
        </p:nvSpPr>
        <p:spPr>
          <a:xfrm>
            <a:off x="5993978" y="1043534"/>
            <a:ext cx="4011668" cy="432048"/>
          </a:xfrm>
          <a:prstGeom prst="rect">
            <a:avLst/>
          </a:prstGeom>
          <a:noFill/>
          <a:ln w="12700" cap="flat" cmpd="sng" algn="ctr">
            <a:noFill/>
            <a:prstDash val="solid"/>
          </a:ln>
          <a:effectLst/>
        </p:spPr>
        <p:txBody>
          <a:bodyPr tIns="63141" rtlCol="0" anchor="ctr" anchorCtr="0"/>
          <a:lstStyle>
            <a:defPPr>
              <a:defRPr lang="ja-JP"/>
            </a:defPPr>
            <a:lvl1pPr marR="0" lvl="0" indent="0" defTabSz="-635" fontAlgn="auto">
              <a:lnSpc>
                <a:spcPct val="100000"/>
              </a:lnSpc>
              <a:spcBef>
                <a:spcPts val="0"/>
              </a:spcBef>
              <a:spcAft>
                <a:spcPts val="600"/>
              </a:spcAft>
              <a:buClrTx/>
              <a:buSzTx/>
              <a:buFontTx/>
              <a:buNone/>
              <a:defRPr kumimoji="0" sz="1600" b="0" i="0" u="none" strike="noStrike" kern="0" cap="none" spc="0" normalizeH="0" baseline="0">
                <a:ln>
                  <a:noFill/>
                </a:ln>
                <a:solidFill>
                  <a:srgbClr val="000000"/>
                </a:solidFill>
                <a:effectLst/>
                <a:uLnTx/>
                <a:uFillTx/>
                <a:latin typeface="メイリオ" panose="020B0604030504040204" charset="-128"/>
                <a:ea typeface="メイリオ" panose="020B0604030504040204" charset="-128"/>
              </a:defRPr>
            </a:lvl1pPr>
          </a:lstStyle>
          <a:p>
            <a:pPr algn="ctr"/>
            <a:r>
              <a:rPr lang="ja-JP" altLang="en-US" sz="2800" dirty="0">
                <a:solidFill>
                  <a:schemeClr val="tx1"/>
                </a:solidFill>
                <a:latin typeface="游ゴシック" panose="020B0400000000000000" pitchFamily="34" charset="-128"/>
                <a:ea typeface="游ゴシック" panose="020B0400000000000000" pitchFamily="34" charset="-128"/>
              </a:rPr>
              <a:t>市内中小企業への発注</a:t>
            </a:r>
            <a:endParaRPr lang="en-US" altLang="ja-JP" sz="2800" dirty="0">
              <a:solidFill>
                <a:schemeClr val="tx1"/>
              </a:solidFill>
              <a:latin typeface="游ゴシック" panose="020B0400000000000000" pitchFamily="34" charset="-128"/>
              <a:ea typeface="游ゴシック" panose="020B0400000000000000" pitchFamily="34" charset="-128"/>
            </a:endParaRPr>
          </a:p>
        </p:txBody>
      </p:sp>
      <p:sp>
        <p:nvSpPr>
          <p:cNvPr id="19" name="タイトル 1"/>
          <p:cNvSpPr txBox="1"/>
          <p:nvPr/>
        </p:nvSpPr>
        <p:spPr>
          <a:xfrm>
            <a:off x="1385467" y="2051647"/>
            <a:ext cx="8620180" cy="3642698"/>
          </a:xfrm>
          <a:prstGeom prst="rect">
            <a:avLst/>
          </a:prstGeom>
          <a:noFill/>
          <a:ln w="12700" cap="flat" cmpd="sng" algn="ctr">
            <a:noFill/>
            <a:prstDash val="solid"/>
          </a:ln>
          <a:effectLst/>
        </p:spPr>
        <p:txBody>
          <a:bodyPr tIns="63141" rtlCol="0" anchor="ctr" anchorCtr="0"/>
          <a:lstStyle>
            <a:defPPr>
              <a:defRPr lang="ja-JP"/>
            </a:defPPr>
            <a:lvl1pPr marR="0" lvl="0" indent="0" defTabSz="-635" fontAlgn="auto">
              <a:lnSpc>
                <a:spcPct val="100000"/>
              </a:lnSpc>
              <a:spcBef>
                <a:spcPts val="0"/>
              </a:spcBef>
              <a:spcAft>
                <a:spcPts val="600"/>
              </a:spcAft>
              <a:buClrTx/>
              <a:buSzTx/>
              <a:buFontTx/>
              <a:buNone/>
              <a:defRPr kumimoji="0" sz="1600" b="0" i="0" u="none" strike="noStrike" kern="0" cap="none" spc="0" normalizeH="0" baseline="0">
                <a:ln>
                  <a:noFill/>
                </a:ln>
                <a:solidFill>
                  <a:srgbClr val="000000"/>
                </a:solidFill>
                <a:effectLst/>
                <a:uLnTx/>
                <a:uFillTx/>
                <a:latin typeface="メイリオ" panose="020B0604030504040204" charset="-128"/>
                <a:ea typeface="メイリオ" panose="020B0604030504040204" charset="-128"/>
              </a:defRPr>
            </a:lvl1pPr>
          </a:lstStyle>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（基本的な考え方）</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・可能な限り、地域経済を支える地元中小企業に発注</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・目標は発注総額の６０％以上</a:t>
            </a:r>
          </a:p>
          <a:p>
            <a:endParaRPr lang="ja-JP" altLang="en-US" sz="24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（例外的なもの）</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・既存の設備等の保守点検</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・エリア所管代理店が市外にあるもの</a:t>
            </a:r>
          </a:p>
        </p:txBody>
      </p:sp>
      <p:sp>
        <p:nvSpPr>
          <p:cNvPr id="8" name="正方形/長方形 7"/>
          <p:cNvSpPr/>
          <p:nvPr/>
        </p:nvSpPr>
        <p:spPr>
          <a:xfrm>
            <a:off x="4265786" y="6126393"/>
            <a:ext cx="2314820" cy="1737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8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a:xfrm>
            <a:off x="377354" y="6833881"/>
            <a:ext cx="3156951" cy="402483"/>
          </a:xfrm>
        </p:spPr>
        <p:txBody>
          <a:bodyPr/>
          <a:lstStyle/>
          <a:p>
            <a:r>
              <a:rPr lang="ja-JP" altLang="en-US" sz="1400" dirty="0">
                <a:latin typeface="AR Pゴシック体M" panose="020B0600000000000000" pitchFamily="50" charset="-128"/>
                <a:ea typeface="AR Pゴシック体M" panose="020B0600000000000000" pitchFamily="50" charset="-128"/>
              </a:rPr>
              <a:t>湘南福祉協会　</a:t>
            </a:r>
            <a:r>
              <a:rPr lang="en-US" altLang="ja-JP" sz="1400" b="1" dirty="0">
                <a:solidFill>
                  <a:schemeClr val="tx1"/>
                </a:solidFill>
                <a:latin typeface="AR Pゴシック体M" panose="020B0600000000000000" pitchFamily="50" charset="-128"/>
                <a:ea typeface="AR Pゴシック体M" panose="020B0600000000000000" pitchFamily="50" charset="-128"/>
              </a:rPr>
              <a:t>36</a:t>
            </a:r>
            <a:endParaRPr lang="ja-JP" altLang="en-US" sz="1400" b="1" dirty="0">
              <a:solidFill>
                <a:schemeClr val="tx1"/>
              </a:solidFill>
              <a:latin typeface="AR Pゴシック体M" panose="020B0600000000000000" pitchFamily="50" charset="-128"/>
              <a:ea typeface="AR Pゴシック体M" panose="020B0600000000000000" pitchFamily="50" charset="-128"/>
            </a:endParaRPr>
          </a:p>
        </p:txBody>
      </p:sp>
      <p:sp>
        <p:nvSpPr>
          <p:cNvPr id="2" name="正方形/長方形 1"/>
          <p:cNvSpPr/>
          <p:nvPr/>
        </p:nvSpPr>
        <p:spPr>
          <a:xfrm>
            <a:off x="4481810" y="467469"/>
            <a:ext cx="1656184" cy="143900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189" tIns="189422" rIns="80189" bIns="40094" numCol="1" spcCol="0" rtlCol="0" fromWordArt="0" anchor="ctr" anchorCtr="0" forceAA="0" compatLnSpc="1">
            <a:noAutofit/>
          </a:bodyPr>
          <a:lstStyle/>
          <a:p>
            <a:pPr algn="ctr"/>
            <a:r>
              <a:rPr lang="ja-JP" altLang="en-US" sz="7015" b="1" dirty="0">
                <a:latin typeface="游ゴシック" panose="020B0400000000000000" pitchFamily="34" charset="-128"/>
                <a:ea typeface="游ゴシック" panose="020B0400000000000000" pitchFamily="34" charset="-128"/>
              </a:rPr>
              <a:t>３</a:t>
            </a:r>
          </a:p>
        </p:txBody>
      </p:sp>
      <p:sp>
        <p:nvSpPr>
          <p:cNvPr id="12" name="タイトル 1"/>
          <p:cNvSpPr txBox="1"/>
          <p:nvPr/>
        </p:nvSpPr>
        <p:spPr>
          <a:xfrm>
            <a:off x="5561931" y="1171306"/>
            <a:ext cx="4011668" cy="432048"/>
          </a:xfrm>
          <a:prstGeom prst="rect">
            <a:avLst/>
          </a:prstGeom>
          <a:noFill/>
          <a:ln w="12700" cap="flat" cmpd="sng" algn="ctr">
            <a:noFill/>
            <a:prstDash val="solid"/>
          </a:ln>
          <a:effectLst/>
        </p:spPr>
        <p:txBody>
          <a:bodyPr tIns="63141" rtlCol="0" anchor="ctr" anchorCtr="0"/>
          <a:lstStyle>
            <a:defPPr>
              <a:defRPr lang="ja-JP"/>
            </a:defPPr>
            <a:lvl1pPr marR="0" lvl="0" indent="0" defTabSz="-635" fontAlgn="auto">
              <a:lnSpc>
                <a:spcPct val="100000"/>
              </a:lnSpc>
              <a:spcBef>
                <a:spcPts val="0"/>
              </a:spcBef>
              <a:spcAft>
                <a:spcPts val="600"/>
              </a:spcAft>
              <a:buClrTx/>
              <a:buSzTx/>
              <a:buFontTx/>
              <a:buNone/>
              <a:defRPr kumimoji="0" sz="1600" b="0" i="0" u="none" strike="noStrike" kern="0" cap="none" spc="0" normalizeH="0" baseline="0">
                <a:ln>
                  <a:noFill/>
                </a:ln>
                <a:solidFill>
                  <a:srgbClr val="000000"/>
                </a:solidFill>
                <a:effectLst/>
                <a:uLnTx/>
                <a:uFillTx/>
                <a:latin typeface="メイリオ" panose="020B0604030504040204" charset="-128"/>
                <a:ea typeface="メイリオ" panose="020B0604030504040204" charset="-128"/>
              </a:defRPr>
            </a:lvl1pPr>
          </a:lstStyle>
          <a:p>
            <a:pPr algn="ctr"/>
            <a:r>
              <a:rPr lang="ja-JP" altLang="en-US" sz="2800" dirty="0">
                <a:solidFill>
                  <a:schemeClr val="tx1"/>
                </a:solidFill>
                <a:latin typeface="游ゴシック" panose="020B0400000000000000" pitchFamily="34" charset="-128"/>
                <a:ea typeface="游ゴシック" panose="020B0400000000000000" pitchFamily="34" charset="-128"/>
              </a:rPr>
              <a:t>地域経済活性化</a:t>
            </a:r>
            <a:endParaRPr lang="en-US" altLang="ja-JP" sz="2800" dirty="0">
              <a:solidFill>
                <a:schemeClr val="tx1"/>
              </a:solidFill>
              <a:latin typeface="游ゴシック" panose="020B0400000000000000" pitchFamily="34" charset="-128"/>
              <a:ea typeface="游ゴシック" panose="020B0400000000000000" pitchFamily="34" charset="-128"/>
            </a:endParaRPr>
          </a:p>
        </p:txBody>
      </p:sp>
      <p:sp>
        <p:nvSpPr>
          <p:cNvPr id="19" name="タイトル 1"/>
          <p:cNvSpPr txBox="1"/>
          <p:nvPr/>
        </p:nvSpPr>
        <p:spPr>
          <a:xfrm>
            <a:off x="1385466" y="2123653"/>
            <a:ext cx="7992888" cy="4176464"/>
          </a:xfrm>
          <a:prstGeom prst="rect">
            <a:avLst/>
          </a:prstGeom>
          <a:noFill/>
          <a:ln w="12700" cap="flat" cmpd="sng" algn="ctr">
            <a:noFill/>
            <a:prstDash val="solid"/>
          </a:ln>
          <a:effectLst/>
        </p:spPr>
        <p:txBody>
          <a:bodyPr tIns="63141" rtlCol="0" anchor="ctr" anchorCtr="0"/>
          <a:lstStyle>
            <a:defPPr>
              <a:defRPr lang="ja-JP"/>
            </a:defPPr>
            <a:lvl1pPr marR="0" lvl="0" indent="0" defTabSz="-635" fontAlgn="auto">
              <a:lnSpc>
                <a:spcPct val="100000"/>
              </a:lnSpc>
              <a:spcBef>
                <a:spcPts val="0"/>
              </a:spcBef>
              <a:spcAft>
                <a:spcPts val="600"/>
              </a:spcAft>
              <a:buClrTx/>
              <a:buSzTx/>
              <a:buFontTx/>
              <a:buNone/>
              <a:defRPr kumimoji="0" sz="1600" b="0" i="0" u="none" strike="noStrike" kern="0" cap="none" spc="0" normalizeH="0" baseline="0">
                <a:ln>
                  <a:noFill/>
                </a:ln>
                <a:solidFill>
                  <a:srgbClr val="000000"/>
                </a:solidFill>
                <a:effectLst/>
                <a:uLnTx/>
                <a:uFillTx/>
                <a:latin typeface="メイリオ" panose="020B0604030504040204" charset="-128"/>
                <a:ea typeface="メイリオ" panose="020B0604030504040204" charset="-128"/>
              </a:defRPr>
            </a:lvl1pPr>
          </a:lstStyle>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（基本的な考え方）</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・地元の諸団体との連携を重視</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・地域の公益活動の一翼を担う</a:t>
            </a:r>
          </a:p>
          <a:p>
            <a:endParaRPr lang="ja-JP" altLang="en-US" sz="24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（具体的な対応）</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・センターでは周辺大学の学生の実習受入</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・法人として横須賀市の諸活動に協力</a:t>
            </a:r>
          </a:p>
        </p:txBody>
      </p:sp>
      <p:sp>
        <p:nvSpPr>
          <p:cNvPr id="8" name="正方形/長方形 7"/>
          <p:cNvSpPr/>
          <p:nvPr/>
        </p:nvSpPr>
        <p:spPr>
          <a:xfrm>
            <a:off x="4337794" y="6660157"/>
            <a:ext cx="2314820" cy="1737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8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123" y="1187549"/>
            <a:ext cx="4823759" cy="5184576"/>
          </a:xfrm>
          <a:prstGeom prst="rect">
            <a:avLst/>
          </a:prstGeom>
        </p:spPr>
      </p:pic>
      <p:sp>
        <p:nvSpPr>
          <p:cNvPr id="4" name="正方形/長方形 3"/>
          <p:cNvSpPr/>
          <p:nvPr/>
        </p:nvSpPr>
        <p:spPr>
          <a:xfrm>
            <a:off x="5921970" y="1187549"/>
            <a:ext cx="4104456" cy="532859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a:t>　　鷹取老人デイサービスセンター</a:t>
            </a:r>
          </a:p>
          <a:p>
            <a:endParaRPr lang="ja-JP" altLang="en-US" dirty="0"/>
          </a:p>
          <a:p>
            <a:r>
              <a:rPr kumimoji="1" lang="ja-JP" altLang="en-US" dirty="0"/>
              <a:t>　　運動会（パン食い競争）</a:t>
            </a:r>
          </a:p>
        </p:txBody>
      </p:sp>
      <p:sp>
        <p:nvSpPr>
          <p:cNvPr id="6" name="フッター プレースホルダー 3"/>
          <p:cNvSpPr txBox="1"/>
          <p:nvPr/>
        </p:nvSpPr>
        <p:spPr>
          <a:xfrm>
            <a:off x="306123" y="6804173"/>
            <a:ext cx="3156951" cy="402483"/>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dirty="0">
                <a:latin typeface="AR Pゴシック体M" panose="020B0600000000000000" pitchFamily="50" charset="-128"/>
                <a:ea typeface="AR Pゴシック体M" panose="020B0600000000000000" pitchFamily="50" charset="-128"/>
              </a:rPr>
              <a:t>湘南福祉協会　</a:t>
            </a:r>
            <a:r>
              <a:rPr lang="en-US" altLang="ja-JP" sz="1400" b="1" dirty="0">
                <a:latin typeface="AR Pゴシック体M" panose="020B0600000000000000" pitchFamily="50" charset="-128"/>
                <a:ea typeface="AR Pゴシック体M" panose="020B0600000000000000" pitchFamily="50" charset="-128"/>
              </a:rPr>
              <a:t>37</a:t>
            </a:r>
            <a:endParaRPr lang="ja-JP" altLang="en-US" sz="1400" b="1" dirty="0">
              <a:latin typeface="AR Pゴシック体M" panose="020B0600000000000000" pitchFamily="50" charset="-128"/>
              <a:ea typeface="AR Pゴシック体M" panose="020B0600000000000000" pitchFamily="50" charset="-128"/>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a:xfrm>
            <a:off x="449362" y="6601311"/>
            <a:ext cx="3156951" cy="402483"/>
          </a:xfrm>
        </p:spPr>
        <p:txBody>
          <a:bodyPr/>
          <a:lstStyle/>
          <a:p>
            <a:r>
              <a:rPr lang="ja-JP" altLang="en-US" sz="1400" dirty="0">
                <a:latin typeface="AR Pゴシック体M" panose="020B0600000000000000" pitchFamily="50" charset="-128"/>
                <a:ea typeface="AR Pゴシック体M" panose="020B0600000000000000" pitchFamily="50" charset="-128"/>
              </a:rPr>
              <a:t>湘南福祉協会　</a:t>
            </a:r>
            <a:r>
              <a:rPr lang="en-US" altLang="ja-JP" sz="1400" b="1" dirty="0">
                <a:solidFill>
                  <a:schemeClr val="tx1"/>
                </a:solidFill>
                <a:latin typeface="AR Pゴシック体M" panose="020B0600000000000000" pitchFamily="50" charset="-128"/>
                <a:ea typeface="AR Pゴシック体M" panose="020B0600000000000000" pitchFamily="50" charset="-128"/>
              </a:rPr>
              <a:t>38</a:t>
            </a:r>
            <a:endParaRPr lang="ja-JP" altLang="en-US" sz="1400" b="1" dirty="0">
              <a:solidFill>
                <a:schemeClr val="tx1"/>
              </a:solidFill>
              <a:latin typeface="AR Pゴシック体M" panose="020B0600000000000000" pitchFamily="50" charset="-128"/>
              <a:ea typeface="AR Pゴシック体M" panose="020B0600000000000000" pitchFamily="50" charset="-128"/>
            </a:endParaRPr>
          </a:p>
        </p:txBody>
      </p:sp>
      <p:sp>
        <p:nvSpPr>
          <p:cNvPr id="2" name="正方形/長方形 1"/>
          <p:cNvSpPr/>
          <p:nvPr/>
        </p:nvSpPr>
        <p:spPr>
          <a:xfrm>
            <a:off x="4465132" y="1209851"/>
            <a:ext cx="1656184" cy="1419010"/>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189" tIns="189422" rIns="80189" bIns="40094" numCol="1" spcCol="0" rtlCol="0" fromWordArt="0" anchor="ctr" anchorCtr="0" forceAA="0" compatLnSpc="1">
            <a:noAutofit/>
          </a:bodyPr>
          <a:lstStyle/>
          <a:p>
            <a:pPr algn="ctr"/>
            <a:r>
              <a:rPr lang="en-US" altLang="ja-JP" sz="7015" b="1" dirty="0">
                <a:latin typeface="游ゴシック" panose="020B0400000000000000" pitchFamily="34" charset="-128"/>
                <a:ea typeface="游ゴシック" panose="020B0400000000000000" pitchFamily="34" charset="-128"/>
              </a:rPr>
              <a:t>1</a:t>
            </a:r>
            <a:endParaRPr lang="ja-JP" altLang="en-US" sz="7015" b="1" dirty="0">
              <a:latin typeface="游ゴシック" panose="020B0400000000000000" pitchFamily="34" charset="-128"/>
              <a:ea typeface="游ゴシック" panose="020B0400000000000000" pitchFamily="34" charset="-128"/>
            </a:endParaRPr>
          </a:p>
        </p:txBody>
      </p:sp>
      <p:sp>
        <p:nvSpPr>
          <p:cNvPr id="12" name="タイトル 1"/>
          <p:cNvSpPr txBox="1"/>
          <p:nvPr/>
        </p:nvSpPr>
        <p:spPr>
          <a:xfrm>
            <a:off x="6121316" y="1634869"/>
            <a:ext cx="3939660" cy="703658"/>
          </a:xfrm>
          <a:prstGeom prst="rect">
            <a:avLst/>
          </a:prstGeom>
          <a:noFill/>
          <a:ln w="12700" cap="flat" cmpd="sng" algn="ctr">
            <a:noFill/>
            <a:prstDash val="solid"/>
          </a:ln>
          <a:effectLst/>
        </p:spPr>
        <p:txBody>
          <a:bodyPr tIns="63141" rtlCol="0" anchor="ctr" anchorCtr="0"/>
          <a:lstStyle>
            <a:defPPr>
              <a:defRPr lang="ja-JP"/>
            </a:defPPr>
            <a:lvl1pPr marR="0" lvl="0" indent="0" defTabSz="-635" fontAlgn="auto">
              <a:lnSpc>
                <a:spcPct val="100000"/>
              </a:lnSpc>
              <a:spcBef>
                <a:spcPts val="0"/>
              </a:spcBef>
              <a:spcAft>
                <a:spcPts val="600"/>
              </a:spcAft>
              <a:buClrTx/>
              <a:buSzTx/>
              <a:buFontTx/>
              <a:buNone/>
              <a:defRPr kumimoji="0" sz="1600" b="0" i="0" u="none" strike="noStrike" kern="0" cap="none" spc="0" normalizeH="0" baseline="0">
                <a:ln>
                  <a:noFill/>
                </a:ln>
                <a:solidFill>
                  <a:srgbClr val="000000"/>
                </a:solidFill>
                <a:effectLst/>
                <a:uLnTx/>
                <a:uFillTx/>
                <a:latin typeface="メイリオ" panose="020B0604030504040204" charset="-128"/>
                <a:ea typeface="メイリオ" panose="020B0604030504040204" charset="-128"/>
              </a:defRPr>
            </a:lvl1pPr>
          </a:lstStyle>
          <a:p>
            <a:pPr algn="ctr"/>
            <a:r>
              <a:rPr lang="ja-JP" altLang="en-US" sz="2800" dirty="0">
                <a:solidFill>
                  <a:schemeClr val="tx1"/>
                </a:solidFill>
                <a:latin typeface="游ゴシック" panose="020B0400000000000000" pitchFamily="34" charset="-128"/>
                <a:ea typeface="游ゴシック" panose="020B0400000000000000" pitchFamily="34" charset="-128"/>
              </a:rPr>
              <a:t>市立施設としての運営</a:t>
            </a:r>
            <a:endParaRPr lang="en-US" altLang="ja-JP" sz="2800" dirty="0">
              <a:solidFill>
                <a:schemeClr val="tx1"/>
              </a:solidFill>
              <a:latin typeface="游ゴシック" panose="020B0400000000000000" pitchFamily="34" charset="-128"/>
              <a:ea typeface="游ゴシック" panose="020B0400000000000000" pitchFamily="34" charset="-128"/>
            </a:endParaRPr>
          </a:p>
        </p:txBody>
      </p:sp>
      <p:sp>
        <p:nvSpPr>
          <p:cNvPr id="19" name="タイトル 1"/>
          <p:cNvSpPr txBox="1"/>
          <p:nvPr/>
        </p:nvSpPr>
        <p:spPr>
          <a:xfrm>
            <a:off x="1601490" y="2628861"/>
            <a:ext cx="7272808" cy="3508392"/>
          </a:xfrm>
          <a:prstGeom prst="rect">
            <a:avLst/>
          </a:prstGeom>
          <a:noFill/>
          <a:ln w="12700" cap="flat" cmpd="sng" algn="ctr">
            <a:noFill/>
            <a:prstDash val="solid"/>
          </a:ln>
          <a:effectLst/>
        </p:spPr>
        <p:txBody>
          <a:bodyPr tIns="63141" rtlCol="0" anchor="ctr" anchorCtr="0"/>
          <a:lstStyle>
            <a:defPPr>
              <a:defRPr lang="ja-JP"/>
            </a:defPPr>
            <a:lvl1pPr marR="0" lvl="0" indent="0" defTabSz="-635" fontAlgn="auto">
              <a:lnSpc>
                <a:spcPct val="100000"/>
              </a:lnSpc>
              <a:spcBef>
                <a:spcPts val="0"/>
              </a:spcBef>
              <a:spcAft>
                <a:spcPts val="600"/>
              </a:spcAft>
              <a:buClrTx/>
              <a:buSzTx/>
              <a:buFontTx/>
              <a:buNone/>
              <a:defRPr kumimoji="0" sz="1600" b="0" i="0" u="none" strike="noStrike" kern="0" cap="none" spc="0" normalizeH="0" baseline="0">
                <a:ln>
                  <a:noFill/>
                </a:ln>
                <a:solidFill>
                  <a:srgbClr val="000000"/>
                </a:solidFill>
                <a:effectLst/>
                <a:uLnTx/>
                <a:uFillTx/>
                <a:latin typeface="メイリオ" panose="020B0604030504040204" charset="-128"/>
                <a:ea typeface="メイリオ" panose="020B0604030504040204" charset="-128"/>
              </a:defRPr>
            </a:lvl1pPr>
          </a:lstStyle>
          <a:p>
            <a:r>
              <a:rPr lang="ja-JP" altLang="en-US" sz="2400" b="1" dirty="0">
                <a:solidFill>
                  <a:schemeClr val="tx1"/>
                </a:solidFill>
                <a:latin typeface="UD デジタル 教科書体 NP-R" panose="02020400000000000000" pitchFamily="18" charset="-128"/>
                <a:ea typeface="UD デジタル 教科書体 NP-R" panose="02020400000000000000" pitchFamily="18" charset="-128"/>
              </a:rPr>
              <a:t>（敏感な対応）</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・制度改正等への敏感な対応</a:t>
            </a:r>
          </a:p>
          <a:p>
            <a:r>
              <a:rPr lang="ja-JP" altLang="en-US" sz="2400" b="1" dirty="0">
                <a:solidFill>
                  <a:schemeClr val="tx1"/>
                </a:solidFill>
                <a:latin typeface="UD デジタル 教科書体 NP-R" panose="02020400000000000000" pitchFamily="18" charset="-128"/>
                <a:ea typeface="UD デジタル 教科書体 NP-R" panose="02020400000000000000" pitchFamily="18" charset="-128"/>
              </a:rPr>
              <a:t>（先進性）</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・民間施設等の模範となる先進性への挑戦</a:t>
            </a:r>
          </a:p>
          <a:p>
            <a:r>
              <a:rPr lang="ja-JP" altLang="en-US" sz="2400" b="1" dirty="0">
                <a:solidFill>
                  <a:schemeClr val="tx1"/>
                </a:solidFill>
                <a:latin typeface="UD デジタル 教科書体 NP-R" panose="02020400000000000000" pitchFamily="18" charset="-128"/>
                <a:ea typeface="UD デジタル 教科書体 NP-R" panose="02020400000000000000" pitchFamily="18" charset="-128"/>
              </a:rPr>
              <a:t>（公開）</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・先進対応事案の公開</a:t>
            </a:r>
          </a:p>
        </p:txBody>
      </p:sp>
      <p:sp>
        <p:nvSpPr>
          <p:cNvPr id="8" name="正方形/長方形 7"/>
          <p:cNvSpPr/>
          <p:nvPr/>
        </p:nvSpPr>
        <p:spPr>
          <a:xfrm>
            <a:off x="4265786" y="6427587"/>
            <a:ext cx="2314820" cy="1737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80"/>
          </a:p>
        </p:txBody>
      </p:sp>
      <p:sp>
        <p:nvSpPr>
          <p:cNvPr id="7" name="タイトル 6">
            <a:extLst>
              <a:ext uri="{FF2B5EF4-FFF2-40B4-BE49-F238E27FC236}">
                <a16:creationId xmlns:a16="http://schemas.microsoft.com/office/drawing/2014/main" id="{2339F11A-14C5-4BE0-A1C3-8C3C3C32B3F6}"/>
              </a:ext>
            </a:extLst>
          </p:cNvPr>
          <p:cNvSpPr>
            <a:spLocks noGrp="1"/>
          </p:cNvSpPr>
          <p:nvPr>
            <p:ph type="ctrTitle"/>
          </p:nvPr>
        </p:nvSpPr>
        <p:spPr>
          <a:xfrm>
            <a:off x="0" y="495084"/>
            <a:ext cx="10691813" cy="637990"/>
          </a:xfrm>
        </p:spPr>
        <p:txBody>
          <a:bodyPr/>
          <a:lstStyle/>
          <a:p>
            <a:r>
              <a:rPr lang="ja-JP" altLang="en-US" dirty="0"/>
              <a:t>老人デイサービスセンターの運営</a:t>
            </a:r>
            <a:endParaRPr kumimoji="1" lang="ja-JP"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8115509-C8FF-4332-A8D4-D3DDAABD2520}"/>
              </a:ext>
            </a:extLst>
          </p:cNvPr>
          <p:cNvPicPr>
            <a:picLocks noChangeAspect="1"/>
          </p:cNvPicPr>
          <p:nvPr/>
        </p:nvPicPr>
        <p:blipFill>
          <a:blip r:embed="rId2"/>
          <a:stretch>
            <a:fillRect/>
          </a:stretch>
        </p:blipFill>
        <p:spPr>
          <a:xfrm>
            <a:off x="809402" y="827509"/>
            <a:ext cx="8715375" cy="6438900"/>
          </a:xfrm>
          <a:prstGeom prst="rect">
            <a:avLst/>
          </a:prstGeom>
        </p:spPr>
      </p:pic>
      <p:sp>
        <p:nvSpPr>
          <p:cNvPr id="3" name="フッター プレースホルダー 3">
            <a:extLst>
              <a:ext uri="{FF2B5EF4-FFF2-40B4-BE49-F238E27FC236}">
                <a16:creationId xmlns:a16="http://schemas.microsoft.com/office/drawing/2014/main" id="{E995F3ED-B27E-4297-99AA-A22B3D912D41}"/>
              </a:ext>
            </a:extLst>
          </p:cNvPr>
          <p:cNvSpPr txBox="1">
            <a:spLocks/>
          </p:cNvSpPr>
          <p:nvPr/>
        </p:nvSpPr>
        <p:spPr>
          <a:xfrm>
            <a:off x="377354" y="6662107"/>
            <a:ext cx="3156951" cy="402483"/>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dirty="0">
                <a:latin typeface="AR Pゴシック体M" panose="020B0600000000000000" pitchFamily="50" charset="-128"/>
                <a:ea typeface="AR Pゴシック体M" panose="020B0600000000000000" pitchFamily="50" charset="-128"/>
              </a:rPr>
              <a:t>湘南福祉協会　</a:t>
            </a:r>
            <a:r>
              <a:rPr lang="en-US" altLang="ja-JP" sz="1400" b="1" dirty="0">
                <a:latin typeface="AR Pゴシック体M" panose="020B0600000000000000" pitchFamily="50" charset="-128"/>
                <a:ea typeface="AR Pゴシック体M" panose="020B0600000000000000" pitchFamily="50" charset="-128"/>
              </a:rPr>
              <a:t>39</a:t>
            </a:r>
            <a:endParaRPr lang="ja-JP" altLang="en-US" sz="1400" b="1" dirty="0">
              <a:latin typeface="AR Pゴシック体M" panose="020B0600000000000000" pitchFamily="50" charset="-128"/>
              <a:ea typeface="AR Pゴシック体M" panose="020B0600000000000000" pitchFamily="50" charset="-128"/>
            </a:endParaRPr>
          </a:p>
        </p:txBody>
      </p:sp>
    </p:spTree>
    <p:extLst>
      <p:ext uri="{BB962C8B-B14F-4D97-AF65-F5344CB8AC3E}">
        <p14:creationId xmlns:p14="http://schemas.microsoft.com/office/powerpoint/2010/main" val="2900046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a:xfrm>
            <a:off x="0" y="395462"/>
            <a:ext cx="10691813" cy="864096"/>
          </a:xfrm>
        </p:spPr>
        <p:txBody>
          <a:bodyPr/>
          <a:lstStyle/>
          <a:p>
            <a:r>
              <a:rPr kumimoji="1" lang="ja-JP" altLang="en-US" dirty="0"/>
              <a:t>福祉サービスに求められるものは？</a:t>
            </a:r>
          </a:p>
        </p:txBody>
      </p:sp>
      <p:sp>
        <p:nvSpPr>
          <p:cNvPr id="4" name="フッター プレースホルダー 3"/>
          <p:cNvSpPr>
            <a:spLocks noGrp="1"/>
          </p:cNvSpPr>
          <p:nvPr>
            <p:ph type="ftr" sz="quarter" idx="11"/>
          </p:nvPr>
        </p:nvSpPr>
        <p:spPr>
          <a:xfrm>
            <a:off x="337527" y="6985887"/>
            <a:ext cx="3156951" cy="394350"/>
          </a:xfrm>
        </p:spPr>
        <p:txBody>
          <a:bodyPr/>
          <a:lstStyle/>
          <a:p>
            <a:r>
              <a:rPr lang="ja-JP" altLang="en-US" sz="1400" dirty="0">
                <a:latin typeface="AR Pゴシック体M" panose="020B0600000000000000" pitchFamily="50" charset="-128"/>
                <a:ea typeface="AR Pゴシック体M" panose="020B0600000000000000" pitchFamily="50" charset="-128"/>
              </a:rPr>
              <a:t>湘南福祉協会　</a:t>
            </a:r>
            <a:r>
              <a:rPr lang="en-US" altLang="ja-JP" sz="1400" b="1" dirty="0">
                <a:solidFill>
                  <a:schemeClr val="tx1"/>
                </a:solidFill>
                <a:latin typeface="AR Pゴシック体M" panose="020B0600000000000000" pitchFamily="50" charset="-128"/>
                <a:ea typeface="AR Pゴシック体M" panose="020B0600000000000000" pitchFamily="50" charset="-128"/>
              </a:rPr>
              <a:t>4</a:t>
            </a:r>
            <a:endParaRPr lang="ja-JP" altLang="en-US" sz="1400" b="1" dirty="0">
              <a:solidFill>
                <a:schemeClr val="tx1"/>
              </a:solidFill>
              <a:latin typeface="AR Pゴシック体M" panose="020B0600000000000000" pitchFamily="50" charset="-128"/>
              <a:ea typeface="AR Pゴシック体M" panose="020B0600000000000000" pitchFamily="50" charset="-128"/>
            </a:endParaRPr>
          </a:p>
        </p:txBody>
      </p:sp>
      <p:sp>
        <p:nvSpPr>
          <p:cNvPr id="9" name="タイトル 1"/>
          <p:cNvSpPr txBox="1"/>
          <p:nvPr/>
        </p:nvSpPr>
        <p:spPr>
          <a:xfrm>
            <a:off x="2105547" y="1475581"/>
            <a:ext cx="8348670" cy="1809284"/>
          </a:xfrm>
          <a:prstGeom prst="rect">
            <a:avLst/>
          </a:prstGeom>
          <a:noFill/>
          <a:ln w="12700" cap="flat" cmpd="sng" algn="ctr">
            <a:noFill/>
            <a:prstDash val="solid"/>
          </a:ln>
          <a:effectLst/>
        </p:spPr>
        <p:txBody>
          <a:bodyPr tIns="63141" rtlCol="0" anchor="ctr" anchorCtr="0"/>
          <a:lstStyle>
            <a:defPPr>
              <a:defRPr lang="ja-JP"/>
            </a:defPPr>
            <a:lvl1pPr marR="0" lvl="0" indent="0" defTabSz="-635" fontAlgn="auto">
              <a:lnSpc>
                <a:spcPct val="100000"/>
              </a:lnSpc>
              <a:spcBef>
                <a:spcPts val="0"/>
              </a:spcBef>
              <a:spcAft>
                <a:spcPts val="600"/>
              </a:spcAft>
              <a:buClrTx/>
              <a:buSzTx/>
              <a:buFontTx/>
              <a:buNone/>
              <a:defRPr kumimoji="0" sz="1600" b="0" i="0" u="none" strike="noStrike" kern="0" cap="none" spc="0" normalizeH="0" baseline="0">
                <a:ln>
                  <a:noFill/>
                </a:ln>
                <a:solidFill>
                  <a:srgbClr val="000000"/>
                </a:solidFill>
                <a:effectLst/>
                <a:uLnTx/>
                <a:uFillTx/>
                <a:latin typeface="メイリオ" panose="020B0604030504040204" charset="-128"/>
                <a:ea typeface="メイリオ" panose="020B0604030504040204" charset="-128"/>
              </a:defRPr>
            </a:lvl1pPr>
          </a:lstStyle>
          <a:p>
            <a:r>
              <a:rPr lang="ja-JP" altLang="en-US" sz="2400" dirty="0">
                <a:solidFill>
                  <a:schemeClr val="tx1"/>
                </a:solidFill>
                <a:latin typeface="游ゴシック" panose="020B0400000000000000" pitchFamily="34" charset="-128"/>
                <a:ea typeface="游ゴシック" panose="020B0400000000000000" pitchFamily="34" charset="-128"/>
              </a:rPr>
              <a:t>１　利用者の皆様に必要とされること</a:t>
            </a:r>
          </a:p>
          <a:p>
            <a:r>
              <a:rPr lang="ja-JP" altLang="en-US" sz="2400" dirty="0">
                <a:solidFill>
                  <a:schemeClr val="tx1"/>
                </a:solidFill>
                <a:latin typeface="游ゴシック" panose="020B0400000000000000" pitchFamily="34" charset="-128"/>
                <a:ea typeface="游ゴシック" panose="020B0400000000000000" pitchFamily="34" charset="-128"/>
              </a:rPr>
              <a:t>２　利用者の皆様に選んでいただけること</a:t>
            </a:r>
          </a:p>
          <a:p>
            <a:r>
              <a:rPr lang="ja-JP" altLang="en-US" sz="2400" dirty="0">
                <a:solidFill>
                  <a:schemeClr val="tx1"/>
                </a:solidFill>
                <a:latin typeface="游ゴシック" panose="020B0400000000000000" pitchFamily="34" charset="-128"/>
                <a:ea typeface="游ゴシック" panose="020B0400000000000000" pitchFamily="34" charset="-128"/>
              </a:rPr>
              <a:t>３　利用者お一人おひとりに適切な支援を</a:t>
            </a:r>
          </a:p>
          <a:p>
            <a:r>
              <a:rPr lang="ja-JP" altLang="en-US" sz="2400" dirty="0">
                <a:solidFill>
                  <a:schemeClr val="tx1"/>
                </a:solidFill>
                <a:latin typeface="游ゴシック" panose="020B0400000000000000" pitchFamily="34" charset="-128"/>
                <a:ea typeface="游ゴシック" panose="020B0400000000000000" pitchFamily="34" charset="-128"/>
              </a:rPr>
              <a:t>　　行うこと</a:t>
            </a:r>
            <a:endParaRPr lang="en-US" altLang="ja-JP" sz="2400" dirty="0">
              <a:solidFill>
                <a:schemeClr val="tx1"/>
              </a:solidFill>
              <a:latin typeface="游ゴシック" panose="020B0400000000000000" pitchFamily="34" charset="-128"/>
              <a:ea typeface="游ゴシック" panose="020B0400000000000000" pitchFamily="34" charset="-128"/>
            </a:endParaRPr>
          </a:p>
        </p:txBody>
      </p:sp>
      <p:sp>
        <p:nvSpPr>
          <p:cNvPr id="8" name="正方形/長方形 7"/>
          <p:cNvSpPr/>
          <p:nvPr/>
        </p:nvSpPr>
        <p:spPr>
          <a:xfrm>
            <a:off x="0" y="2528117"/>
            <a:ext cx="1817514" cy="2577821"/>
          </a:xfrm>
          <a:prstGeom prst="rect">
            <a:avLst/>
          </a:prstGeom>
          <a:gradFill>
            <a:gsLst>
              <a:gs pos="100000">
                <a:schemeClr val="accent5"/>
              </a:gs>
              <a:gs pos="0">
                <a:schemeClr val="accent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80"/>
          </a:p>
        </p:txBody>
      </p:sp>
      <p:sp>
        <p:nvSpPr>
          <p:cNvPr id="6" name="タイトル 6">
            <a:extLst>
              <a:ext uri="{FF2B5EF4-FFF2-40B4-BE49-F238E27FC236}">
                <a16:creationId xmlns:a16="http://schemas.microsoft.com/office/drawing/2014/main" id="{4A8A1139-3B68-4976-A039-8D69117F49F9}"/>
              </a:ext>
            </a:extLst>
          </p:cNvPr>
          <p:cNvSpPr txBox="1">
            <a:spLocks/>
          </p:cNvSpPr>
          <p:nvPr/>
        </p:nvSpPr>
        <p:spPr>
          <a:xfrm>
            <a:off x="1961531" y="4166334"/>
            <a:ext cx="7704856" cy="547842"/>
          </a:xfrm>
          <a:prstGeom prst="rect">
            <a:avLst/>
          </a:prstGeom>
        </p:spPr>
        <p:txBody>
          <a:bodyPr vert="horz" wrap="square" lIns="91440" tIns="45720" rIns="91440" bIns="45720" rtlCol="0" anchor="ctr">
            <a:spAutoFit/>
          </a:bodyPr>
          <a:lstStyle>
            <a:lvl1pPr algn="ctr" defTabSz="801370" rtl="0" eaLnBrk="1" latinLnBrk="0" hangingPunct="1">
              <a:lnSpc>
                <a:spcPct val="110000"/>
              </a:lnSpc>
              <a:spcBef>
                <a:spcPct val="0"/>
              </a:spcBef>
              <a:buNone/>
              <a:defRPr kumimoji="1" sz="2800" b="1" i="0" kern="1200">
                <a:solidFill>
                  <a:schemeClr val="accent6"/>
                </a:solidFill>
                <a:latin typeface="游ゴシック" panose="020B0400000000000000" pitchFamily="34" charset="-128"/>
                <a:ea typeface="游ゴシック" panose="020B0400000000000000" pitchFamily="34" charset="-128"/>
                <a:cs typeface="游ゴシック" panose="020B0400000000000000" pitchFamily="34" charset="-128"/>
              </a:defRPr>
            </a:lvl1pPr>
          </a:lstStyle>
          <a:p>
            <a:r>
              <a:rPr lang="ja-JP" altLang="en-US" dirty="0"/>
              <a:t>デイサービスは何を求められているのか？</a:t>
            </a:r>
          </a:p>
        </p:txBody>
      </p:sp>
      <p:sp>
        <p:nvSpPr>
          <p:cNvPr id="11" name="タイトル 1">
            <a:extLst>
              <a:ext uri="{FF2B5EF4-FFF2-40B4-BE49-F238E27FC236}">
                <a16:creationId xmlns:a16="http://schemas.microsoft.com/office/drawing/2014/main" id="{218C3854-F595-4904-A71F-C541E6AB20C7}"/>
              </a:ext>
            </a:extLst>
          </p:cNvPr>
          <p:cNvSpPr txBox="1"/>
          <p:nvPr/>
        </p:nvSpPr>
        <p:spPr>
          <a:xfrm>
            <a:off x="2249562" y="4767553"/>
            <a:ext cx="7316040" cy="1656184"/>
          </a:xfrm>
          <a:prstGeom prst="rect">
            <a:avLst/>
          </a:prstGeom>
          <a:noFill/>
          <a:ln w="12700" cap="flat" cmpd="sng" algn="ctr">
            <a:noFill/>
            <a:prstDash val="solid"/>
          </a:ln>
          <a:effectLst/>
        </p:spPr>
        <p:txBody>
          <a:bodyPr tIns="63141" rtlCol="0" anchor="ctr" anchorCtr="0"/>
          <a:lstStyle>
            <a:defPPr>
              <a:defRPr lang="ja-JP"/>
            </a:defPPr>
            <a:lvl1pPr marR="0" lvl="0" indent="0" defTabSz="-635" fontAlgn="auto">
              <a:lnSpc>
                <a:spcPct val="100000"/>
              </a:lnSpc>
              <a:spcBef>
                <a:spcPts val="0"/>
              </a:spcBef>
              <a:spcAft>
                <a:spcPts val="600"/>
              </a:spcAft>
              <a:buClrTx/>
              <a:buSzTx/>
              <a:buFontTx/>
              <a:buNone/>
              <a:defRPr kumimoji="0" sz="4000" b="0" i="0" u="none" strike="noStrike" kern="0" cap="none" spc="0" normalizeH="0" baseline="0">
                <a:ln>
                  <a:noFill/>
                </a:ln>
                <a:effectLst/>
                <a:uLnTx/>
                <a:uFillTx/>
                <a:latin typeface="游ゴシック" panose="020B0400000000000000" pitchFamily="34" charset="-128"/>
                <a:ea typeface="游ゴシック" panose="020B0400000000000000" pitchFamily="34" charset="-128"/>
              </a:defRPr>
            </a:lvl1pPr>
          </a:lstStyle>
          <a:p>
            <a:r>
              <a:rPr lang="ja-JP" altLang="en-US" sz="2400" dirty="0"/>
              <a:t>１　一人ひとり、必要なサービスは違う</a:t>
            </a:r>
          </a:p>
          <a:p>
            <a:r>
              <a:rPr lang="ja-JP" altLang="en-US" sz="2400" dirty="0"/>
              <a:t>２　利用したいと思うサービスには共通点がある　　　</a:t>
            </a:r>
            <a:endParaRPr lang="en-US" altLang="ja-JP" sz="2400" dirty="0"/>
          </a:p>
        </p:txBody>
      </p:sp>
      <p:sp>
        <p:nvSpPr>
          <p:cNvPr id="10" name="正方形/長方形 9">
            <a:extLst>
              <a:ext uri="{FF2B5EF4-FFF2-40B4-BE49-F238E27FC236}">
                <a16:creationId xmlns:a16="http://schemas.microsoft.com/office/drawing/2014/main" id="{95271FC7-8259-4F18-B2DB-C8C57B4D0685}"/>
              </a:ext>
            </a:extLst>
          </p:cNvPr>
          <p:cNvSpPr/>
          <p:nvPr/>
        </p:nvSpPr>
        <p:spPr>
          <a:xfrm>
            <a:off x="4296884" y="6423737"/>
            <a:ext cx="2314820" cy="2364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8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a:xfrm>
            <a:off x="449362" y="6804173"/>
            <a:ext cx="3156951" cy="402483"/>
          </a:xfrm>
        </p:spPr>
        <p:txBody>
          <a:bodyPr/>
          <a:lstStyle/>
          <a:p>
            <a:r>
              <a:rPr lang="ja-JP" altLang="en-US" sz="1400" dirty="0">
                <a:latin typeface="AR Pゴシック体M" panose="020B0600000000000000" pitchFamily="50" charset="-128"/>
                <a:ea typeface="AR Pゴシック体M" panose="020B0600000000000000" pitchFamily="50" charset="-128"/>
              </a:rPr>
              <a:t>湘南福祉協会　</a:t>
            </a:r>
            <a:r>
              <a:rPr lang="en-US" altLang="ja-JP" sz="1400" b="1" dirty="0">
                <a:solidFill>
                  <a:schemeClr val="tx1"/>
                </a:solidFill>
                <a:latin typeface="AR Pゴシック体M" panose="020B0600000000000000" pitchFamily="50" charset="-128"/>
                <a:ea typeface="AR Pゴシック体M" panose="020B0600000000000000" pitchFamily="50" charset="-128"/>
              </a:rPr>
              <a:t>40</a:t>
            </a:r>
            <a:endParaRPr lang="ja-JP" altLang="en-US" sz="1400" b="1" dirty="0">
              <a:solidFill>
                <a:schemeClr val="tx1"/>
              </a:solidFill>
              <a:latin typeface="AR Pゴシック体M" panose="020B0600000000000000" pitchFamily="50" charset="-128"/>
              <a:ea typeface="AR Pゴシック体M" panose="020B0600000000000000" pitchFamily="50" charset="-128"/>
            </a:endParaRPr>
          </a:p>
        </p:txBody>
      </p:sp>
      <p:sp>
        <p:nvSpPr>
          <p:cNvPr id="2" name="正方形/長方形 1"/>
          <p:cNvSpPr/>
          <p:nvPr/>
        </p:nvSpPr>
        <p:spPr>
          <a:xfrm>
            <a:off x="4481810" y="467469"/>
            <a:ext cx="1656184" cy="1439009"/>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189" tIns="189422" rIns="80189" bIns="40094" numCol="1" spcCol="0" rtlCol="0" fromWordArt="0" anchor="ctr" anchorCtr="0" forceAA="0" compatLnSpc="1">
            <a:noAutofit/>
          </a:bodyPr>
          <a:lstStyle/>
          <a:p>
            <a:pPr algn="ctr"/>
            <a:r>
              <a:rPr lang="ja-JP" altLang="en-US" sz="7015" b="1" dirty="0">
                <a:latin typeface="游ゴシック" panose="020B0400000000000000" pitchFamily="34" charset="-128"/>
                <a:ea typeface="游ゴシック" panose="020B0400000000000000" pitchFamily="34" charset="-128"/>
              </a:rPr>
              <a:t>２</a:t>
            </a:r>
          </a:p>
        </p:txBody>
      </p:sp>
      <p:sp>
        <p:nvSpPr>
          <p:cNvPr id="12" name="タイトル 1"/>
          <p:cNvSpPr txBox="1"/>
          <p:nvPr/>
        </p:nvSpPr>
        <p:spPr>
          <a:xfrm>
            <a:off x="5993978" y="970949"/>
            <a:ext cx="3939660" cy="432048"/>
          </a:xfrm>
          <a:prstGeom prst="rect">
            <a:avLst/>
          </a:prstGeom>
          <a:noFill/>
          <a:ln w="12700" cap="flat" cmpd="sng" algn="ctr">
            <a:noFill/>
            <a:prstDash val="solid"/>
          </a:ln>
          <a:effectLst/>
        </p:spPr>
        <p:txBody>
          <a:bodyPr tIns="63141" rtlCol="0" anchor="ctr" anchorCtr="0"/>
          <a:lstStyle>
            <a:defPPr>
              <a:defRPr lang="ja-JP"/>
            </a:defPPr>
            <a:lvl1pPr marR="0" lvl="0" indent="0" defTabSz="-635" fontAlgn="auto">
              <a:lnSpc>
                <a:spcPct val="100000"/>
              </a:lnSpc>
              <a:spcBef>
                <a:spcPts val="0"/>
              </a:spcBef>
              <a:spcAft>
                <a:spcPts val="600"/>
              </a:spcAft>
              <a:buClrTx/>
              <a:buSzTx/>
              <a:buFontTx/>
              <a:buNone/>
              <a:defRPr kumimoji="0" sz="1600" b="0" i="0" u="none" strike="noStrike" kern="0" cap="none" spc="0" normalizeH="0" baseline="0">
                <a:ln>
                  <a:noFill/>
                </a:ln>
                <a:solidFill>
                  <a:srgbClr val="000000"/>
                </a:solidFill>
                <a:effectLst/>
                <a:uLnTx/>
                <a:uFillTx/>
                <a:latin typeface="メイリオ" panose="020B0604030504040204" charset="-128"/>
                <a:ea typeface="メイリオ" panose="020B0604030504040204" charset="-128"/>
              </a:defRPr>
            </a:lvl1pPr>
          </a:lstStyle>
          <a:p>
            <a:pPr algn="ctr"/>
            <a:r>
              <a:rPr lang="ja-JP" altLang="en-US" sz="2800" dirty="0">
                <a:solidFill>
                  <a:schemeClr val="tx1"/>
                </a:solidFill>
                <a:latin typeface="游ゴシック" panose="020B0400000000000000" pitchFamily="34" charset="-128"/>
                <a:ea typeface="游ゴシック" panose="020B0400000000000000" pitchFamily="34" charset="-128"/>
              </a:rPr>
              <a:t>利用者の人権擁護</a:t>
            </a:r>
            <a:endParaRPr lang="en-US" altLang="ja-JP" sz="2800" dirty="0">
              <a:solidFill>
                <a:schemeClr val="tx1"/>
              </a:solidFill>
              <a:latin typeface="游ゴシック" panose="020B0400000000000000" pitchFamily="34" charset="-128"/>
              <a:ea typeface="游ゴシック" panose="020B0400000000000000" pitchFamily="34" charset="-128"/>
            </a:endParaRPr>
          </a:p>
        </p:txBody>
      </p:sp>
      <p:sp>
        <p:nvSpPr>
          <p:cNvPr id="19" name="タイトル 1"/>
          <p:cNvSpPr txBox="1"/>
          <p:nvPr/>
        </p:nvSpPr>
        <p:spPr>
          <a:xfrm>
            <a:off x="1673498" y="2123653"/>
            <a:ext cx="6840760" cy="3456384"/>
          </a:xfrm>
          <a:prstGeom prst="rect">
            <a:avLst/>
          </a:prstGeom>
          <a:noFill/>
          <a:ln w="12700" cap="flat" cmpd="sng" algn="ctr">
            <a:noFill/>
            <a:prstDash val="solid"/>
          </a:ln>
          <a:effectLst/>
        </p:spPr>
        <p:txBody>
          <a:bodyPr tIns="63141" rtlCol="0" anchor="ctr" anchorCtr="0"/>
          <a:lstStyle>
            <a:defPPr>
              <a:defRPr lang="ja-JP"/>
            </a:defPPr>
            <a:lvl1pPr marR="0" lvl="0" indent="0" defTabSz="-635" fontAlgn="auto">
              <a:lnSpc>
                <a:spcPct val="100000"/>
              </a:lnSpc>
              <a:spcBef>
                <a:spcPts val="0"/>
              </a:spcBef>
              <a:spcAft>
                <a:spcPts val="600"/>
              </a:spcAft>
              <a:buClrTx/>
              <a:buSzTx/>
              <a:buFontTx/>
              <a:buNone/>
              <a:defRPr kumimoji="0" sz="1600" b="0" i="0" u="none" strike="noStrike" kern="0" cap="none" spc="0" normalizeH="0" baseline="0">
                <a:ln>
                  <a:noFill/>
                </a:ln>
                <a:solidFill>
                  <a:srgbClr val="000000"/>
                </a:solidFill>
                <a:effectLst/>
                <a:uLnTx/>
                <a:uFillTx/>
                <a:latin typeface="メイリオ" panose="020B0604030504040204" charset="-128"/>
                <a:ea typeface="メイリオ" panose="020B0604030504040204" charset="-128"/>
              </a:defRPr>
            </a:lvl1pPr>
          </a:lstStyle>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（法人の基本理念）</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・利用者の尊厳を守る</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（具体の対応）</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・高齢者虐待防止委員会の設置</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・高齢者虐待防止担当者の任命</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・職員の意識向上・啓発に努力</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・月ごとの研修テーマにも取り上げている</a:t>
            </a:r>
          </a:p>
        </p:txBody>
      </p:sp>
      <p:sp>
        <p:nvSpPr>
          <p:cNvPr id="8" name="正方形/長方形 7"/>
          <p:cNvSpPr/>
          <p:nvPr/>
        </p:nvSpPr>
        <p:spPr>
          <a:xfrm>
            <a:off x="4188496" y="6013036"/>
            <a:ext cx="2314820" cy="1737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8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a:xfrm>
            <a:off x="377354" y="6768746"/>
            <a:ext cx="3156951" cy="402483"/>
          </a:xfrm>
        </p:spPr>
        <p:txBody>
          <a:bodyPr/>
          <a:lstStyle/>
          <a:p>
            <a:r>
              <a:rPr lang="ja-JP" altLang="en-US" sz="1400" dirty="0">
                <a:latin typeface="AR Pゴシック体M" panose="020B0600000000000000" pitchFamily="50" charset="-128"/>
                <a:ea typeface="AR Pゴシック体M" panose="020B0600000000000000" pitchFamily="50" charset="-128"/>
              </a:rPr>
              <a:t>湘南福祉協会　</a:t>
            </a:r>
            <a:r>
              <a:rPr lang="en-US" altLang="ja-JP" sz="1400" b="1" dirty="0">
                <a:solidFill>
                  <a:schemeClr val="tx1"/>
                </a:solidFill>
                <a:latin typeface="AR Pゴシック体M" panose="020B0600000000000000" pitchFamily="50" charset="-128"/>
                <a:ea typeface="AR Pゴシック体M" panose="020B0600000000000000" pitchFamily="50" charset="-128"/>
              </a:rPr>
              <a:t>41</a:t>
            </a:r>
            <a:endParaRPr lang="ja-JP" altLang="en-US" sz="1400" b="1" dirty="0">
              <a:solidFill>
                <a:schemeClr val="tx1"/>
              </a:solidFill>
              <a:latin typeface="AR Pゴシック体M" panose="020B0600000000000000" pitchFamily="50" charset="-128"/>
              <a:ea typeface="AR Pゴシック体M" panose="020B0600000000000000" pitchFamily="50" charset="-128"/>
            </a:endParaRPr>
          </a:p>
        </p:txBody>
      </p:sp>
      <p:sp>
        <p:nvSpPr>
          <p:cNvPr id="2" name="正方形/長方形 1"/>
          <p:cNvSpPr/>
          <p:nvPr/>
        </p:nvSpPr>
        <p:spPr>
          <a:xfrm>
            <a:off x="4481810" y="467469"/>
            <a:ext cx="1656184" cy="1439009"/>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189" tIns="189422" rIns="80189" bIns="40094" numCol="1" spcCol="0" rtlCol="0" fromWordArt="0" anchor="ctr" anchorCtr="0" forceAA="0" compatLnSpc="1">
            <a:noAutofit/>
          </a:bodyPr>
          <a:lstStyle/>
          <a:p>
            <a:pPr algn="ctr"/>
            <a:r>
              <a:rPr lang="ja-JP" altLang="en-US" sz="7015" b="1" dirty="0">
                <a:latin typeface="游ゴシック" panose="020B0400000000000000" pitchFamily="34" charset="-128"/>
                <a:ea typeface="游ゴシック" panose="020B0400000000000000" pitchFamily="34" charset="-128"/>
              </a:rPr>
              <a:t>３</a:t>
            </a:r>
          </a:p>
        </p:txBody>
      </p:sp>
      <p:sp>
        <p:nvSpPr>
          <p:cNvPr id="12" name="タイトル 1"/>
          <p:cNvSpPr txBox="1"/>
          <p:nvPr/>
        </p:nvSpPr>
        <p:spPr>
          <a:xfrm>
            <a:off x="6282010" y="790929"/>
            <a:ext cx="2736304" cy="792088"/>
          </a:xfrm>
          <a:prstGeom prst="rect">
            <a:avLst/>
          </a:prstGeom>
          <a:noFill/>
          <a:ln w="12700" cap="flat" cmpd="sng" algn="ctr">
            <a:noFill/>
            <a:prstDash val="solid"/>
          </a:ln>
          <a:effectLst/>
        </p:spPr>
        <p:txBody>
          <a:bodyPr tIns="63141" rtlCol="0" anchor="ctr" anchorCtr="0"/>
          <a:lstStyle>
            <a:defPPr>
              <a:defRPr lang="ja-JP"/>
            </a:defPPr>
            <a:lvl1pPr marR="0" lvl="0" indent="0" defTabSz="-635" fontAlgn="auto">
              <a:lnSpc>
                <a:spcPct val="100000"/>
              </a:lnSpc>
              <a:spcBef>
                <a:spcPts val="0"/>
              </a:spcBef>
              <a:spcAft>
                <a:spcPts val="600"/>
              </a:spcAft>
              <a:buClrTx/>
              <a:buSzTx/>
              <a:buFontTx/>
              <a:buNone/>
              <a:defRPr kumimoji="0" sz="1600" b="0" i="0" u="none" strike="noStrike" kern="0" cap="none" spc="0" normalizeH="0" baseline="0">
                <a:ln>
                  <a:noFill/>
                </a:ln>
                <a:solidFill>
                  <a:srgbClr val="000000"/>
                </a:solidFill>
                <a:effectLst/>
                <a:uLnTx/>
                <a:uFillTx/>
                <a:latin typeface="メイリオ" panose="020B0604030504040204" charset="-128"/>
                <a:ea typeface="メイリオ" panose="020B0604030504040204" charset="-128"/>
              </a:defRPr>
            </a:lvl1pPr>
          </a:lstStyle>
          <a:p>
            <a:pPr algn="ctr"/>
            <a:r>
              <a:rPr lang="ja-JP" altLang="en-US" sz="2800" dirty="0">
                <a:solidFill>
                  <a:schemeClr val="tx1"/>
                </a:solidFill>
                <a:latin typeface="游ゴシック" panose="020B0400000000000000" pitchFamily="34" charset="-128"/>
                <a:ea typeface="游ゴシック" panose="020B0400000000000000" pitchFamily="34" charset="-128"/>
              </a:rPr>
              <a:t>小学校との併設</a:t>
            </a:r>
          </a:p>
          <a:p>
            <a:pPr algn="ctr"/>
            <a:r>
              <a:rPr lang="ja-JP" altLang="en-US" sz="2800" dirty="0">
                <a:solidFill>
                  <a:schemeClr val="tx1"/>
                </a:solidFill>
                <a:latin typeface="游ゴシック" panose="020B0400000000000000" pitchFamily="34" charset="-128"/>
                <a:ea typeface="游ゴシック" panose="020B0400000000000000" pitchFamily="34" charset="-128"/>
              </a:rPr>
              <a:t>に配慮した運営　　</a:t>
            </a:r>
            <a:endParaRPr lang="en-US" altLang="ja-JP" sz="2800" dirty="0">
              <a:solidFill>
                <a:schemeClr val="tx1"/>
              </a:solidFill>
              <a:latin typeface="游ゴシック" panose="020B0400000000000000" pitchFamily="34" charset="-128"/>
              <a:ea typeface="游ゴシック" panose="020B0400000000000000" pitchFamily="34" charset="-128"/>
            </a:endParaRPr>
          </a:p>
        </p:txBody>
      </p:sp>
      <p:sp>
        <p:nvSpPr>
          <p:cNvPr id="19" name="タイトル 1"/>
          <p:cNvSpPr txBox="1"/>
          <p:nvPr/>
        </p:nvSpPr>
        <p:spPr>
          <a:xfrm>
            <a:off x="665386" y="2123654"/>
            <a:ext cx="9649072" cy="3960440"/>
          </a:xfrm>
          <a:prstGeom prst="rect">
            <a:avLst/>
          </a:prstGeom>
          <a:noFill/>
          <a:ln w="12700" cap="flat" cmpd="sng" algn="ctr">
            <a:noFill/>
            <a:prstDash val="solid"/>
          </a:ln>
          <a:effectLst/>
        </p:spPr>
        <p:txBody>
          <a:bodyPr tIns="63141" rtlCol="0" anchor="ctr" anchorCtr="0"/>
          <a:lstStyle>
            <a:defPPr>
              <a:defRPr lang="ja-JP"/>
            </a:defPPr>
            <a:lvl1pPr marR="0" lvl="0" indent="0" defTabSz="-635" fontAlgn="auto">
              <a:lnSpc>
                <a:spcPct val="100000"/>
              </a:lnSpc>
              <a:spcBef>
                <a:spcPts val="0"/>
              </a:spcBef>
              <a:spcAft>
                <a:spcPts val="600"/>
              </a:spcAft>
              <a:buClrTx/>
              <a:buSzTx/>
              <a:buFontTx/>
              <a:buNone/>
              <a:defRPr kumimoji="0" sz="1600" b="0" i="0" u="none" strike="noStrike" kern="0" cap="none" spc="0" normalizeH="0" baseline="0">
                <a:ln>
                  <a:noFill/>
                </a:ln>
                <a:solidFill>
                  <a:srgbClr val="000000"/>
                </a:solidFill>
                <a:effectLst/>
                <a:uLnTx/>
                <a:uFillTx/>
                <a:latin typeface="メイリオ" panose="020B0604030504040204" charset="-128"/>
                <a:ea typeface="メイリオ" panose="020B0604030504040204" charset="-128"/>
              </a:defRPr>
            </a:lvl1pPr>
          </a:lstStyle>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（考え方）</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・同一地域内の高齢者と児童が、同じ場にいることから、機会が</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あるごとに交流</a:t>
            </a:r>
          </a:p>
          <a:p>
            <a:endParaRPr lang="ja-JP" altLang="en-US" sz="24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（令和３年度の実例）</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・コロナ禍の中、７月初旬に４年生児童が施設を見学、ビデオで質問</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・ビデオを見て、通所者からお返事</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・今後、さらに、交流の計画</a:t>
            </a:r>
          </a:p>
        </p:txBody>
      </p:sp>
      <p:sp>
        <p:nvSpPr>
          <p:cNvPr id="8" name="正方形/長方形 7"/>
          <p:cNvSpPr/>
          <p:nvPr/>
        </p:nvSpPr>
        <p:spPr>
          <a:xfrm>
            <a:off x="4414468" y="6518872"/>
            <a:ext cx="2314820" cy="24987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8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a:xfrm>
            <a:off x="377354" y="6855693"/>
            <a:ext cx="3156951" cy="402483"/>
          </a:xfrm>
        </p:spPr>
        <p:txBody>
          <a:bodyPr/>
          <a:lstStyle/>
          <a:p>
            <a:r>
              <a:rPr lang="ja-JP" altLang="en-US" sz="1400" dirty="0">
                <a:latin typeface="AR Pゴシック体M" panose="020B0600000000000000" pitchFamily="50" charset="-128"/>
                <a:ea typeface="AR Pゴシック体M" panose="020B0600000000000000" pitchFamily="50" charset="-128"/>
              </a:rPr>
              <a:t>湘南福祉協会　</a:t>
            </a:r>
            <a:r>
              <a:rPr lang="en-US" altLang="ja-JP" sz="1400" b="1" dirty="0">
                <a:solidFill>
                  <a:schemeClr val="tx1"/>
                </a:solidFill>
                <a:latin typeface="AR Pゴシック体M" panose="020B0600000000000000" pitchFamily="50" charset="-128"/>
                <a:ea typeface="AR Pゴシック体M" panose="020B0600000000000000" pitchFamily="50" charset="-128"/>
              </a:rPr>
              <a:t>42</a:t>
            </a:r>
            <a:endParaRPr lang="ja-JP" altLang="en-US" sz="1400" b="1" dirty="0">
              <a:solidFill>
                <a:schemeClr val="tx1"/>
              </a:solidFill>
              <a:latin typeface="AR Pゴシック体M" panose="020B0600000000000000" pitchFamily="50" charset="-128"/>
              <a:ea typeface="AR Pゴシック体M" panose="020B0600000000000000" pitchFamily="50" charset="-128"/>
            </a:endParaRPr>
          </a:p>
        </p:txBody>
      </p:sp>
      <p:sp>
        <p:nvSpPr>
          <p:cNvPr id="2" name="正方形/長方形 1"/>
          <p:cNvSpPr/>
          <p:nvPr/>
        </p:nvSpPr>
        <p:spPr>
          <a:xfrm>
            <a:off x="4517814" y="286141"/>
            <a:ext cx="1656184" cy="1439009"/>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189" tIns="189422" rIns="80189" bIns="40094" numCol="1" spcCol="0" rtlCol="0" fromWordArt="0" anchor="ctr" anchorCtr="0" forceAA="0" compatLnSpc="1">
            <a:noAutofit/>
          </a:bodyPr>
          <a:lstStyle/>
          <a:p>
            <a:pPr algn="ctr"/>
            <a:r>
              <a:rPr lang="ja-JP" altLang="en-US" sz="7015" b="1" dirty="0">
                <a:latin typeface="游ゴシック" panose="020B0400000000000000" pitchFamily="34" charset="-128"/>
                <a:ea typeface="游ゴシック" panose="020B0400000000000000" pitchFamily="34" charset="-128"/>
              </a:rPr>
              <a:t>４</a:t>
            </a:r>
          </a:p>
        </p:txBody>
      </p:sp>
      <p:sp>
        <p:nvSpPr>
          <p:cNvPr id="12" name="タイトル 1"/>
          <p:cNvSpPr txBox="1"/>
          <p:nvPr/>
        </p:nvSpPr>
        <p:spPr>
          <a:xfrm>
            <a:off x="4769842" y="862781"/>
            <a:ext cx="6192688" cy="432048"/>
          </a:xfrm>
          <a:prstGeom prst="rect">
            <a:avLst/>
          </a:prstGeom>
          <a:noFill/>
          <a:ln w="12700" cap="flat" cmpd="sng" algn="ctr">
            <a:noFill/>
            <a:prstDash val="solid"/>
          </a:ln>
          <a:effectLst/>
        </p:spPr>
        <p:txBody>
          <a:bodyPr tIns="63141" rtlCol="0" anchor="ctr" anchorCtr="0"/>
          <a:lstStyle>
            <a:defPPr>
              <a:defRPr lang="ja-JP"/>
            </a:defPPr>
            <a:lvl1pPr marR="0" lvl="0" indent="0" defTabSz="-635" fontAlgn="auto">
              <a:lnSpc>
                <a:spcPct val="100000"/>
              </a:lnSpc>
              <a:spcBef>
                <a:spcPts val="0"/>
              </a:spcBef>
              <a:spcAft>
                <a:spcPts val="600"/>
              </a:spcAft>
              <a:buClrTx/>
              <a:buSzTx/>
              <a:buFontTx/>
              <a:buNone/>
              <a:defRPr kumimoji="0" sz="1600" b="0" i="0" u="none" strike="noStrike" kern="0" cap="none" spc="0" normalizeH="0" baseline="0">
                <a:ln>
                  <a:noFill/>
                </a:ln>
                <a:solidFill>
                  <a:srgbClr val="000000"/>
                </a:solidFill>
                <a:effectLst/>
                <a:uLnTx/>
                <a:uFillTx/>
                <a:latin typeface="メイリオ" panose="020B0604030504040204" charset="-128"/>
                <a:ea typeface="メイリオ" panose="020B0604030504040204" charset="-128"/>
              </a:defRPr>
            </a:lvl1pPr>
          </a:lstStyle>
          <a:p>
            <a:pPr algn="ctr"/>
            <a:r>
              <a:rPr lang="ja-JP" altLang="en-US" sz="2800" dirty="0">
                <a:solidFill>
                  <a:schemeClr val="tx1"/>
                </a:solidFill>
                <a:latin typeface="游ゴシック" panose="020B0400000000000000" pitchFamily="34" charset="-128"/>
                <a:ea typeface="游ゴシック" panose="020B0400000000000000" pitchFamily="34" charset="-128"/>
              </a:rPr>
              <a:t>地域との連携・交流</a:t>
            </a:r>
            <a:endParaRPr lang="en-US" altLang="ja-JP" sz="2800" dirty="0">
              <a:solidFill>
                <a:schemeClr val="tx1"/>
              </a:solidFill>
              <a:latin typeface="游ゴシック" panose="020B0400000000000000" pitchFamily="34" charset="-128"/>
              <a:ea typeface="游ゴシック" panose="020B0400000000000000" pitchFamily="34" charset="-128"/>
            </a:endParaRPr>
          </a:p>
        </p:txBody>
      </p:sp>
      <p:sp>
        <p:nvSpPr>
          <p:cNvPr id="19" name="タイトル 1"/>
          <p:cNvSpPr txBox="1"/>
          <p:nvPr/>
        </p:nvSpPr>
        <p:spPr>
          <a:xfrm>
            <a:off x="1241450" y="2123654"/>
            <a:ext cx="8064896" cy="4104456"/>
          </a:xfrm>
          <a:prstGeom prst="rect">
            <a:avLst/>
          </a:prstGeom>
          <a:noFill/>
          <a:ln w="12700" cap="flat" cmpd="sng" algn="ctr">
            <a:noFill/>
            <a:prstDash val="solid"/>
          </a:ln>
          <a:effectLst/>
        </p:spPr>
        <p:txBody>
          <a:bodyPr tIns="63141" rtlCol="0" anchor="ctr" anchorCtr="0"/>
          <a:lstStyle>
            <a:defPPr>
              <a:defRPr lang="ja-JP"/>
            </a:defPPr>
            <a:lvl1pPr marR="0" lvl="0" indent="0" defTabSz="-635" fontAlgn="auto">
              <a:lnSpc>
                <a:spcPct val="100000"/>
              </a:lnSpc>
              <a:spcBef>
                <a:spcPts val="0"/>
              </a:spcBef>
              <a:spcAft>
                <a:spcPts val="600"/>
              </a:spcAft>
              <a:buClrTx/>
              <a:buSzTx/>
              <a:buFontTx/>
              <a:buNone/>
              <a:defRPr kumimoji="0" sz="1600" b="0" i="0" u="none" strike="noStrike" kern="0" cap="none" spc="0" normalizeH="0" baseline="0">
                <a:ln>
                  <a:noFill/>
                </a:ln>
                <a:solidFill>
                  <a:srgbClr val="000000"/>
                </a:solidFill>
                <a:effectLst/>
                <a:uLnTx/>
                <a:uFillTx/>
                <a:latin typeface="メイリオ" panose="020B0604030504040204" charset="-128"/>
                <a:ea typeface="メイリオ" panose="020B0604030504040204" charset="-128"/>
              </a:defRPr>
            </a:lvl1pPr>
          </a:lstStyle>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（年度ごとの地域への報告）</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・地域の方々に事業報告とパンフレットを配布</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（追浜地区社協）</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・毎年、「シルバーエイジ新年のつどい」に参加</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（地域の催し・団体）</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・毎年、「お祭り」や「運動会」等に参加協力</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・湘南たかとり福祉村の活動に協力</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・ボランティア団体が当所行事に参加</a:t>
            </a:r>
          </a:p>
        </p:txBody>
      </p:sp>
      <p:sp>
        <p:nvSpPr>
          <p:cNvPr id="8" name="正方形/長方形 7"/>
          <p:cNvSpPr/>
          <p:nvPr/>
        </p:nvSpPr>
        <p:spPr>
          <a:xfrm>
            <a:off x="4188496" y="6505953"/>
            <a:ext cx="2314820" cy="1737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8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a:xfrm>
            <a:off x="449362" y="6660157"/>
            <a:ext cx="3156951" cy="402483"/>
          </a:xfrm>
        </p:spPr>
        <p:txBody>
          <a:bodyPr/>
          <a:lstStyle/>
          <a:p>
            <a:r>
              <a:rPr lang="ja-JP" altLang="en-US" sz="1400" dirty="0">
                <a:latin typeface="AR Pゴシック体M" panose="020B0600000000000000" pitchFamily="50" charset="-128"/>
                <a:ea typeface="AR Pゴシック体M" panose="020B0600000000000000" pitchFamily="50" charset="-128"/>
              </a:rPr>
              <a:t>湘南福祉協会　</a:t>
            </a:r>
            <a:r>
              <a:rPr lang="en-US" altLang="ja-JP" sz="1400" b="1" dirty="0">
                <a:solidFill>
                  <a:schemeClr val="tx1"/>
                </a:solidFill>
                <a:latin typeface="AR Pゴシック体M" panose="020B0600000000000000" pitchFamily="50" charset="-128"/>
                <a:ea typeface="AR Pゴシック体M" panose="020B0600000000000000" pitchFamily="50" charset="-128"/>
              </a:rPr>
              <a:t>43</a:t>
            </a:r>
            <a:endParaRPr lang="ja-JP" altLang="en-US" sz="1400" b="1" dirty="0">
              <a:solidFill>
                <a:schemeClr val="tx1"/>
              </a:solidFill>
              <a:latin typeface="AR Pゴシック体M" panose="020B0600000000000000" pitchFamily="50" charset="-128"/>
              <a:ea typeface="AR Pゴシック体M" panose="020B0600000000000000" pitchFamily="50" charset="-128"/>
            </a:endParaRPr>
          </a:p>
        </p:txBody>
      </p:sp>
      <p:sp>
        <p:nvSpPr>
          <p:cNvPr id="2" name="正方形/長方形 1"/>
          <p:cNvSpPr/>
          <p:nvPr/>
        </p:nvSpPr>
        <p:spPr>
          <a:xfrm>
            <a:off x="4517814" y="286141"/>
            <a:ext cx="1656184" cy="1439009"/>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189" tIns="189422" rIns="80189" bIns="40094" numCol="1" spcCol="0" rtlCol="0" fromWordArt="0" anchor="ctr" anchorCtr="0" forceAA="0" compatLnSpc="1">
            <a:noAutofit/>
          </a:bodyPr>
          <a:lstStyle/>
          <a:p>
            <a:pPr algn="ctr"/>
            <a:r>
              <a:rPr lang="ja-JP" altLang="en-US" sz="7015" b="1" dirty="0">
                <a:latin typeface="游ゴシック" panose="020B0400000000000000" pitchFamily="34" charset="-128"/>
                <a:ea typeface="游ゴシック" panose="020B0400000000000000" pitchFamily="34" charset="-128"/>
              </a:rPr>
              <a:t>５</a:t>
            </a:r>
          </a:p>
        </p:txBody>
      </p:sp>
      <p:sp>
        <p:nvSpPr>
          <p:cNvPr id="12" name="タイトル 1"/>
          <p:cNvSpPr txBox="1"/>
          <p:nvPr/>
        </p:nvSpPr>
        <p:spPr>
          <a:xfrm>
            <a:off x="6152352" y="789621"/>
            <a:ext cx="3528392" cy="432048"/>
          </a:xfrm>
          <a:prstGeom prst="rect">
            <a:avLst/>
          </a:prstGeom>
          <a:noFill/>
          <a:ln w="12700" cap="flat" cmpd="sng" algn="ctr">
            <a:noFill/>
            <a:prstDash val="solid"/>
          </a:ln>
          <a:effectLst/>
        </p:spPr>
        <p:txBody>
          <a:bodyPr tIns="63141" rtlCol="0" anchor="ctr" anchorCtr="0"/>
          <a:lstStyle>
            <a:defPPr>
              <a:defRPr lang="ja-JP"/>
            </a:defPPr>
            <a:lvl1pPr marR="0" lvl="0" indent="0" defTabSz="-635" fontAlgn="auto">
              <a:lnSpc>
                <a:spcPct val="100000"/>
              </a:lnSpc>
              <a:spcBef>
                <a:spcPts val="0"/>
              </a:spcBef>
              <a:spcAft>
                <a:spcPts val="600"/>
              </a:spcAft>
              <a:buClrTx/>
              <a:buSzTx/>
              <a:buFontTx/>
              <a:buNone/>
              <a:defRPr kumimoji="0" sz="1600" b="0" i="0" u="none" strike="noStrike" kern="0" cap="none" spc="0" normalizeH="0" baseline="0">
                <a:ln>
                  <a:noFill/>
                </a:ln>
                <a:solidFill>
                  <a:srgbClr val="000000"/>
                </a:solidFill>
                <a:effectLst/>
                <a:uLnTx/>
                <a:uFillTx/>
                <a:latin typeface="メイリオ" panose="020B0604030504040204" charset="-128"/>
                <a:ea typeface="メイリオ" panose="020B0604030504040204" charset="-128"/>
              </a:defRPr>
            </a:lvl1pPr>
          </a:lstStyle>
          <a:p>
            <a:pPr algn="ctr"/>
            <a:r>
              <a:rPr lang="ja-JP" altLang="en-US" sz="2800" dirty="0">
                <a:solidFill>
                  <a:schemeClr val="tx1"/>
                </a:solidFill>
                <a:latin typeface="游ゴシック" panose="020B0400000000000000" pitchFamily="34" charset="-128"/>
                <a:ea typeface="游ゴシック" panose="020B0400000000000000" pitchFamily="34" charset="-128"/>
              </a:rPr>
              <a:t>安全に配慮した運営</a:t>
            </a:r>
            <a:endParaRPr lang="en-US" altLang="ja-JP" sz="2800" dirty="0">
              <a:solidFill>
                <a:schemeClr val="tx1"/>
              </a:solidFill>
              <a:latin typeface="游ゴシック" panose="020B0400000000000000" pitchFamily="34" charset="-128"/>
              <a:ea typeface="游ゴシック" panose="020B0400000000000000" pitchFamily="34" charset="-128"/>
            </a:endParaRPr>
          </a:p>
        </p:txBody>
      </p:sp>
      <p:sp>
        <p:nvSpPr>
          <p:cNvPr id="19" name="タイトル 1"/>
          <p:cNvSpPr txBox="1"/>
          <p:nvPr/>
        </p:nvSpPr>
        <p:spPr>
          <a:xfrm>
            <a:off x="1313458" y="1907630"/>
            <a:ext cx="8784976" cy="4351021"/>
          </a:xfrm>
          <a:prstGeom prst="rect">
            <a:avLst/>
          </a:prstGeom>
          <a:noFill/>
          <a:ln w="12700" cap="flat" cmpd="sng" algn="ctr">
            <a:noFill/>
            <a:prstDash val="solid"/>
          </a:ln>
          <a:effectLst/>
        </p:spPr>
        <p:txBody>
          <a:bodyPr tIns="63141" rtlCol="0" anchor="ctr" anchorCtr="0"/>
          <a:lstStyle>
            <a:defPPr>
              <a:defRPr lang="ja-JP"/>
            </a:defPPr>
            <a:lvl1pPr marR="0" lvl="0" indent="0" defTabSz="-635" fontAlgn="auto">
              <a:lnSpc>
                <a:spcPct val="100000"/>
              </a:lnSpc>
              <a:spcBef>
                <a:spcPts val="0"/>
              </a:spcBef>
              <a:spcAft>
                <a:spcPts val="600"/>
              </a:spcAft>
              <a:buClrTx/>
              <a:buSzTx/>
              <a:buFontTx/>
              <a:buNone/>
              <a:defRPr kumimoji="0" sz="1600" b="0" i="0" u="none" strike="noStrike" kern="0" cap="none" spc="0" normalizeH="0" baseline="0">
                <a:ln>
                  <a:noFill/>
                </a:ln>
                <a:solidFill>
                  <a:srgbClr val="000000"/>
                </a:solidFill>
                <a:effectLst/>
                <a:uLnTx/>
                <a:uFillTx/>
                <a:latin typeface="メイリオ" panose="020B0604030504040204" charset="-128"/>
                <a:ea typeface="メイリオ" panose="020B0604030504040204" charset="-128"/>
              </a:defRPr>
            </a:lvl1pPr>
          </a:lstStyle>
          <a:p>
            <a:endParaRPr lang="ja-JP" altLang="en-US" sz="28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（利用者の安全）</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・体調の変化にきめ細かく対応</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・急変時の対応　⇒　湘南病院との協定</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・送迎時の交通安全にも配慮</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（児童の安全）</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・児童の通学時と時間帯も通路も分離</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・事情に応じて、小学校と協議</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・万一の飛び出し等に備えて、小学校付近では、特に徐行し</a:t>
            </a:r>
          </a:p>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安全運転を励行</a:t>
            </a:r>
          </a:p>
          <a:p>
            <a:endParaRPr lang="ja-JP" altLang="en-US" sz="28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8" name="正方形/長方形 7"/>
          <p:cNvSpPr/>
          <p:nvPr/>
        </p:nvSpPr>
        <p:spPr>
          <a:xfrm>
            <a:off x="4337794" y="6371473"/>
            <a:ext cx="2314820" cy="1737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8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a:xfrm>
            <a:off x="449362" y="6750321"/>
            <a:ext cx="3156951" cy="402483"/>
          </a:xfrm>
        </p:spPr>
        <p:txBody>
          <a:bodyPr/>
          <a:lstStyle/>
          <a:p>
            <a:r>
              <a:rPr lang="ja-JP" altLang="en-US" sz="1400" dirty="0">
                <a:latin typeface="AR Pゴシック体M" panose="020B0600000000000000" pitchFamily="50" charset="-128"/>
                <a:ea typeface="AR Pゴシック体M" panose="020B0600000000000000" pitchFamily="50" charset="-128"/>
              </a:rPr>
              <a:t>湘南福祉協会　</a:t>
            </a:r>
            <a:r>
              <a:rPr lang="en-US" altLang="ja-JP" sz="1400" b="1" dirty="0">
                <a:solidFill>
                  <a:schemeClr val="tx1"/>
                </a:solidFill>
                <a:latin typeface="AR Pゴシック体M" panose="020B0600000000000000" pitchFamily="50" charset="-128"/>
                <a:ea typeface="AR Pゴシック体M" panose="020B0600000000000000" pitchFamily="50" charset="-128"/>
              </a:rPr>
              <a:t>44</a:t>
            </a:r>
            <a:endParaRPr lang="ja-JP" altLang="en-US" sz="1400" b="1" dirty="0">
              <a:solidFill>
                <a:schemeClr val="tx1"/>
              </a:solidFill>
              <a:latin typeface="AR Pゴシック体M" panose="020B0600000000000000" pitchFamily="50" charset="-128"/>
              <a:ea typeface="AR Pゴシック体M" panose="020B0600000000000000" pitchFamily="50" charset="-128"/>
            </a:endParaRPr>
          </a:p>
        </p:txBody>
      </p:sp>
      <p:sp>
        <p:nvSpPr>
          <p:cNvPr id="19" name="タイトル 1"/>
          <p:cNvSpPr txBox="1"/>
          <p:nvPr/>
        </p:nvSpPr>
        <p:spPr>
          <a:xfrm>
            <a:off x="449362" y="2266361"/>
            <a:ext cx="9937104" cy="4214509"/>
          </a:xfrm>
          <a:prstGeom prst="rect">
            <a:avLst/>
          </a:prstGeom>
          <a:noFill/>
          <a:ln w="12700" cap="flat" cmpd="sng" algn="ctr">
            <a:noFill/>
            <a:prstDash val="solid"/>
          </a:ln>
          <a:effectLst/>
        </p:spPr>
        <p:txBody>
          <a:bodyPr tIns="63141" rtlCol="0" anchor="ctr" anchorCtr="0"/>
          <a:lstStyle>
            <a:defPPr>
              <a:defRPr lang="ja-JP"/>
            </a:defPPr>
            <a:lvl1pPr marR="0" lvl="0" indent="0" defTabSz="-635" fontAlgn="auto">
              <a:lnSpc>
                <a:spcPct val="100000"/>
              </a:lnSpc>
              <a:spcBef>
                <a:spcPts val="0"/>
              </a:spcBef>
              <a:spcAft>
                <a:spcPts val="600"/>
              </a:spcAft>
              <a:buClrTx/>
              <a:buSzTx/>
              <a:buFontTx/>
              <a:buNone/>
              <a:defRPr kumimoji="0" sz="1600" b="0" i="0" u="none" strike="noStrike" kern="0" cap="none" spc="0" normalizeH="0" baseline="0">
                <a:ln>
                  <a:noFill/>
                </a:ln>
                <a:solidFill>
                  <a:srgbClr val="000000"/>
                </a:solidFill>
                <a:effectLst/>
                <a:uLnTx/>
                <a:uFillTx/>
                <a:latin typeface="メイリオ" panose="020B0604030504040204" charset="-128"/>
                <a:ea typeface="メイリオ" panose="020B0604030504040204" charset="-128"/>
              </a:defRPr>
            </a:lvl1pPr>
          </a:lstStyle>
          <a:p>
            <a:endParaRPr lang="ja-JP" altLang="en-US" sz="28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2800" dirty="0">
                <a:solidFill>
                  <a:schemeClr val="tx1"/>
                </a:solidFill>
                <a:latin typeface="UD デジタル 教科書体 NP-R" panose="02020400000000000000" pitchFamily="18" charset="-128"/>
                <a:ea typeface="UD デジタル 教科書体 NP-R" panose="02020400000000000000" pitchFamily="18" charset="-128"/>
              </a:rPr>
              <a:t>・当センターは、追浜を中心とした地域にお住まいの多くの</a:t>
            </a:r>
          </a:p>
          <a:p>
            <a:r>
              <a:rPr lang="ja-JP" altLang="en-US" sz="2800" dirty="0">
                <a:solidFill>
                  <a:schemeClr val="tx1"/>
                </a:solidFill>
                <a:latin typeface="UD デジタル 教科書体 NP-R" panose="02020400000000000000" pitchFamily="18" charset="-128"/>
                <a:ea typeface="UD デジタル 教科書体 NP-R" panose="02020400000000000000" pitchFamily="18" charset="-128"/>
              </a:rPr>
              <a:t>　方々から必要とされている施設</a:t>
            </a:r>
          </a:p>
          <a:p>
            <a:endParaRPr lang="ja-JP" altLang="en-US" sz="28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2800" dirty="0">
                <a:solidFill>
                  <a:schemeClr val="tx1"/>
                </a:solidFill>
                <a:latin typeface="UD デジタル 教科書体 NP-R" panose="02020400000000000000" pitchFamily="18" charset="-128"/>
                <a:ea typeface="UD デジタル 教科書体 NP-R" panose="02020400000000000000" pitchFamily="18" charset="-128"/>
              </a:rPr>
              <a:t>・利用者にとって、当センターは生活の一部</a:t>
            </a:r>
          </a:p>
          <a:p>
            <a:endParaRPr lang="ja-JP" altLang="en-US" sz="28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2800" dirty="0">
                <a:solidFill>
                  <a:schemeClr val="tx1"/>
                </a:solidFill>
                <a:latin typeface="UD デジタル 教科書体 NP-R" panose="02020400000000000000" pitchFamily="18" charset="-128"/>
                <a:ea typeface="UD デジタル 教科書体 NP-R" panose="02020400000000000000" pitchFamily="18" charset="-128"/>
              </a:rPr>
              <a:t>・当センターの運営を通じて、当法人は、多くの貴重な経験　</a:t>
            </a:r>
          </a:p>
          <a:p>
            <a:r>
              <a:rPr lang="ja-JP" altLang="en-US" sz="2800" dirty="0">
                <a:solidFill>
                  <a:schemeClr val="tx1"/>
                </a:solidFill>
                <a:latin typeface="UD デジタル 教科書体 NP-R" panose="02020400000000000000" pitchFamily="18" charset="-128"/>
                <a:ea typeface="UD デジタル 教科書体 NP-R" panose="02020400000000000000" pitchFamily="18" charset="-128"/>
              </a:rPr>
              <a:t>　を得ており、引き続き、運営主体に選定されることを期待</a:t>
            </a:r>
          </a:p>
          <a:p>
            <a:endParaRPr lang="ja-JP" altLang="en-US" sz="28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3" name="正方形/長方形 2"/>
          <p:cNvSpPr/>
          <p:nvPr/>
        </p:nvSpPr>
        <p:spPr>
          <a:xfrm>
            <a:off x="158495" y="829055"/>
            <a:ext cx="10533317" cy="912853"/>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latin typeface="UD デジタル 教科書体 NP-R" panose="02020400000000000000" pitchFamily="18" charset="-128"/>
                <a:ea typeface="UD デジタル 教科書体 NP-R" panose="02020400000000000000" pitchFamily="18" charset="-128"/>
              </a:rPr>
              <a:t>指定申請にあたって</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 y="772765"/>
            <a:ext cx="10691813" cy="6014145"/>
          </a:xfrm>
          <a:prstGeom prst="rect">
            <a:avLst/>
          </a:prstGeom>
          <a:gradFill>
            <a:gsLst>
              <a:gs pos="100000">
                <a:schemeClr val="accent5">
                  <a:alpha val="80000"/>
                </a:schemeClr>
              </a:gs>
              <a:gs pos="0">
                <a:schemeClr val="accent6">
                  <a:alpha val="8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80"/>
          </a:p>
        </p:txBody>
      </p:sp>
      <p:sp>
        <p:nvSpPr>
          <p:cNvPr id="7" name="タイトル 6"/>
          <p:cNvSpPr>
            <a:spLocks noGrp="1"/>
          </p:cNvSpPr>
          <p:nvPr>
            <p:ph type="ctrTitle" idx="4294967295"/>
          </p:nvPr>
        </p:nvSpPr>
        <p:spPr>
          <a:xfrm>
            <a:off x="1120772" y="971528"/>
            <a:ext cx="8456026" cy="864090"/>
          </a:xfrm>
        </p:spPr>
        <p:txBody>
          <a:bodyPr>
            <a:noAutofit/>
          </a:bodyPr>
          <a:lstStyle/>
          <a:p>
            <a:r>
              <a:rPr lang="ja-JP" altLang="en-US" sz="3200" b="1" dirty="0">
                <a:solidFill>
                  <a:schemeClr val="bg1"/>
                </a:solidFill>
                <a:latin typeface="UD デジタル 教科書体 NP-R" panose="02020400000000000000" pitchFamily="18" charset="-128"/>
                <a:ea typeface="UD デジタル 教科書体 NP-R" panose="02020400000000000000" pitchFamily="18" charset="-128"/>
              </a:rPr>
              <a:t>鷹取老人デイサービスセンターのサービス</a:t>
            </a:r>
          </a:p>
        </p:txBody>
      </p:sp>
      <p:sp>
        <p:nvSpPr>
          <p:cNvPr id="9" name="タイトル 1"/>
          <p:cNvSpPr txBox="1"/>
          <p:nvPr/>
        </p:nvSpPr>
        <p:spPr>
          <a:xfrm>
            <a:off x="449362" y="2179953"/>
            <a:ext cx="10009111" cy="4120162"/>
          </a:xfrm>
          <a:prstGeom prst="rect">
            <a:avLst/>
          </a:prstGeom>
          <a:noFill/>
          <a:ln w="12700" cap="flat" cmpd="sng" algn="ctr">
            <a:noFill/>
            <a:prstDash val="solid"/>
          </a:ln>
          <a:effectLst/>
        </p:spPr>
        <p:txBody>
          <a:bodyPr tIns="63141" rtlCol="0" anchor="ctr" anchorCtr="0"/>
          <a:lstStyle>
            <a:defPPr>
              <a:defRPr lang="ja-JP"/>
            </a:defPPr>
            <a:lvl1pPr marR="0" lvl="0" indent="0" defTabSz="-635" fontAlgn="auto">
              <a:lnSpc>
                <a:spcPct val="100000"/>
              </a:lnSpc>
              <a:spcBef>
                <a:spcPts val="0"/>
              </a:spcBef>
              <a:spcAft>
                <a:spcPts val="600"/>
              </a:spcAft>
              <a:buClrTx/>
              <a:buSzTx/>
              <a:buFontTx/>
              <a:buNone/>
              <a:defRPr kumimoji="0" sz="1600" b="0" i="0" u="none" strike="noStrike" kern="0" cap="none" spc="0" normalizeH="0" baseline="0">
                <a:ln>
                  <a:noFill/>
                </a:ln>
                <a:solidFill>
                  <a:srgbClr val="000000"/>
                </a:solidFill>
                <a:effectLst/>
                <a:uLnTx/>
                <a:uFillTx/>
                <a:latin typeface="メイリオ" panose="020B0604030504040204" charset="-128"/>
                <a:ea typeface="メイリオ" panose="020B0604030504040204" charset="-128"/>
              </a:defRPr>
            </a:lvl1pPr>
          </a:lstStyle>
          <a:p>
            <a:r>
              <a:rPr lang="ja-JP" altLang="en-US" sz="2800" b="1" dirty="0">
                <a:solidFill>
                  <a:schemeClr val="bg1"/>
                </a:solidFill>
                <a:latin typeface="UD デジタル 教科書体 NP-R" panose="02020400000000000000" pitchFamily="18" charset="-128"/>
                <a:ea typeface="UD デジタル 教科書体 NP-R" panose="02020400000000000000" pitchFamily="18" charset="-128"/>
              </a:rPr>
              <a:t>１　笑顔で・楽しく・居心地の良さを提供</a:t>
            </a:r>
          </a:p>
          <a:p>
            <a:r>
              <a:rPr lang="ja-JP" altLang="en-US" sz="2800" b="1" dirty="0">
                <a:solidFill>
                  <a:schemeClr val="bg1"/>
                </a:solidFill>
                <a:latin typeface="UD デジタル 教科書体 NP-R" panose="02020400000000000000" pitchFamily="18" charset="-128"/>
                <a:ea typeface="UD デジタル 教科書体 NP-R" panose="02020400000000000000" pitchFamily="18" charset="-128"/>
              </a:rPr>
              <a:t>２　「まごころ」のこもったサービス</a:t>
            </a:r>
            <a:endParaRPr lang="en-US" altLang="ja-JP" sz="2800" b="1" dirty="0">
              <a:solidFill>
                <a:schemeClr val="bg1"/>
              </a:solidFill>
              <a:latin typeface="UD デジタル 教科書体 NP-R" panose="02020400000000000000" pitchFamily="18" charset="-128"/>
              <a:ea typeface="UD デジタル 教科書体 NP-R" panose="02020400000000000000" pitchFamily="18" charset="-128"/>
            </a:endParaRPr>
          </a:p>
          <a:p>
            <a:r>
              <a:rPr lang="ja-JP" altLang="en-US" sz="2800" dirty="0">
                <a:solidFill>
                  <a:schemeClr val="bg1"/>
                </a:solidFill>
                <a:latin typeface="UD デジタル 教科書体 NP-R" panose="02020400000000000000" pitchFamily="18" charset="-128"/>
                <a:ea typeface="UD デジタル 教科書体 NP-R" panose="02020400000000000000" pitchFamily="18" charset="-128"/>
              </a:rPr>
              <a:t>３　細かいところまで行き届いたサポート</a:t>
            </a:r>
          </a:p>
          <a:p>
            <a:r>
              <a:rPr lang="ja-JP" altLang="en-US" sz="2800" dirty="0">
                <a:solidFill>
                  <a:schemeClr val="bg1"/>
                </a:solidFill>
                <a:latin typeface="UD デジタル 教科書体 NP-R" panose="02020400000000000000" pitchFamily="18" charset="-128"/>
                <a:ea typeface="UD デジタル 教科書体 NP-R" panose="02020400000000000000" pitchFamily="18" charset="-128"/>
              </a:rPr>
              <a:t>４　一人ひとりの身体の状況にあわせたおいしい食事</a:t>
            </a:r>
          </a:p>
          <a:p>
            <a:r>
              <a:rPr lang="ja-JP" altLang="en-US" sz="2800" dirty="0">
                <a:solidFill>
                  <a:schemeClr val="bg1"/>
                </a:solidFill>
                <a:latin typeface="UD デジタル 教科書体 NP-R" panose="02020400000000000000" pitchFamily="18" charset="-128"/>
                <a:ea typeface="UD デジタル 教科書体 NP-R" panose="02020400000000000000" pitchFamily="18" charset="-128"/>
              </a:rPr>
              <a:t>５　丁寧な連絡・要望の聞き取り</a:t>
            </a:r>
          </a:p>
          <a:p>
            <a:pPr algn="ctr"/>
            <a:endParaRPr lang="en-US" altLang="ja-JP" sz="3200" b="1" dirty="0">
              <a:solidFill>
                <a:schemeClr val="bg1"/>
              </a:solidFill>
              <a:latin typeface="游ゴシック" panose="020B0400000000000000" pitchFamily="34" charset="-128"/>
              <a:ea typeface="游ゴシック" panose="020B0400000000000000" pitchFamily="34" charset="-128"/>
            </a:endParaRPr>
          </a:p>
        </p:txBody>
      </p:sp>
      <p:cxnSp>
        <p:nvCxnSpPr>
          <p:cNvPr id="3" name="直線コネクタ 2"/>
          <p:cNvCxnSpPr/>
          <p:nvPr/>
        </p:nvCxnSpPr>
        <p:spPr>
          <a:xfrm>
            <a:off x="1752460" y="2051645"/>
            <a:ext cx="8013102" cy="0"/>
          </a:xfrm>
          <a:prstGeom prst="line">
            <a:avLst/>
          </a:prstGeom>
          <a:noFill/>
          <a:ln w="793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cxnSp>
      <p:sp>
        <p:nvSpPr>
          <p:cNvPr id="6" name="フッター プレースホルダー 3"/>
          <p:cNvSpPr txBox="1"/>
          <p:nvPr/>
        </p:nvSpPr>
        <p:spPr>
          <a:xfrm>
            <a:off x="409535" y="7131245"/>
            <a:ext cx="1624003" cy="285189"/>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dirty="0">
                <a:solidFill>
                  <a:schemeClr val="bg2">
                    <a:lumMod val="75000"/>
                  </a:schemeClr>
                </a:solidFill>
                <a:latin typeface="AR Pゴシック体M" panose="020B0600000000000000" pitchFamily="50" charset="-128"/>
                <a:ea typeface="AR Pゴシック体M" panose="020B0600000000000000" pitchFamily="50" charset="-128"/>
              </a:rPr>
              <a:t>湘南福祉協会　</a:t>
            </a:r>
            <a:r>
              <a:rPr lang="en-US" altLang="ja-JP" sz="1400" b="1" dirty="0">
                <a:latin typeface="AR Pゴシック体M" panose="020B0600000000000000" pitchFamily="50" charset="-128"/>
                <a:ea typeface="AR Pゴシック体M" panose="020B0600000000000000" pitchFamily="50" charset="-128"/>
              </a:rPr>
              <a:t>5</a:t>
            </a:r>
            <a:endParaRPr lang="ja-JP" altLang="en-US" sz="1400" b="1" dirty="0">
              <a:latin typeface="AR Pゴシック体M" panose="020B0600000000000000" pitchFamily="50" charset="-128"/>
              <a:ea typeface="AR Pゴシック体M" panose="020B0600000000000000" pitchFamily="50"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355" y="807988"/>
            <a:ext cx="4896545" cy="5943697"/>
          </a:xfrm>
          <a:prstGeom prst="rect">
            <a:avLst/>
          </a:prstGeom>
        </p:spPr>
      </p:pic>
      <p:sp>
        <p:nvSpPr>
          <p:cNvPr id="4" name="四角形: 角を丸くする 3"/>
          <p:cNvSpPr/>
          <p:nvPr/>
        </p:nvSpPr>
        <p:spPr>
          <a:xfrm>
            <a:off x="5561930" y="755501"/>
            <a:ext cx="4824536" cy="792088"/>
          </a:xfrm>
          <a:prstGeom prst="roundRect">
            <a:avLst/>
          </a:prstGeom>
          <a:solidFill>
            <a:srgbClr val="00B0F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鷹取老人デイサービスセンター</a:t>
            </a:r>
          </a:p>
        </p:txBody>
      </p:sp>
      <p:sp>
        <p:nvSpPr>
          <p:cNvPr id="6" name="フッター プレースホルダー 3"/>
          <p:cNvSpPr txBox="1"/>
          <p:nvPr/>
        </p:nvSpPr>
        <p:spPr>
          <a:xfrm>
            <a:off x="337527" y="7131245"/>
            <a:ext cx="1840027" cy="402483"/>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dirty="0">
                <a:solidFill>
                  <a:schemeClr val="bg2">
                    <a:lumMod val="75000"/>
                  </a:schemeClr>
                </a:solidFill>
                <a:latin typeface="AR Pゴシック体M" panose="020B0600000000000000" pitchFamily="50" charset="-128"/>
                <a:ea typeface="AR Pゴシック体M" panose="020B0600000000000000" pitchFamily="50" charset="-128"/>
              </a:rPr>
              <a:t>湘南福祉協会　</a:t>
            </a:r>
            <a:r>
              <a:rPr lang="en-US" altLang="ja-JP" sz="1400" b="1" dirty="0">
                <a:latin typeface="AR Pゴシック体M" panose="020B0600000000000000" pitchFamily="50" charset="-128"/>
                <a:ea typeface="AR Pゴシック体M" panose="020B0600000000000000" pitchFamily="50" charset="-128"/>
              </a:rPr>
              <a:t>6</a:t>
            </a:r>
            <a:endParaRPr lang="ja-JP" altLang="en-US" sz="1400" b="1" dirty="0">
              <a:latin typeface="AR Pゴシック体M" panose="020B0600000000000000" pitchFamily="50" charset="-128"/>
              <a:ea typeface="AR Pゴシック体M" panose="020B0600000000000000" pitchFamily="50" charset="-128"/>
            </a:endParaRPr>
          </a:p>
        </p:txBody>
      </p:sp>
      <p:sp>
        <p:nvSpPr>
          <p:cNvPr id="2" name="正方形/長方形 1"/>
          <p:cNvSpPr/>
          <p:nvPr/>
        </p:nvSpPr>
        <p:spPr>
          <a:xfrm>
            <a:off x="5489922" y="2483693"/>
            <a:ext cx="4824536" cy="194421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dirty="0"/>
              <a:t>１　画像はすべて鷹取老人デイサービスセン</a:t>
            </a:r>
          </a:p>
          <a:p>
            <a:r>
              <a:rPr kumimoji="1" lang="ja-JP" altLang="en-US" dirty="0"/>
              <a:t>　ターで撮影されたものです。</a:t>
            </a:r>
          </a:p>
          <a:p>
            <a:endParaRPr kumimoji="1" lang="ja-JP" altLang="en-US" dirty="0"/>
          </a:p>
          <a:p>
            <a:r>
              <a:rPr kumimoji="1" lang="ja-JP" altLang="en-US" dirty="0"/>
              <a:t>２　プライバシー保護の見地から、個人が識</a:t>
            </a:r>
          </a:p>
          <a:p>
            <a:r>
              <a:rPr kumimoji="1" lang="ja-JP" altLang="en-US" dirty="0"/>
              <a:t>　別されないように画像処理しています。</a:t>
            </a:r>
          </a:p>
        </p:txBody>
      </p:sp>
      <p:sp>
        <p:nvSpPr>
          <p:cNvPr id="7" name="正方形/長方形 6"/>
          <p:cNvSpPr/>
          <p:nvPr/>
        </p:nvSpPr>
        <p:spPr>
          <a:xfrm>
            <a:off x="6065986" y="1691605"/>
            <a:ext cx="4032448"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画　像　の　説　明</a:t>
            </a:r>
          </a:p>
        </p:txBody>
      </p:sp>
      <p:sp>
        <p:nvSpPr>
          <p:cNvPr id="8" name="正方形/長方形 7"/>
          <p:cNvSpPr/>
          <p:nvPr/>
        </p:nvSpPr>
        <p:spPr>
          <a:xfrm>
            <a:off x="5504492" y="4787949"/>
            <a:ext cx="4809966" cy="15841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車椅子で小学校の体育館から戻るところ</a:t>
            </a:r>
          </a:p>
          <a:p>
            <a:pPr algn="ctr"/>
            <a:endParaRPr kumimoji="1" lang="ja-JP" altLang="en-US" dirty="0"/>
          </a:p>
          <a:p>
            <a:pPr algn="ctr"/>
            <a:r>
              <a:rPr kumimoji="1" lang="ja-JP" altLang="en-US" dirty="0"/>
              <a:t>（小学校のクラブ発表会を楽しみました）</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a:xfrm>
            <a:off x="337527" y="6927533"/>
            <a:ext cx="3156951" cy="402483"/>
          </a:xfrm>
        </p:spPr>
        <p:txBody>
          <a:bodyPr/>
          <a:lstStyle/>
          <a:p>
            <a:r>
              <a:rPr lang="ja-JP" altLang="en-US" sz="1400" dirty="0">
                <a:latin typeface="AR Pゴシック体M" panose="020B0600000000000000" pitchFamily="50" charset="-128"/>
                <a:ea typeface="AR Pゴシック体M" panose="020B0600000000000000" pitchFamily="50" charset="-128"/>
              </a:rPr>
              <a:t>湘南福祉協会　</a:t>
            </a:r>
            <a:r>
              <a:rPr lang="en-US" altLang="ja-JP" sz="1400" b="1" dirty="0">
                <a:solidFill>
                  <a:schemeClr val="tx1"/>
                </a:solidFill>
                <a:latin typeface="AR Pゴシック体M" panose="020B0600000000000000" pitchFamily="50" charset="-128"/>
                <a:ea typeface="AR Pゴシック体M" panose="020B0600000000000000" pitchFamily="50" charset="-128"/>
              </a:rPr>
              <a:t>7</a:t>
            </a:r>
            <a:endParaRPr lang="ja-JP" altLang="en-US" sz="1400" b="1" dirty="0">
              <a:solidFill>
                <a:schemeClr val="tx1"/>
              </a:solidFill>
              <a:latin typeface="AR Pゴシック体M" panose="020B0600000000000000" pitchFamily="50" charset="-128"/>
              <a:ea typeface="AR Pゴシック体M" panose="020B0600000000000000" pitchFamily="50" charset="-128"/>
            </a:endParaRPr>
          </a:p>
        </p:txBody>
      </p:sp>
      <p:sp>
        <p:nvSpPr>
          <p:cNvPr id="2" name="正方形/長方形 1"/>
          <p:cNvSpPr/>
          <p:nvPr/>
        </p:nvSpPr>
        <p:spPr>
          <a:xfrm>
            <a:off x="4682776" y="1650912"/>
            <a:ext cx="1326100" cy="1326100"/>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189" tIns="189422" rIns="80189" bIns="40094" numCol="1" spcCol="0" rtlCol="0" fromWordArt="0" anchor="ctr" anchorCtr="0" forceAA="0" compatLnSpc="1">
            <a:noAutofit/>
          </a:bodyPr>
          <a:lstStyle/>
          <a:p>
            <a:pPr algn="ctr"/>
            <a:r>
              <a:rPr lang="en-US" altLang="ja-JP" sz="7015" b="1" dirty="0">
                <a:latin typeface="游ゴシック" panose="020B0400000000000000" pitchFamily="34" charset="-128"/>
                <a:ea typeface="游ゴシック" panose="020B0400000000000000" pitchFamily="34" charset="-128"/>
              </a:rPr>
              <a:t>1</a:t>
            </a:r>
            <a:endParaRPr lang="ja-JP" altLang="en-US" sz="7015" b="1">
              <a:latin typeface="游ゴシック" panose="020B0400000000000000" pitchFamily="34" charset="-128"/>
              <a:ea typeface="游ゴシック" panose="020B0400000000000000" pitchFamily="34" charset="-128"/>
            </a:endParaRPr>
          </a:p>
        </p:txBody>
      </p:sp>
      <p:sp>
        <p:nvSpPr>
          <p:cNvPr id="12" name="タイトル 1"/>
          <p:cNvSpPr txBox="1"/>
          <p:nvPr/>
        </p:nvSpPr>
        <p:spPr>
          <a:xfrm>
            <a:off x="5454294" y="1855723"/>
            <a:ext cx="3157994" cy="656578"/>
          </a:xfrm>
          <a:prstGeom prst="rect">
            <a:avLst/>
          </a:prstGeom>
          <a:noFill/>
          <a:ln w="12700" cap="flat" cmpd="sng" algn="ctr">
            <a:noFill/>
            <a:prstDash val="solid"/>
          </a:ln>
          <a:effectLst/>
        </p:spPr>
        <p:txBody>
          <a:bodyPr tIns="63141" rtlCol="0" anchor="ctr" anchorCtr="0"/>
          <a:lstStyle>
            <a:defPPr>
              <a:defRPr lang="ja-JP"/>
            </a:defPPr>
            <a:lvl1pPr marR="0" lvl="0" indent="0" defTabSz="-635" fontAlgn="auto">
              <a:lnSpc>
                <a:spcPct val="100000"/>
              </a:lnSpc>
              <a:spcBef>
                <a:spcPts val="0"/>
              </a:spcBef>
              <a:spcAft>
                <a:spcPts val="600"/>
              </a:spcAft>
              <a:buClrTx/>
              <a:buSzTx/>
              <a:buFontTx/>
              <a:buNone/>
              <a:defRPr kumimoji="0" sz="1600" b="0" i="0" u="none" strike="noStrike" kern="0" cap="none" spc="0" normalizeH="0" baseline="0">
                <a:ln>
                  <a:noFill/>
                </a:ln>
                <a:solidFill>
                  <a:srgbClr val="000000"/>
                </a:solidFill>
                <a:effectLst/>
                <a:uLnTx/>
                <a:uFillTx/>
                <a:latin typeface="メイリオ" panose="020B0604030504040204" charset="-128"/>
                <a:ea typeface="メイリオ" panose="020B0604030504040204" charset="-128"/>
              </a:defRPr>
            </a:lvl1pPr>
          </a:lstStyle>
          <a:p>
            <a:pPr algn="ctr"/>
            <a:r>
              <a:rPr lang="ja-JP" altLang="en-US" sz="2800" dirty="0">
                <a:solidFill>
                  <a:schemeClr val="tx1"/>
                </a:solidFill>
                <a:latin typeface="游ゴシック" panose="020B0400000000000000" pitchFamily="34" charset="-128"/>
                <a:ea typeface="游ゴシック" panose="020B0400000000000000" pitchFamily="34" charset="-128"/>
              </a:rPr>
              <a:t>法令遵守</a:t>
            </a:r>
            <a:endParaRPr lang="en-US" altLang="ja-JP" sz="2800" dirty="0">
              <a:solidFill>
                <a:schemeClr val="tx1"/>
              </a:solidFill>
              <a:latin typeface="游ゴシック" panose="020B0400000000000000" pitchFamily="34" charset="-128"/>
              <a:ea typeface="游ゴシック" panose="020B0400000000000000" pitchFamily="34" charset="-128"/>
            </a:endParaRPr>
          </a:p>
        </p:txBody>
      </p:sp>
      <p:sp>
        <p:nvSpPr>
          <p:cNvPr id="19" name="タイトル 1"/>
          <p:cNvSpPr txBox="1"/>
          <p:nvPr/>
        </p:nvSpPr>
        <p:spPr>
          <a:xfrm>
            <a:off x="337527" y="3635821"/>
            <a:ext cx="10192955" cy="1584176"/>
          </a:xfrm>
          <a:prstGeom prst="rect">
            <a:avLst/>
          </a:prstGeom>
          <a:noFill/>
          <a:ln w="12700" cap="flat" cmpd="sng" algn="ctr">
            <a:noFill/>
            <a:prstDash val="solid"/>
          </a:ln>
          <a:effectLst/>
        </p:spPr>
        <p:txBody>
          <a:bodyPr tIns="63141" rtlCol="0" anchor="ctr" anchorCtr="0"/>
          <a:lstStyle>
            <a:defPPr>
              <a:defRPr lang="ja-JP"/>
            </a:defPPr>
            <a:lvl1pPr marR="0" lvl="0" indent="0" defTabSz="-635" fontAlgn="auto">
              <a:lnSpc>
                <a:spcPct val="100000"/>
              </a:lnSpc>
              <a:spcBef>
                <a:spcPts val="0"/>
              </a:spcBef>
              <a:spcAft>
                <a:spcPts val="600"/>
              </a:spcAft>
              <a:buClrTx/>
              <a:buSzTx/>
              <a:buFontTx/>
              <a:buNone/>
              <a:defRPr kumimoji="0" sz="1600" b="0" i="0" u="none" strike="noStrike" kern="0" cap="none" spc="0" normalizeH="0" baseline="0">
                <a:ln>
                  <a:noFill/>
                </a:ln>
                <a:solidFill>
                  <a:srgbClr val="000000"/>
                </a:solidFill>
                <a:effectLst/>
                <a:uLnTx/>
                <a:uFillTx/>
                <a:latin typeface="メイリオ" panose="020B0604030504040204" charset="-128"/>
                <a:ea typeface="メイリオ" panose="020B0604030504040204" charset="-128"/>
              </a:defRPr>
            </a:lvl1pPr>
          </a:lstStyle>
          <a:p>
            <a:r>
              <a:rPr lang="ja-JP" altLang="en-US" sz="2800" dirty="0">
                <a:solidFill>
                  <a:schemeClr val="tx1"/>
                </a:solidFill>
                <a:latin typeface="UD デジタル 教科書体 NP-R" panose="02020400000000000000" pitchFamily="18" charset="-128"/>
                <a:ea typeface="UD デジタル 教科書体 NP-R" panose="02020400000000000000" pitchFamily="18" charset="-128"/>
              </a:rPr>
              <a:t>・地方自治法に基づく指定管理者の位置づけ等を十分に理解</a:t>
            </a:r>
          </a:p>
          <a:p>
            <a:endParaRPr lang="ja-JP" altLang="en-US" sz="28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2800" dirty="0">
                <a:solidFill>
                  <a:schemeClr val="tx1"/>
                </a:solidFill>
                <a:latin typeface="UD デジタル 教科書体 NP-R" panose="02020400000000000000" pitchFamily="18" charset="-128"/>
                <a:ea typeface="UD デジタル 教科書体 NP-R" panose="02020400000000000000" pitchFamily="18" charset="-128"/>
              </a:rPr>
              <a:t>・法令遵守の考え方を職員全体で共有</a:t>
            </a:r>
            <a:endParaRPr lang="en-US" altLang="ja-JP" sz="28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8" name="正方形/長方形 7"/>
          <p:cNvSpPr/>
          <p:nvPr/>
        </p:nvSpPr>
        <p:spPr>
          <a:xfrm>
            <a:off x="4296884" y="6169793"/>
            <a:ext cx="2314820" cy="17372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80"/>
          </a:p>
        </p:txBody>
      </p:sp>
      <p:sp>
        <p:nvSpPr>
          <p:cNvPr id="10" name="タイトル 6">
            <a:extLst>
              <a:ext uri="{FF2B5EF4-FFF2-40B4-BE49-F238E27FC236}">
                <a16:creationId xmlns:a16="http://schemas.microsoft.com/office/drawing/2014/main" id="{46A051D8-F346-432D-8490-AAA1117CB3D6}"/>
              </a:ext>
            </a:extLst>
          </p:cNvPr>
          <p:cNvSpPr>
            <a:spLocks noGrp="1"/>
          </p:cNvSpPr>
          <p:nvPr>
            <p:ph type="ctrTitle"/>
          </p:nvPr>
        </p:nvSpPr>
        <p:spPr>
          <a:xfrm>
            <a:off x="0" y="430900"/>
            <a:ext cx="10691813" cy="548805"/>
          </a:xfrm>
        </p:spPr>
        <p:txBody>
          <a:bodyPr/>
          <a:lstStyle/>
          <a:p>
            <a:r>
              <a:rPr lang="ja-JP" altLang="en-US" dirty="0"/>
              <a:t>公正で公益的な管理運営について</a:t>
            </a:r>
            <a:endParaRPr kumimoji="1" lang="ja-JP"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a:xfrm>
            <a:off x="377354" y="6930003"/>
            <a:ext cx="3156951" cy="402483"/>
          </a:xfrm>
        </p:spPr>
        <p:txBody>
          <a:bodyPr/>
          <a:lstStyle/>
          <a:p>
            <a:r>
              <a:rPr lang="ja-JP" altLang="en-US" sz="1400" dirty="0">
                <a:latin typeface="AR Pゴシック体M" panose="020B0600000000000000" pitchFamily="50" charset="-128"/>
                <a:ea typeface="AR Pゴシック体M" panose="020B0600000000000000" pitchFamily="50" charset="-128"/>
              </a:rPr>
              <a:t>湘南福祉協会　</a:t>
            </a:r>
            <a:r>
              <a:rPr lang="en-US" altLang="ja-JP" sz="1400" b="1" dirty="0">
                <a:solidFill>
                  <a:schemeClr val="tx1"/>
                </a:solidFill>
                <a:latin typeface="AR Pゴシック体M" panose="020B0600000000000000" pitchFamily="50" charset="-128"/>
                <a:ea typeface="AR Pゴシック体M" panose="020B0600000000000000" pitchFamily="50" charset="-128"/>
              </a:rPr>
              <a:t>8</a:t>
            </a:r>
            <a:endParaRPr lang="ja-JP" altLang="en-US" sz="1400" b="1" dirty="0">
              <a:solidFill>
                <a:schemeClr val="tx1"/>
              </a:solidFill>
              <a:latin typeface="AR Pゴシック体M" panose="020B0600000000000000" pitchFamily="50" charset="-128"/>
              <a:ea typeface="AR Pゴシック体M" panose="020B0600000000000000" pitchFamily="50" charset="-128"/>
            </a:endParaRPr>
          </a:p>
        </p:txBody>
      </p:sp>
      <p:sp>
        <p:nvSpPr>
          <p:cNvPr id="2" name="正方形/長方形 1"/>
          <p:cNvSpPr/>
          <p:nvPr/>
        </p:nvSpPr>
        <p:spPr>
          <a:xfrm>
            <a:off x="4769842" y="395462"/>
            <a:ext cx="1277390" cy="1266436"/>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189" tIns="189422" rIns="80189" bIns="40094" numCol="1" spcCol="0" rtlCol="0" fromWordArt="0" anchor="ctr" anchorCtr="0" forceAA="0" compatLnSpc="1">
            <a:noAutofit/>
          </a:bodyPr>
          <a:lstStyle/>
          <a:p>
            <a:pPr algn="ctr"/>
            <a:r>
              <a:rPr lang="en-US" altLang="ja-JP" sz="7015" b="1" dirty="0">
                <a:latin typeface="游ゴシック" panose="020B0400000000000000" pitchFamily="34" charset="-128"/>
                <a:ea typeface="游ゴシック" panose="020B0400000000000000" pitchFamily="34" charset="-128"/>
              </a:rPr>
              <a:t>2</a:t>
            </a:r>
            <a:endParaRPr lang="ja-JP" altLang="en-US" sz="7015" b="1" dirty="0">
              <a:latin typeface="游ゴシック" panose="020B0400000000000000" pitchFamily="34" charset="-128"/>
              <a:ea typeface="游ゴシック" panose="020B0400000000000000" pitchFamily="34" charset="-128"/>
            </a:endParaRPr>
          </a:p>
        </p:txBody>
      </p:sp>
      <p:sp>
        <p:nvSpPr>
          <p:cNvPr id="12" name="タイトル 1"/>
          <p:cNvSpPr txBox="1"/>
          <p:nvPr/>
        </p:nvSpPr>
        <p:spPr>
          <a:xfrm>
            <a:off x="5777954" y="756646"/>
            <a:ext cx="3157994" cy="648071"/>
          </a:xfrm>
          <a:prstGeom prst="rect">
            <a:avLst/>
          </a:prstGeom>
          <a:noFill/>
          <a:ln w="12700" cap="flat" cmpd="sng" algn="ctr">
            <a:noFill/>
            <a:prstDash val="solid"/>
          </a:ln>
          <a:effectLst/>
        </p:spPr>
        <p:txBody>
          <a:bodyPr tIns="63141" rtlCol="0" anchor="ctr" anchorCtr="0"/>
          <a:lstStyle>
            <a:defPPr>
              <a:defRPr lang="ja-JP"/>
            </a:defPPr>
            <a:lvl1pPr marR="0" lvl="0" indent="0" algn="ctr" defTabSz="-635" fontAlgn="auto">
              <a:lnSpc>
                <a:spcPct val="100000"/>
              </a:lnSpc>
              <a:spcBef>
                <a:spcPts val="0"/>
              </a:spcBef>
              <a:spcAft>
                <a:spcPts val="600"/>
              </a:spcAft>
              <a:buClrTx/>
              <a:buSzTx/>
              <a:buFontTx/>
              <a:buNone/>
              <a:defRPr kumimoji="0" sz="3200" b="0" i="0" u="none" strike="noStrike" kern="0" cap="none" spc="0" normalizeH="0" baseline="0">
                <a:ln>
                  <a:noFill/>
                </a:ln>
                <a:effectLst/>
                <a:uLnTx/>
                <a:uFillTx/>
                <a:latin typeface="游ゴシック" panose="020B0400000000000000" pitchFamily="34" charset="-128"/>
                <a:ea typeface="游ゴシック" panose="020B0400000000000000" pitchFamily="34" charset="-128"/>
              </a:defRPr>
            </a:lvl1pPr>
          </a:lstStyle>
          <a:p>
            <a:pPr algn="ctr"/>
            <a:r>
              <a:rPr lang="ja-JP" altLang="en-US" sz="2800" dirty="0">
                <a:solidFill>
                  <a:schemeClr val="tx1"/>
                </a:solidFill>
                <a:latin typeface="游ゴシック" panose="020B0400000000000000" pitchFamily="34" charset="-128"/>
                <a:ea typeface="游ゴシック" panose="020B0400000000000000" pitchFamily="34" charset="-128"/>
              </a:rPr>
              <a:t>個人情報保護</a:t>
            </a:r>
            <a:endParaRPr lang="en-US" altLang="ja-JP" sz="2800" dirty="0">
              <a:solidFill>
                <a:schemeClr val="tx1"/>
              </a:solidFill>
              <a:latin typeface="游ゴシック" panose="020B0400000000000000" pitchFamily="34" charset="-128"/>
              <a:ea typeface="游ゴシック" panose="020B0400000000000000" pitchFamily="34" charset="-128"/>
            </a:endParaRPr>
          </a:p>
        </p:txBody>
      </p:sp>
      <p:sp>
        <p:nvSpPr>
          <p:cNvPr id="19" name="タイトル 1"/>
          <p:cNvSpPr txBox="1"/>
          <p:nvPr/>
        </p:nvSpPr>
        <p:spPr>
          <a:xfrm>
            <a:off x="809402" y="1907630"/>
            <a:ext cx="9433048" cy="1625911"/>
          </a:xfrm>
          <a:prstGeom prst="rect">
            <a:avLst/>
          </a:prstGeom>
          <a:noFill/>
          <a:ln w="12700" cap="flat" cmpd="sng" algn="ctr">
            <a:noFill/>
            <a:prstDash val="solid"/>
          </a:ln>
          <a:effectLst/>
        </p:spPr>
        <p:txBody>
          <a:bodyPr tIns="63141" rtlCol="0" anchor="ctr" anchorCtr="0"/>
          <a:lstStyle>
            <a:defPPr>
              <a:defRPr lang="ja-JP"/>
            </a:defPPr>
            <a:lvl1pPr marR="0" lvl="0" indent="0" algn="ctr" defTabSz="-635" fontAlgn="auto">
              <a:lnSpc>
                <a:spcPct val="100000"/>
              </a:lnSpc>
              <a:spcBef>
                <a:spcPts val="0"/>
              </a:spcBef>
              <a:spcAft>
                <a:spcPts val="600"/>
              </a:spcAft>
              <a:buClrTx/>
              <a:buSzTx/>
              <a:buFontTx/>
              <a:buNone/>
              <a:defRPr kumimoji="0" sz="4400" b="1" i="0" u="none" strike="noStrike" kern="0" cap="none" spc="0" normalizeH="0" baseline="0">
                <a:ln>
                  <a:noFill/>
                </a:ln>
                <a:effectLst/>
                <a:uLnTx/>
                <a:uFillTx/>
                <a:latin typeface="游ゴシック" panose="020B0400000000000000" pitchFamily="34" charset="-128"/>
                <a:ea typeface="游ゴシック" panose="020B0400000000000000" pitchFamily="34" charset="-128"/>
              </a:defRPr>
            </a:lvl1pPr>
          </a:lstStyle>
          <a:p>
            <a:pPr algn="l"/>
            <a:r>
              <a:rPr lang="ja-JP" altLang="en-US" sz="2400" b="0" dirty="0">
                <a:latin typeface="UD デジタル 教科書体 NP-R" panose="02020400000000000000" pitchFamily="18" charset="-128"/>
                <a:ea typeface="UD デジタル 教科書体 NP-R" panose="02020400000000000000" pitchFamily="18" charset="-128"/>
              </a:rPr>
              <a:t>・利用者の安心と信頼のために</a:t>
            </a:r>
          </a:p>
          <a:p>
            <a:pPr algn="l"/>
            <a:r>
              <a:rPr lang="ja-JP" altLang="en-US" sz="2400" b="0" dirty="0">
                <a:latin typeface="UD デジタル 教科書体 NP-R" panose="02020400000000000000" pitchFamily="18" charset="-128"/>
                <a:ea typeface="UD デジタル 教科書体 NP-R" panose="02020400000000000000" pitchFamily="18" charset="-128"/>
              </a:rPr>
              <a:t>・個人情報の適切な管理と保護</a:t>
            </a:r>
          </a:p>
          <a:p>
            <a:pPr algn="l"/>
            <a:r>
              <a:rPr lang="ja-JP" altLang="en-US" sz="2400" b="0" dirty="0">
                <a:latin typeface="UD デジタル 教科書体 NP-R" panose="02020400000000000000" pitchFamily="18" charset="-128"/>
                <a:ea typeface="UD デジタル 教科書体 NP-R" panose="02020400000000000000" pitchFamily="18" charset="-128"/>
              </a:rPr>
              <a:t>・必要なものだけを必要期間保管し、終了後は適切に処分</a:t>
            </a:r>
            <a:endParaRPr lang="en-US" altLang="ja-JP" sz="2400" b="0" dirty="0">
              <a:latin typeface="UD デジタル 教科書体 NP-R" panose="02020400000000000000" pitchFamily="18" charset="-128"/>
              <a:ea typeface="UD デジタル 教科書体 NP-R" panose="02020400000000000000" pitchFamily="18" charset="-128"/>
            </a:endParaRPr>
          </a:p>
        </p:txBody>
      </p:sp>
      <p:sp>
        <p:nvSpPr>
          <p:cNvPr id="8" name="正方形/長方形 7"/>
          <p:cNvSpPr/>
          <p:nvPr/>
        </p:nvSpPr>
        <p:spPr>
          <a:xfrm>
            <a:off x="4188496" y="6834445"/>
            <a:ext cx="2314820" cy="1737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80"/>
          </a:p>
        </p:txBody>
      </p:sp>
      <p:sp>
        <p:nvSpPr>
          <p:cNvPr id="10" name="正方形/長方形 9">
            <a:extLst>
              <a:ext uri="{FF2B5EF4-FFF2-40B4-BE49-F238E27FC236}">
                <a16:creationId xmlns:a16="http://schemas.microsoft.com/office/drawing/2014/main" id="{AEEEBD49-3DE1-45B0-8D4C-F6FC60704CE9}"/>
              </a:ext>
            </a:extLst>
          </p:cNvPr>
          <p:cNvSpPr/>
          <p:nvPr/>
        </p:nvSpPr>
        <p:spPr>
          <a:xfrm>
            <a:off x="4769842" y="3635821"/>
            <a:ext cx="1239034" cy="1286814"/>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189" tIns="189422" rIns="80189" bIns="40094" numCol="1" spcCol="0" rtlCol="0" fromWordArt="0" anchor="ctr" anchorCtr="0" forceAA="0" compatLnSpc="1">
            <a:noAutofit/>
          </a:bodyPr>
          <a:lstStyle/>
          <a:p>
            <a:pPr algn="ctr"/>
            <a:r>
              <a:rPr lang="en-US" altLang="ja-JP" sz="7015" b="1" dirty="0">
                <a:latin typeface="游ゴシック" panose="020B0400000000000000" pitchFamily="34" charset="-128"/>
                <a:ea typeface="游ゴシック" panose="020B0400000000000000" pitchFamily="34" charset="-128"/>
              </a:rPr>
              <a:t>3</a:t>
            </a:r>
            <a:endParaRPr lang="ja-JP" altLang="en-US" sz="7015" b="1" dirty="0">
              <a:latin typeface="游ゴシック" panose="020B0400000000000000" pitchFamily="34" charset="-128"/>
              <a:ea typeface="游ゴシック" panose="020B0400000000000000" pitchFamily="34" charset="-128"/>
            </a:endParaRPr>
          </a:p>
        </p:txBody>
      </p:sp>
      <p:sp>
        <p:nvSpPr>
          <p:cNvPr id="11" name="タイトル 1">
            <a:extLst>
              <a:ext uri="{FF2B5EF4-FFF2-40B4-BE49-F238E27FC236}">
                <a16:creationId xmlns:a16="http://schemas.microsoft.com/office/drawing/2014/main" id="{9B94B164-F36C-41FD-8DA0-AC81CCA787DF}"/>
              </a:ext>
            </a:extLst>
          </p:cNvPr>
          <p:cNvSpPr txBox="1"/>
          <p:nvPr/>
        </p:nvSpPr>
        <p:spPr>
          <a:xfrm>
            <a:off x="6022694" y="4025570"/>
            <a:ext cx="3157994" cy="546356"/>
          </a:xfrm>
          <a:prstGeom prst="rect">
            <a:avLst/>
          </a:prstGeom>
          <a:noFill/>
          <a:ln w="12700" cap="flat" cmpd="sng" algn="ctr">
            <a:noFill/>
            <a:prstDash val="solid"/>
          </a:ln>
          <a:effectLst/>
        </p:spPr>
        <p:txBody>
          <a:bodyPr tIns="63141" rtlCol="0" anchor="ctr" anchorCtr="0"/>
          <a:lstStyle>
            <a:defPPr>
              <a:defRPr lang="ja-JP"/>
            </a:defPPr>
            <a:lvl1pPr marR="0" lvl="0" indent="0" algn="ctr" defTabSz="-635" fontAlgn="auto">
              <a:lnSpc>
                <a:spcPct val="100000"/>
              </a:lnSpc>
              <a:spcBef>
                <a:spcPts val="0"/>
              </a:spcBef>
              <a:spcAft>
                <a:spcPts val="600"/>
              </a:spcAft>
              <a:buClrTx/>
              <a:buSzTx/>
              <a:buFontTx/>
              <a:buNone/>
              <a:defRPr kumimoji="0" sz="3200" b="0" i="0" u="none" strike="noStrike" kern="0" cap="none" spc="0" normalizeH="0" baseline="0">
                <a:ln>
                  <a:noFill/>
                </a:ln>
                <a:effectLst/>
                <a:uLnTx/>
                <a:uFillTx/>
                <a:latin typeface="游ゴシック" panose="020B0400000000000000" pitchFamily="34" charset="-128"/>
                <a:ea typeface="游ゴシック" panose="020B0400000000000000" pitchFamily="34" charset="-128"/>
              </a:defRPr>
            </a:lvl1pPr>
          </a:lstStyle>
          <a:p>
            <a:r>
              <a:rPr lang="ja-JP" altLang="en-US" sz="2800" dirty="0"/>
              <a:t>平等な利用の確保</a:t>
            </a:r>
            <a:endParaRPr lang="en-US" altLang="ja-JP" sz="2800" dirty="0"/>
          </a:p>
        </p:txBody>
      </p:sp>
      <p:sp>
        <p:nvSpPr>
          <p:cNvPr id="13" name="タイトル 1">
            <a:extLst>
              <a:ext uri="{FF2B5EF4-FFF2-40B4-BE49-F238E27FC236}">
                <a16:creationId xmlns:a16="http://schemas.microsoft.com/office/drawing/2014/main" id="{EC1F3916-0DE3-4863-A8DB-C46CC340D3E3}"/>
              </a:ext>
            </a:extLst>
          </p:cNvPr>
          <p:cNvSpPr txBox="1"/>
          <p:nvPr/>
        </p:nvSpPr>
        <p:spPr>
          <a:xfrm>
            <a:off x="881410" y="5321715"/>
            <a:ext cx="9145016" cy="1410450"/>
          </a:xfrm>
          <a:prstGeom prst="rect">
            <a:avLst/>
          </a:prstGeom>
          <a:noFill/>
          <a:ln w="12700" cap="flat" cmpd="sng" algn="ctr">
            <a:noFill/>
            <a:prstDash val="solid"/>
          </a:ln>
          <a:effectLst/>
        </p:spPr>
        <p:txBody>
          <a:bodyPr tIns="63141" rtlCol="0" anchor="ctr" anchorCtr="0"/>
          <a:lstStyle>
            <a:defPPr>
              <a:defRPr lang="ja-JP"/>
            </a:defPPr>
            <a:lvl1pPr marR="0" lvl="0" indent="0" algn="ctr" defTabSz="-635" fontAlgn="auto">
              <a:lnSpc>
                <a:spcPct val="100000"/>
              </a:lnSpc>
              <a:spcBef>
                <a:spcPts val="0"/>
              </a:spcBef>
              <a:spcAft>
                <a:spcPts val="600"/>
              </a:spcAft>
              <a:buClrTx/>
              <a:buSzTx/>
              <a:buFontTx/>
              <a:buNone/>
              <a:defRPr kumimoji="0" sz="4400" b="1" i="0" u="none" strike="noStrike" kern="0" cap="none" spc="0" normalizeH="0" baseline="0">
                <a:ln>
                  <a:noFill/>
                </a:ln>
                <a:effectLst/>
                <a:uLnTx/>
                <a:uFillTx/>
                <a:latin typeface="游ゴシック" panose="020B0400000000000000" pitchFamily="34" charset="-128"/>
                <a:ea typeface="游ゴシック" panose="020B0400000000000000" pitchFamily="34" charset="-128"/>
              </a:defRPr>
            </a:lvl1pPr>
          </a:lstStyle>
          <a:p>
            <a:pPr algn="l"/>
            <a:r>
              <a:rPr lang="ja-JP" altLang="en-US" sz="2400" b="0" dirty="0">
                <a:latin typeface="UD デジタル 教科書体 NP-R" panose="02020400000000000000" pitchFamily="18" charset="-128"/>
                <a:ea typeface="UD デジタル 教科書体 NP-R" panose="02020400000000000000" pitchFamily="18" charset="-128"/>
              </a:rPr>
              <a:t>・人権を尊重し、差別のない公平なサービスを提供</a:t>
            </a:r>
          </a:p>
          <a:p>
            <a:pPr algn="l"/>
            <a:r>
              <a:rPr lang="ja-JP" altLang="en-US" sz="2400" b="0" dirty="0">
                <a:latin typeface="UD デジタル 教科書体 NP-R" panose="02020400000000000000" pitchFamily="18" charset="-128"/>
                <a:ea typeface="UD デジタル 教科書体 NP-R" panose="02020400000000000000" pitchFamily="18" charset="-128"/>
              </a:rPr>
              <a:t>・高齢者虐待防止に努力</a:t>
            </a:r>
          </a:p>
          <a:p>
            <a:pPr algn="l"/>
            <a:r>
              <a:rPr lang="ja-JP" altLang="en-US" sz="2400" b="0" dirty="0">
                <a:latin typeface="UD デジタル 教科書体 NP-R" panose="02020400000000000000" pitchFamily="18" charset="-128"/>
                <a:ea typeface="UD デジタル 教科書体 NP-R" panose="02020400000000000000" pitchFamily="18" charset="-128"/>
              </a:rPr>
              <a:t>・「要介護度の高い利用者」も可能な限り受入</a:t>
            </a:r>
            <a:endParaRPr lang="en-US" altLang="ja-JP" sz="2400" b="0" dirty="0">
              <a:latin typeface="UD デジタル 教科書体 NP-R" panose="02020400000000000000" pitchFamily="18" charset="-128"/>
              <a:ea typeface="UD デジタル 教科書体 NP-R" panose="02020400000000000000" pitchFamily="18"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a:xfrm>
            <a:off x="305345" y="6930002"/>
            <a:ext cx="3156951" cy="402483"/>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ja-JP" altLang="en-US" sz="1400" b="0" i="0" u="none" strike="noStrike" kern="1200" cap="none" spc="0" normalizeH="0" baseline="0" noProof="0" dirty="0">
                <a:ln>
                  <a:noFill/>
                </a:ln>
                <a:solidFill>
                  <a:srgbClr val="515151">
                    <a:tint val="75000"/>
                  </a:srgbClr>
                </a:solidFill>
                <a:effectLst/>
                <a:uLnTx/>
                <a:uFillTx/>
                <a:latin typeface="AR Pゴシック体M" panose="020B0600000000000000" pitchFamily="50" charset="-128"/>
                <a:ea typeface="AR Pゴシック体M" panose="020B0600000000000000" pitchFamily="50" charset="-128"/>
              </a:rPr>
              <a:t>湘南福祉協会　</a:t>
            </a:r>
            <a:r>
              <a:rPr kumimoji="1" lang="en-US" altLang="ja-JP" sz="1400" b="1" i="0" u="none" strike="noStrike" kern="1200" cap="none" spc="0" normalizeH="0" baseline="0" noProof="0" dirty="0">
                <a:ln>
                  <a:noFill/>
                </a:ln>
                <a:solidFill>
                  <a:schemeClr val="tx1"/>
                </a:solidFill>
                <a:effectLst/>
                <a:uLnTx/>
                <a:uFillTx/>
                <a:latin typeface="AR Pゴシック体M" panose="020B0600000000000000" pitchFamily="50" charset="-128"/>
                <a:ea typeface="AR Pゴシック体M" panose="020B0600000000000000" pitchFamily="50" charset="-128"/>
              </a:rPr>
              <a:t>9</a:t>
            </a:r>
            <a:endParaRPr kumimoji="1" lang="ja-JP" altLang="en-US" sz="1400" b="1" i="0" u="none" strike="noStrike" kern="1200" cap="none" spc="0" normalizeH="0" baseline="0" noProof="0" dirty="0">
              <a:ln>
                <a:noFill/>
              </a:ln>
              <a:solidFill>
                <a:schemeClr val="tx1"/>
              </a:solidFill>
              <a:effectLst/>
              <a:uLnTx/>
              <a:uFillTx/>
              <a:latin typeface="AR Pゴシック体M" panose="020B0600000000000000" pitchFamily="50" charset="-128"/>
              <a:ea typeface="AR Pゴシック体M" panose="020B0600000000000000" pitchFamily="50" charset="-128"/>
            </a:endParaRPr>
          </a:p>
        </p:txBody>
      </p:sp>
      <p:sp>
        <p:nvSpPr>
          <p:cNvPr id="2" name="正方形/長方形 1"/>
          <p:cNvSpPr/>
          <p:nvPr/>
        </p:nvSpPr>
        <p:spPr>
          <a:xfrm>
            <a:off x="4697834" y="615574"/>
            <a:ext cx="1152127" cy="1215753"/>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189" tIns="189422" rIns="80189" bIns="40094"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ja-JP" sz="7015" b="1" i="0" u="none" strike="noStrike" kern="1200" cap="none" spc="0" normalizeH="0" baseline="0" noProof="0" dirty="0">
                <a:ln>
                  <a:noFill/>
                </a:ln>
                <a:solidFill>
                  <a:srgbClr val="FFFFFF"/>
                </a:solidFill>
                <a:effectLst/>
                <a:uLnTx/>
                <a:uFillTx/>
                <a:latin typeface="游ゴシック" panose="020B0400000000000000" pitchFamily="34" charset="-128"/>
                <a:ea typeface="游ゴシック" panose="020B0400000000000000" pitchFamily="34" charset="-128"/>
                <a:cs typeface="+mn-cs"/>
              </a:rPr>
              <a:t>4</a:t>
            </a:r>
            <a:endParaRPr kumimoji="1" lang="ja-JP" altLang="en-US" sz="7015" b="1" i="0" u="none" strike="noStrike" kern="1200" cap="none" spc="0" normalizeH="0" baseline="0" noProof="0" dirty="0">
              <a:ln>
                <a:noFill/>
              </a:ln>
              <a:solidFill>
                <a:srgbClr val="FFFFFF"/>
              </a:solidFill>
              <a:effectLst/>
              <a:uLnTx/>
              <a:uFillTx/>
              <a:latin typeface="游ゴシック" panose="020B0400000000000000" pitchFamily="34" charset="-128"/>
              <a:ea typeface="游ゴシック" panose="020B0400000000000000" pitchFamily="34" charset="-128"/>
              <a:cs typeface="+mn-cs"/>
            </a:endParaRPr>
          </a:p>
        </p:txBody>
      </p:sp>
      <p:sp>
        <p:nvSpPr>
          <p:cNvPr id="19" name="タイトル 1"/>
          <p:cNvSpPr txBox="1"/>
          <p:nvPr/>
        </p:nvSpPr>
        <p:spPr>
          <a:xfrm>
            <a:off x="305345" y="2555700"/>
            <a:ext cx="4824537" cy="4388401"/>
          </a:xfrm>
          <a:prstGeom prst="rect">
            <a:avLst/>
          </a:prstGeom>
          <a:noFill/>
          <a:ln w="12700" cap="flat" cmpd="sng" algn="ctr">
            <a:noFill/>
            <a:prstDash val="solid"/>
          </a:ln>
          <a:effectLst/>
        </p:spPr>
        <p:txBody>
          <a:bodyPr tIns="63141" rtlCol="0" anchor="ctr" anchorCtr="0"/>
          <a:lstStyle>
            <a:defPPr>
              <a:defRPr lang="ja-JP"/>
            </a:defPPr>
            <a:lvl1pPr marR="0" lvl="0" indent="0" algn="ctr" defTabSz="-635" fontAlgn="auto">
              <a:lnSpc>
                <a:spcPct val="100000"/>
              </a:lnSpc>
              <a:spcBef>
                <a:spcPts val="0"/>
              </a:spcBef>
              <a:spcAft>
                <a:spcPts val="600"/>
              </a:spcAft>
              <a:buClrTx/>
              <a:buSzTx/>
              <a:buFontTx/>
              <a:buNone/>
              <a:defRPr kumimoji="0" sz="4400" b="1" i="0" u="none" strike="noStrike" kern="0" cap="none" spc="0" normalizeH="0" baseline="0">
                <a:ln>
                  <a:noFill/>
                </a:ln>
                <a:effectLst/>
                <a:uLnTx/>
                <a:uFillTx/>
                <a:latin typeface="游ゴシック" panose="020B0400000000000000" pitchFamily="34" charset="-128"/>
                <a:ea typeface="游ゴシック" panose="020B0400000000000000" pitchFamily="34" charset="-128"/>
              </a:defRPr>
            </a:lvl1pPr>
          </a:lstStyle>
          <a:p>
            <a:pPr algn="l" defTabSz="914400">
              <a:defRPr/>
            </a:pPr>
            <a:r>
              <a:rPr lang="ja-JP" altLang="en-US" sz="2400" dirty="0">
                <a:solidFill>
                  <a:srgbClr val="515151"/>
                </a:solidFill>
              </a:rPr>
              <a:t>一的般事項</a:t>
            </a:r>
            <a:endParaRPr kumimoji="0" lang="en-US" altLang="ja-JP" sz="2400" b="0" i="0" u="none" strike="noStrike" kern="0" cap="none" spc="0" normalizeH="0" baseline="0" noProof="0" dirty="0">
              <a:ln>
                <a:noFill/>
              </a:ln>
              <a:solidFill>
                <a:srgbClr val="515151"/>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600"/>
              </a:spcAft>
              <a:buClrTx/>
              <a:buSzTx/>
              <a:buFontTx/>
              <a:buNone/>
              <a:defRPr/>
            </a:pPr>
            <a:r>
              <a:rPr kumimoji="0" lang="ja-JP" altLang="en-US" sz="2400" b="0" i="0" u="none" strike="noStrike" kern="0" cap="none" spc="0" normalizeH="0" baseline="0" noProof="0" dirty="0">
                <a:ln>
                  <a:noFill/>
                </a:ln>
                <a:solidFill>
                  <a:srgbClr val="515151"/>
                </a:solidFill>
                <a:effectLst/>
                <a:uLnTx/>
                <a:uFillTx/>
                <a:latin typeface="UD デジタル 教科書体 NP-R" panose="02020400000000000000" pitchFamily="18" charset="-128"/>
                <a:ea typeface="UD デジタル 教科書体 NP-R" panose="02020400000000000000" pitchFamily="18" charset="-128"/>
                <a:cs typeface="+mn-cs"/>
              </a:rPr>
              <a:t>・法令遵守・改正への敏感な対応</a:t>
            </a:r>
          </a:p>
          <a:p>
            <a:pPr marL="0" marR="0" lvl="0" indent="0" algn="l" defTabSz="914400" rtl="0" eaLnBrk="1" fontAlgn="auto" latinLnBrk="0" hangingPunct="1">
              <a:lnSpc>
                <a:spcPct val="100000"/>
              </a:lnSpc>
              <a:spcBef>
                <a:spcPts val="0"/>
              </a:spcBef>
              <a:spcAft>
                <a:spcPts val="600"/>
              </a:spcAft>
              <a:buClrTx/>
              <a:buSzTx/>
              <a:buFontTx/>
              <a:buNone/>
              <a:defRPr/>
            </a:pPr>
            <a:r>
              <a:rPr kumimoji="0" lang="ja-JP" altLang="en-US" sz="2400" b="0" i="0" u="none" strike="noStrike" kern="0" cap="none" spc="0" normalizeH="0" baseline="0" noProof="0" dirty="0">
                <a:ln>
                  <a:noFill/>
                </a:ln>
                <a:solidFill>
                  <a:srgbClr val="515151"/>
                </a:solidFill>
                <a:effectLst/>
                <a:uLnTx/>
                <a:uFillTx/>
                <a:latin typeface="UD デジタル 教科書体 NP-R" panose="02020400000000000000" pitchFamily="18" charset="-128"/>
                <a:ea typeface="UD デジタル 教科書体 NP-R" panose="02020400000000000000" pitchFamily="18" charset="-128"/>
                <a:cs typeface="+mn-cs"/>
              </a:rPr>
              <a:t>・横須賀市施策方針との連携協調</a:t>
            </a:r>
          </a:p>
          <a:p>
            <a:pPr marL="0" marR="0" lvl="0" indent="0" algn="l" defTabSz="914400" rtl="0" eaLnBrk="1" fontAlgn="auto" latinLnBrk="0" hangingPunct="1">
              <a:lnSpc>
                <a:spcPct val="100000"/>
              </a:lnSpc>
              <a:spcBef>
                <a:spcPts val="0"/>
              </a:spcBef>
              <a:spcAft>
                <a:spcPts val="600"/>
              </a:spcAft>
              <a:buClrTx/>
              <a:buSzTx/>
              <a:buFontTx/>
              <a:buNone/>
              <a:defRPr/>
            </a:pPr>
            <a:r>
              <a:rPr kumimoji="0" lang="ja-JP" altLang="en-US" sz="2400" b="0" i="0" u="none" strike="noStrike" kern="0" cap="none" spc="0" normalizeH="0" baseline="0" noProof="0" dirty="0">
                <a:ln>
                  <a:noFill/>
                </a:ln>
                <a:solidFill>
                  <a:srgbClr val="515151"/>
                </a:solidFill>
                <a:effectLst/>
                <a:uLnTx/>
                <a:uFillTx/>
                <a:latin typeface="UD デジタル 教科書体 NP-R" panose="02020400000000000000" pitchFamily="18" charset="-128"/>
                <a:ea typeface="UD デジタル 教科書体 NP-R" panose="02020400000000000000" pitchFamily="18" charset="-128"/>
                <a:cs typeface="+mn-cs"/>
              </a:rPr>
              <a:t>・鷹取小学校との連携協調</a:t>
            </a:r>
          </a:p>
          <a:p>
            <a:pPr marL="0" marR="0" lvl="0" indent="0" algn="l" defTabSz="914400" rtl="0" eaLnBrk="1" fontAlgn="auto" latinLnBrk="0" hangingPunct="1">
              <a:lnSpc>
                <a:spcPct val="100000"/>
              </a:lnSpc>
              <a:spcBef>
                <a:spcPts val="0"/>
              </a:spcBef>
              <a:spcAft>
                <a:spcPts val="600"/>
              </a:spcAft>
              <a:buClrTx/>
              <a:buSzTx/>
              <a:buFontTx/>
              <a:buNone/>
              <a:defRPr/>
            </a:pPr>
            <a:r>
              <a:rPr kumimoji="0" lang="ja-JP" altLang="en-US" sz="2400" b="0" i="0" u="none" strike="noStrike" kern="0" cap="none" spc="0" normalizeH="0" baseline="0" noProof="0" dirty="0">
                <a:ln>
                  <a:noFill/>
                </a:ln>
                <a:solidFill>
                  <a:srgbClr val="515151"/>
                </a:solidFill>
                <a:effectLst/>
                <a:uLnTx/>
                <a:uFillTx/>
                <a:latin typeface="UD デジタル 教科書体 NP-R" panose="02020400000000000000" pitchFamily="18" charset="-128"/>
                <a:ea typeface="UD デジタル 教科書体 NP-R" panose="02020400000000000000" pitchFamily="18" charset="-128"/>
                <a:cs typeface="+mn-cs"/>
              </a:rPr>
              <a:t>・関連する諸団体等との連携</a:t>
            </a:r>
          </a:p>
          <a:p>
            <a:pPr marL="0" marR="0" lvl="0" indent="0" algn="l" defTabSz="914400" rtl="0" eaLnBrk="1" fontAlgn="auto" latinLnBrk="0" hangingPunct="1">
              <a:lnSpc>
                <a:spcPct val="100000"/>
              </a:lnSpc>
              <a:spcBef>
                <a:spcPts val="0"/>
              </a:spcBef>
              <a:spcAft>
                <a:spcPts val="600"/>
              </a:spcAft>
              <a:buClrTx/>
              <a:buSzTx/>
              <a:buFontTx/>
              <a:buNone/>
              <a:defRPr/>
            </a:pPr>
            <a:r>
              <a:rPr kumimoji="0" lang="ja-JP" altLang="en-US" sz="2400" b="0" i="0" u="none" strike="noStrike" kern="0" cap="none" spc="0" normalizeH="0" baseline="0" noProof="0" dirty="0">
                <a:ln>
                  <a:noFill/>
                </a:ln>
                <a:solidFill>
                  <a:srgbClr val="515151"/>
                </a:solidFill>
                <a:effectLst/>
                <a:uLnTx/>
                <a:uFillTx/>
                <a:latin typeface="UD デジタル 教科書体 NP-R" panose="02020400000000000000" pitchFamily="18" charset="-128"/>
                <a:ea typeface="UD デジタル 教科書体 NP-R" panose="02020400000000000000" pitchFamily="18" charset="-128"/>
                <a:cs typeface="+mn-cs"/>
              </a:rPr>
              <a:t>・地元人材活用と地域経済寄与</a:t>
            </a:r>
          </a:p>
          <a:p>
            <a:pPr marL="0" marR="0" lvl="0" indent="0" algn="l" defTabSz="914400" rtl="0" eaLnBrk="1" fontAlgn="auto" latinLnBrk="0" hangingPunct="1">
              <a:lnSpc>
                <a:spcPct val="100000"/>
              </a:lnSpc>
              <a:spcBef>
                <a:spcPts val="0"/>
              </a:spcBef>
              <a:spcAft>
                <a:spcPts val="600"/>
              </a:spcAft>
              <a:buClrTx/>
              <a:buSzTx/>
              <a:buFontTx/>
              <a:buNone/>
              <a:defRPr/>
            </a:pPr>
            <a:r>
              <a:rPr kumimoji="0" lang="ja-JP" altLang="en-US" sz="2400" b="0" i="0" u="none" strike="noStrike" kern="0" cap="none" spc="0" normalizeH="0" baseline="0" noProof="0" dirty="0">
                <a:ln>
                  <a:noFill/>
                </a:ln>
                <a:solidFill>
                  <a:srgbClr val="515151"/>
                </a:solidFill>
                <a:effectLst/>
                <a:uLnTx/>
                <a:uFillTx/>
                <a:latin typeface="UD デジタル 教科書体 NP-R" panose="02020400000000000000" pitchFamily="18" charset="-128"/>
                <a:ea typeface="UD デジタル 教科書体 NP-R" panose="02020400000000000000" pitchFamily="18" charset="-128"/>
                <a:cs typeface="+mn-cs"/>
              </a:rPr>
              <a:t>・職員資質向上のための研修</a:t>
            </a:r>
          </a:p>
          <a:p>
            <a:pPr algn="l" defTabSz="914400">
              <a:defRPr/>
            </a:pPr>
            <a:r>
              <a:rPr kumimoji="0" lang="ja-JP" altLang="en-US" sz="2400" b="0" i="0" u="none" strike="noStrike" kern="0" cap="none" spc="0" normalizeH="0" baseline="0" noProof="0" dirty="0">
                <a:ln>
                  <a:noFill/>
                </a:ln>
                <a:solidFill>
                  <a:srgbClr val="515151"/>
                </a:solidFill>
                <a:effectLst/>
                <a:uLnTx/>
                <a:uFillTx/>
                <a:latin typeface="UD デジタル 教科書体 NP-R" panose="02020400000000000000" pitchFamily="18" charset="-128"/>
                <a:ea typeface="UD デジタル 教科書体 NP-R" panose="02020400000000000000" pitchFamily="18" charset="-128"/>
                <a:cs typeface="+mn-cs"/>
              </a:rPr>
              <a:t>・エネルギー環境問題への対応</a:t>
            </a:r>
          </a:p>
          <a:p>
            <a:pPr algn="l" defTabSz="914400">
              <a:defRPr/>
            </a:pPr>
            <a:r>
              <a:rPr kumimoji="0" lang="ja-JP" altLang="en-US" sz="2400" b="0" i="0" u="none" strike="noStrike" kern="0" cap="none" spc="0" normalizeH="0" baseline="0" noProof="0" dirty="0">
                <a:ln>
                  <a:noFill/>
                </a:ln>
                <a:solidFill>
                  <a:srgbClr val="515151"/>
                </a:solidFill>
                <a:effectLst/>
                <a:uLnTx/>
                <a:uFillTx/>
                <a:latin typeface="UD デジタル 教科書体 NP-R" panose="02020400000000000000" pitchFamily="18" charset="-128"/>
                <a:ea typeface="UD デジタル 教科書体 NP-R" panose="02020400000000000000" pitchFamily="18" charset="-128"/>
                <a:cs typeface="+mn-cs"/>
              </a:rPr>
              <a:t>・地震防災対策・感染症対策</a:t>
            </a:r>
          </a:p>
          <a:p>
            <a:pPr marL="0" marR="0" lvl="0" indent="0" algn="l" defTabSz="914400" rtl="0" eaLnBrk="1" fontAlgn="auto" latinLnBrk="0" hangingPunct="1">
              <a:lnSpc>
                <a:spcPct val="100000"/>
              </a:lnSpc>
              <a:spcBef>
                <a:spcPts val="0"/>
              </a:spcBef>
              <a:spcAft>
                <a:spcPts val="600"/>
              </a:spcAft>
              <a:buClrTx/>
              <a:buSzTx/>
              <a:buFontTx/>
              <a:buNone/>
              <a:defRPr/>
            </a:pPr>
            <a:endParaRPr kumimoji="0" lang="en-US" altLang="ja-JP" sz="3600" b="1" i="0" u="none" strike="noStrike" kern="0" cap="none" spc="0" normalizeH="0" baseline="0" noProof="0" dirty="0">
              <a:ln>
                <a:noFill/>
              </a:ln>
              <a:solidFill>
                <a:srgbClr val="515151"/>
              </a:solidFill>
              <a:effectLst/>
              <a:uLnTx/>
              <a:uFillTx/>
              <a:latin typeface="游ゴシック" panose="020B0400000000000000" pitchFamily="34" charset="-128"/>
              <a:ea typeface="游ゴシック" panose="020B0400000000000000" pitchFamily="34" charset="-128"/>
              <a:cs typeface="+mn-cs"/>
            </a:endParaRPr>
          </a:p>
        </p:txBody>
      </p:sp>
      <p:sp>
        <p:nvSpPr>
          <p:cNvPr id="8" name="正方形/長方形 7"/>
          <p:cNvSpPr/>
          <p:nvPr/>
        </p:nvSpPr>
        <p:spPr>
          <a:xfrm>
            <a:off x="4188496" y="6948189"/>
            <a:ext cx="2314820" cy="1830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580" b="0" i="0" u="none" strike="noStrike" kern="1200" cap="none" spc="0" normalizeH="0" baseline="0" noProof="0">
              <a:ln>
                <a:noFill/>
              </a:ln>
              <a:solidFill>
                <a:srgbClr val="FFFFFF"/>
              </a:solidFill>
              <a:effectLst/>
              <a:uLnTx/>
              <a:uFillTx/>
              <a:latin typeface="Calibri" panose="020F0502020204030204"/>
              <a:ea typeface="メイリオ" panose="020B0604030504040204" charset="-128"/>
              <a:cs typeface="+mn-cs"/>
            </a:endParaRPr>
          </a:p>
        </p:txBody>
      </p:sp>
      <p:sp>
        <p:nvSpPr>
          <p:cNvPr id="11" name="タイトル 1">
            <a:extLst>
              <a:ext uri="{FF2B5EF4-FFF2-40B4-BE49-F238E27FC236}">
                <a16:creationId xmlns:a16="http://schemas.microsoft.com/office/drawing/2014/main" id="{6ED52829-CF6B-404F-86A1-1018BF3B79E5}"/>
              </a:ext>
            </a:extLst>
          </p:cNvPr>
          <p:cNvSpPr txBox="1"/>
          <p:nvPr/>
        </p:nvSpPr>
        <p:spPr>
          <a:xfrm>
            <a:off x="5129882" y="2708100"/>
            <a:ext cx="5472608" cy="1215753"/>
          </a:xfrm>
          <a:prstGeom prst="rect">
            <a:avLst/>
          </a:prstGeom>
          <a:noFill/>
          <a:ln w="12700" cap="flat" cmpd="sng" algn="ctr">
            <a:noFill/>
            <a:prstDash val="solid"/>
          </a:ln>
          <a:effectLst/>
        </p:spPr>
        <p:txBody>
          <a:bodyPr tIns="63141" rtlCol="0" anchor="ctr" anchorCtr="0"/>
          <a:lstStyle>
            <a:defPPr>
              <a:defRPr lang="ja-JP"/>
            </a:defPPr>
            <a:lvl1pPr marR="0" lvl="0" indent="0" algn="ctr" defTabSz="-635" fontAlgn="auto">
              <a:lnSpc>
                <a:spcPct val="100000"/>
              </a:lnSpc>
              <a:spcBef>
                <a:spcPts val="0"/>
              </a:spcBef>
              <a:spcAft>
                <a:spcPts val="600"/>
              </a:spcAft>
              <a:buClrTx/>
              <a:buSzTx/>
              <a:buFontTx/>
              <a:buNone/>
              <a:defRPr kumimoji="0" sz="4400" b="1" i="0" u="none" strike="noStrike" kern="0" cap="none" spc="0" normalizeH="0" baseline="0">
                <a:ln>
                  <a:noFill/>
                </a:ln>
                <a:effectLst/>
                <a:uLnTx/>
                <a:uFillTx/>
                <a:latin typeface="游ゴシック" panose="020B0400000000000000" pitchFamily="34" charset="-128"/>
                <a:ea typeface="游ゴシック" panose="020B0400000000000000" pitchFamily="34" charset="-128"/>
              </a:defRPr>
            </a:lvl1pPr>
          </a:lstStyle>
          <a:p>
            <a:pPr marL="0" marR="0" lvl="0" indent="0" algn="l" defTabSz="914400" rtl="0" eaLnBrk="1" fontAlgn="auto" latinLnBrk="0" hangingPunct="1">
              <a:lnSpc>
                <a:spcPct val="100000"/>
              </a:lnSpc>
              <a:spcBef>
                <a:spcPts val="0"/>
              </a:spcBef>
              <a:spcAft>
                <a:spcPts val="600"/>
              </a:spcAft>
              <a:buClrTx/>
              <a:buSzTx/>
              <a:buFontTx/>
              <a:buNone/>
              <a:defRPr/>
            </a:pPr>
            <a:endParaRPr kumimoji="0" lang="ja-JP" altLang="en-US" sz="2400" b="0" i="0" u="none" strike="noStrike" kern="0" cap="none" spc="0" normalizeH="0" baseline="0" noProof="0" dirty="0">
              <a:ln>
                <a:noFill/>
              </a:ln>
              <a:solidFill>
                <a:srgbClr val="515151"/>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l" defTabSz="914400" rtl="0" eaLnBrk="1" fontAlgn="auto" latinLnBrk="0" hangingPunct="1">
              <a:lnSpc>
                <a:spcPct val="100000"/>
              </a:lnSpc>
              <a:spcBef>
                <a:spcPts val="0"/>
              </a:spcBef>
              <a:spcAft>
                <a:spcPts val="600"/>
              </a:spcAft>
              <a:buClrTx/>
              <a:buSzTx/>
              <a:buFontTx/>
              <a:buNone/>
              <a:defRPr/>
            </a:pPr>
            <a:r>
              <a:rPr kumimoji="0" lang="ja-JP" altLang="en-US" sz="2400" b="0" i="0" u="none" strike="noStrike" kern="0" cap="none" spc="0" normalizeH="0" baseline="0" noProof="0" dirty="0">
                <a:ln>
                  <a:noFill/>
                </a:ln>
                <a:solidFill>
                  <a:srgbClr val="515151"/>
                </a:solidFill>
                <a:effectLst/>
                <a:uLnTx/>
                <a:uFillTx/>
                <a:latin typeface="UD デジタル 教科書体 NP-R" panose="02020400000000000000" pitchFamily="18" charset="-128"/>
                <a:ea typeface="UD デジタル 教科書体 NP-R" panose="02020400000000000000" pitchFamily="18" charset="-128"/>
                <a:cs typeface="+mn-cs"/>
              </a:rPr>
              <a:t>・利用料収入の確保・経費の圧縮</a:t>
            </a:r>
          </a:p>
          <a:p>
            <a:pPr marL="0" marR="0" lvl="0" indent="0" algn="l" defTabSz="914400" rtl="0" eaLnBrk="1" fontAlgn="auto" latinLnBrk="0" hangingPunct="1">
              <a:lnSpc>
                <a:spcPct val="100000"/>
              </a:lnSpc>
              <a:spcBef>
                <a:spcPts val="0"/>
              </a:spcBef>
              <a:spcAft>
                <a:spcPts val="600"/>
              </a:spcAft>
              <a:buClrTx/>
              <a:buSzTx/>
              <a:buFontTx/>
              <a:buNone/>
              <a:defRPr/>
            </a:pPr>
            <a:r>
              <a:rPr kumimoji="0" lang="ja-JP" altLang="en-US" sz="2400" b="0" i="0" u="none" strike="noStrike" kern="0" cap="none" spc="0" normalizeH="0" baseline="0" noProof="0" dirty="0">
                <a:ln>
                  <a:noFill/>
                </a:ln>
                <a:solidFill>
                  <a:srgbClr val="515151"/>
                </a:solidFill>
                <a:effectLst/>
                <a:uLnTx/>
                <a:uFillTx/>
                <a:latin typeface="UD デジタル 教科書体 NP-R" panose="02020400000000000000" pitchFamily="18" charset="-128"/>
                <a:ea typeface="UD デジタル 教科書体 NP-R" panose="02020400000000000000" pitchFamily="18" charset="-128"/>
                <a:cs typeface="+mn-cs"/>
              </a:rPr>
              <a:t>・施設及び利用者へのリスク回避</a:t>
            </a:r>
          </a:p>
          <a:p>
            <a:pPr marL="0" marR="0" lvl="0" indent="0" algn="l" defTabSz="914400" rtl="0" eaLnBrk="1" fontAlgn="auto" latinLnBrk="0" hangingPunct="1">
              <a:lnSpc>
                <a:spcPct val="100000"/>
              </a:lnSpc>
              <a:spcBef>
                <a:spcPts val="0"/>
              </a:spcBef>
              <a:spcAft>
                <a:spcPts val="600"/>
              </a:spcAft>
              <a:buClrTx/>
              <a:buSzTx/>
              <a:buFontTx/>
              <a:buNone/>
              <a:defRPr/>
            </a:pPr>
            <a:endParaRPr kumimoji="0" lang="en-US" altLang="ja-JP" sz="3600" b="1" i="0" u="none" strike="noStrike" kern="0" cap="none" spc="0" normalizeH="0" baseline="0" noProof="0" dirty="0">
              <a:ln>
                <a:noFill/>
              </a:ln>
              <a:solidFill>
                <a:srgbClr val="515151"/>
              </a:solidFill>
              <a:effectLst/>
              <a:uLnTx/>
              <a:uFillTx/>
              <a:latin typeface="游ゴシック" panose="020B0400000000000000" pitchFamily="34" charset="-128"/>
              <a:ea typeface="游ゴシック" panose="020B0400000000000000" pitchFamily="34" charset="-128"/>
              <a:cs typeface="+mn-cs"/>
            </a:endParaRPr>
          </a:p>
        </p:txBody>
      </p:sp>
      <p:sp>
        <p:nvSpPr>
          <p:cNvPr id="14" name="タイトル 1">
            <a:extLst>
              <a:ext uri="{FF2B5EF4-FFF2-40B4-BE49-F238E27FC236}">
                <a16:creationId xmlns:a16="http://schemas.microsoft.com/office/drawing/2014/main" id="{80536701-EE93-475E-8784-D728C5DC4162}"/>
              </a:ext>
            </a:extLst>
          </p:cNvPr>
          <p:cNvSpPr txBox="1"/>
          <p:nvPr/>
        </p:nvSpPr>
        <p:spPr>
          <a:xfrm>
            <a:off x="5129882" y="4004041"/>
            <a:ext cx="5472608" cy="2940060"/>
          </a:xfrm>
          <a:prstGeom prst="rect">
            <a:avLst/>
          </a:prstGeom>
          <a:noFill/>
          <a:ln w="12700" cap="flat" cmpd="sng" algn="ctr">
            <a:noFill/>
            <a:prstDash val="solid"/>
          </a:ln>
          <a:effectLst/>
        </p:spPr>
        <p:txBody>
          <a:bodyPr tIns="63141" rtlCol="0" anchor="ctr" anchorCtr="0"/>
          <a:lstStyle>
            <a:defPPr>
              <a:defRPr lang="ja-JP"/>
            </a:defPPr>
            <a:lvl1pPr marR="0" lvl="0" indent="0" algn="ctr" defTabSz="-635" fontAlgn="auto">
              <a:lnSpc>
                <a:spcPct val="100000"/>
              </a:lnSpc>
              <a:spcBef>
                <a:spcPts val="0"/>
              </a:spcBef>
              <a:spcAft>
                <a:spcPts val="600"/>
              </a:spcAft>
              <a:buClrTx/>
              <a:buSzTx/>
              <a:buFontTx/>
              <a:buNone/>
              <a:defRPr kumimoji="0" sz="4400" b="1" i="0" u="none" strike="noStrike" kern="0" cap="none" spc="0" normalizeH="0" baseline="0">
                <a:ln>
                  <a:noFill/>
                </a:ln>
                <a:effectLst/>
                <a:uLnTx/>
                <a:uFillTx/>
                <a:latin typeface="游ゴシック" panose="020B0400000000000000" pitchFamily="34" charset="-128"/>
                <a:ea typeface="游ゴシック" panose="020B0400000000000000" pitchFamily="34" charset="-128"/>
              </a:defRPr>
            </a:lvl1pPr>
          </a:lstStyle>
          <a:p>
            <a:pPr algn="l"/>
            <a:r>
              <a:rPr lang="ja-JP" altLang="en-US" sz="2400" dirty="0">
                <a:latin typeface="UD デジタル 教科書体 NP-R" panose="02020400000000000000" pitchFamily="18" charset="-128"/>
                <a:ea typeface="UD デジタル 教科書体 NP-R" panose="02020400000000000000" pitchFamily="18" charset="-128"/>
              </a:rPr>
              <a:t>利用者サービス</a:t>
            </a:r>
            <a:endParaRPr lang="en-US" altLang="ja-JP" sz="2400" b="0" dirty="0">
              <a:latin typeface="UD デジタル 教科書体 NP-R" panose="02020400000000000000" pitchFamily="18" charset="-128"/>
              <a:ea typeface="UD デジタル 教科書体 NP-R" panose="02020400000000000000" pitchFamily="18" charset="-128"/>
            </a:endParaRPr>
          </a:p>
          <a:p>
            <a:pPr algn="just"/>
            <a:r>
              <a:rPr lang="ja-JP" altLang="en-US" sz="2400" b="0" dirty="0">
                <a:latin typeface="UD デジタル 教科書体 NP-R" panose="02020400000000000000" pitchFamily="18" charset="-128"/>
                <a:ea typeface="UD デジタル 教科書体 NP-R" panose="02020400000000000000" pitchFamily="18" charset="-128"/>
              </a:rPr>
              <a:t>・担当ケアマネ・家族との連携</a:t>
            </a:r>
          </a:p>
          <a:p>
            <a:pPr algn="just"/>
            <a:r>
              <a:rPr lang="ja-JP" altLang="en-US" sz="2400" b="0" dirty="0">
                <a:latin typeface="UD デジタル 教科書体 NP-R" panose="02020400000000000000" pitchFamily="18" charset="-128"/>
                <a:ea typeface="UD デジタル 教科書体 NP-R" panose="02020400000000000000" pitchFamily="18" charset="-128"/>
              </a:rPr>
              <a:t>・希望、意見を反映したサービス</a:t>
            </a:r>
          </a:p>
          <a:p>
            <a:pPr algn="l"/>
            <a:r>
              <a:rPr lang="ja-JP" altLang="en-US" sz="2400" b="0" dirty="0">
                <a:latin typeface="UD デジタル 教科書体 NP-R" panose="02020400000000000000" pitchFamily="18" charset="-128"/>
                <a:ea typeface="UD デジタル 教科書体 NP-R" panose="02020400000000000000" pitchFamily="18" charset="-128"/>
              </a:rPr>
              <a:t>・生活習慣を尊重したサービス</a:t>
            </a:r>
          </a:p>
          <a:p>
            <a:pPr algn="l"/>
            <a:r>
              <a:rPr lang="ja-JP" altLang="en-US" sz="2400" b="0" dirty="0">
                <a:latin typeface="UD デジタル 教科書体 NP-R" panose="02020400000000000000" pitchFamily="18" charset="-128"/>
                <a:ea typeface="UD デジタル 教科書体 NP-R" panose="02020400000000000000" pitchFamily="18" charset="-128"/>
              </a:rPr>
              <a:t>・介護保険の選択的サービスへの対応</a:t>
            </a:r>
          </a:p>
          <a:p>
            <a:pPr algn="l"/>
            <a:r>
              <a:rPr lang="ja-JP" altLang="en-US" sz="2400" b="0" dirty="0">
                <a:latin typeface="UD デジタル 教科書体 NP-R" panose="02020400000000000000" pitchFamily="18" charset="-128"/>
                <a:ea typeface="UD デジタル 教科書体 NP-R" panose="02020400000000000000" pitchFamily="18" charset="-128"/>
              </a:rPr>
              <a:t>・サービスメニューの工夫</a:t>
            </a:r>
          </a:p>
          <a:p>
            <a:pPr algn="l"/>
            <a:endParaRPr lang="en-US" altLang="ja-JP" sz="3600" dirty="0"/>
          </a:p>
        </p:txBody>
      </p:sp>
      <p:sp>
        <p:nvSpPr>
          <p:cNvPr id="12" name="タイトル 1">
            <a:extLst>
              <a:ext uri="{FF2B5EF4-FFF2-40B4-BE49-F238E27FC236}">
                <a16:creationId xmlns:a16="http://schemas.microsoft.com/office/drawing/2014/main" id="{A881E62D-7A3D-4F18-BC1B-BAE47F81DAA8}"/>
              </a:ext>
            </a:extLst>
          </p:cNvPr>
          <p:cNvSpPr txBox="1"/>
          <p:nvPr/>
        </p:nvSpPr>
        <p:spPr>
          <a:xfrm>
            <a:off x="6022694" y="971525"/>
            <a:ext cx="3157994" cy="360040"/>
          </a:xfrm>
          <a:prstGeom prst="rect">
            <a:avLst/>
          </a:prstGeom>
          <a:noFill/>
          <a:ln w="12700" cap="flat" cmpd="sng" algn="ctr">
            <a:noFill/>
            <a:prstDash val="solid"/>
          </a:ln>
          <a:effectLst/>
        </p:spPr>
        <p:txBody>
          <a:bodyPr tIns="63141" rtlCol="0" anchor="ctr" anchorCtr="0"/>
          <a:lstStyle>
            <a:defPPr>
              <a:defRPr lang="ja-JP"/>
            </a:defPPr>
            <a:lvl1pPr marR="0" lvl="0" indent="0" algn="ctr" defTabSz="-635" fontAlgn="auto">
              <a:lnSpc>
                <a:spcPct val="100000"/>
              </a:lnSpc>
              <a:spcBef>
                <a:spcPts val="0"/>
              </a:spcBef>
              <a:spcAft>
                <a:spcPts val="600"/>
              </a:spcAft>
              <a:buClrTx/>
              <a:buSzTx/>
              <a:buFontTx/>
              <a:buNone/>
              <a:defRPr kumimoji="0" sz="3200" b="0" i="0" u="none" strike="noStrike" kern="0" cap="none" spc="0" normalizeH="0" baseline="0">
                <a:ln>
                  <a:noFill/>
                </a:ln>
                <a:effectLst/>
                <a:uLnTx/>
                <a:uFillTx/>
                <a:latin typeface="游ゴシック" panose="020B0400000000000000" pitchFamily="34" charset="-128"/>
                <a:ea typeface="游ゴシック" panose="020B0400000000000000" pitchFamily="34" charset="-128"/>
              </a:defRPr>
            </a:lvl1pPr>
          </a:lstStyle>
          <a:p>
            <a:r>
              <a:rPr lang="ja-JP" altLang="en-US" sz="2800" dirty="0"/>
              <a:t>施設運営方針</a:t>
            </a:r>
            <a:endParaRPr lang="en-US" altLang="ja-JP" sz="2800" dirty="0"/>
          </a:p>
        </p:txBody>
      </p:sp>
    </p:spTree>
  </p:cSld>
  <p:clrMapOvr>
    <a:masterClrMapping/>
  </p:clrMapOvr>
</p:sld>
</file>

<file path=ppt/theme/theme1.xml><?xml version="1.0" encoding="utf-8"?>
<a:theme xmlns:a="http://schemas.openxmlformats.org/drawingml/2006/main" name="Office ​​テーマ">
  <a:themeElements>
    <a:clrScheme name="temp_Issue-3">
      <a:dk1>
        <a:srgbClr val="515151"/>
      </a:dk1>
      <a:lt1>
        <a:srgbClr val="FFFFFF"/>
      </a:lt1>
      <a:dk2>
        <a:srgbClr val="363E48"/>
      </a:dk2>
      <a:lt2>
        <a:srgbClr val="FFFFFF"/>
      </a:lt2>
      <a:accent1>
        <a:srgbClr val="F7AB2F"/>
      </a:accent1>
      <a:accent2>
        <a:srgbClr val="546569"/>
      </a:accent2>
      <a:accent3>
        <a:srgbClr val="355679"/>
      </a:accent3>
      <a:accent4>
        <a:srgbClr val="147DB6"/>
      </a:accent4>
      <a:accent5>
        <a:srgbClr val="2746C0"/>
      </a:accent5>
      <a:accent6>
        <a:srgbClr val="04A2B1"/>
      </a:accent6>
      <a:hlink>
        <a:srgbClr val="1E9272"/>
      </a:hlink>
      <a:folHlink>
        <a:srgbClr val="AC2624"/>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913</TotalTime>
  <Words>3544</Words>
  <Application>Microsoft Office PowerPoint</Application>
  <PresentationFormat>ユーザー設定</PresentationFormat>
  <Paragraphs>591</Paragraphs>
  <Slides>44</Slides>
  <Notes>36</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44</vt:i4>
      </vt:variant>
    </vt:vector>
  </HeadingPairs>
  <TitlesOfParts>
    <vt:vector size="54" baseType="lpstr">
      <vt:lpstr>AR Pゴシック体M</vt:lpstr>
      <vt:lpstr>HGPｺﾞｼｯｸM</vt:lpstr>
      <vt:lpstr>HGｺﾞｼｯｸM</vt:lpstr>
      <vt:lpstr>HG丸ｺﾞｼｯｸM-PRO</vt:lpstr>
      <vt:lpstr>UD デジタル 教科書体 NP-R</vt:lpstr>
      <vt:lpstr>メイリオ</vt:lpstr>
      <vt:lpstr>游ゴシック</vt:lpstr>
      <vt:lpstr>Arial</vt:lpstr>
      <vt:lpstr>Calibri</vt:lpstr>
      <vt:lpstr>Office ​​テーマ</vt:lpstr>
      <vt:lpstr>PowerPoint プレゼンテーション</vt:lpstr>
      <vt:lpstr>PowerPoint プレゼンテーション</vt:lpstr>
      <vt:lpstr>法人としてのデイサービスの運営実績</vt:lpstr>
      <vt:lpstr>福祉サービスに求められるものは？</vt:lpstr>
      <vt:lpstr>鷹取老人デイサービスセンターのサービス</vt:lpstr>
      <vt:lpstr>PowerPoint プレゼンテーション</vt:lpstr>
      <vt:lpstr>公正で公益的な管理運営について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ご利用者の声　令和2年のご意見より</vt:lpstr>
      <vt:lpstr>PowerPoint プレゼンテーション</vt:lpstr>
      <vt:lpstr>施設目的、理念に合ったサービスの向上</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施設の管理経費の削減が図られるか</vt:lpstr>
      <vt:lpstr>PowerPoint プレゼンテーション</vt:lpstr>
      <vt:lpstr>安定した管理運営を行うことのできる実績及び能力</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地域貢献策への配慮</vt:lpstr>
      <vt:lpstr>PowerPoint プレゼンテーション</vt:lpstr>
      <vt:lpstr>PowerPoint プレゼンテーション</vt:lpstr>
      <vt:lpstr>PowerPoint プレゼンテーション</vt:lpstr>
      <vt:lpstr>老人デイサービスセンターの運営</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アルモ設計</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dc:creator>
  <cp:lastModifiedBy>TAKEUCHI NORIYOSHI</cp:lastModifiedBy>
  <cp:revision>189</cp:revision>
  <cp:lastPrinted>2021-08-21T06:38:32Z</cp:lastPrinted>
  <dcterms:created xsi:type="dcterms:W3CDTF">2019-02-06T05:30:00Z</dcterms:created>
  <dcterms:modified xsi:type="dcterms:W3CDTF">2021-09-09T01:36:27Z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1041-10.8.0.6186</vt:lpwstr>
  </property>
</Properties>
</file>