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7" r:id="rId5"/>
    <p:sldId id="256" r:id="rId6"/>
  </p:sldIdLst>
  <p:sldSz cx="12801600" cy="9601200" type="A3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7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99FF"/>
    <a:srgbClr val="9966FF"/>
    <a:srgbClr val="CC66FF"/>
    <a:srgbClr val="9933FF"/>
    <a:srgbClr val="B41DFF"/>
    <a:srgbClr val="CCCCFF"/>
    <a:srgbClr val="2E75B6"/>
    <a:srgbClr val="33CC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3A81E-0054-4B08-9338-5D55B3E44542}" v="1" dt="2026-01-29T07:13:42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65" autoAdjust="0"/>
    <p:restoredTop sz="94665" autoAdjust="0"/>
  </p:normalViewPr>
  <p:slideViewPr>
    <p:cSldViewPr snapToGrid="0">
      <p:cViewPr varScale="1">
        <p:scale>
          <a:sx n="42" d="100"/>
          <a:sy n="42" d="100"/>
        </p:scale>
        <p:origin x="1323" y="41"/>
      </p:cViewPr>
      <p:guideLst>
        <p:guide orient="horz" pos="3047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ＮＣ横須賀" userId="91299161-c745-4e4d-ac74-8efd9ede0a6c" providerId="ADAL" clId="{DDA41FE2-6DBD-4C4B-A404-CA9ABBC4BBBA}"/>
    <pc:docChg chg="undo custSel modSld">
      <pc:chgData name="ＮＣ横須賀" userId="91299161-c745-4e4d-ac74-8efd9ede0a6c" providerId="ADAL" clId="{DDA41FE2-6DBD-4C4B-A404-CA9ABBC4BBBA}" dt="2026-01-29T07:58:33.032" v="119" actId="21"/>
      <pc:docMkLst>
        <pc:docMk/>
      </pc:docMkLst>
      <pc:sldChg chg="delSp modSp mod">
        <pc:chgData name="ＮＣ横須賀" userId="91299161-c745-4e4d-ac74-8efd9ede0a6c" providerId="ADAL" clId="{DDA41FE2-6DBD-4C4B-A404-CA9ABBC4BBBA}" dt="2026-01-29T07:58:33.032" v="119" actId="21"/>
        <pc:sldMkLst>
          <pc:docMk/>
          <pc:sldMk cId="2365772672" sldId="257"/>
        </pc:sldMkLst>
        <pc:spChg chg="mod">
          <ac:chgData name="ＮＣ横須賀" userId="91299161-c745-4e4d-ac74-8efd9ede0a6c" providerId="ADAL" clId="{DDA41FE2-6DBD-4C4B-A404-CA9ABBC4BBBA}" dt="2026-01-29T07:34:09.191" v="114" actId="1076"/>
          <ac:spMkLst>
            <pc:docMk/>
            <pc:sldMk cId="2365772672" sldId="257"/>
            <ac:spMk id="2" creationId="{A7CB5B9F-BB3F-4692-A47E-E0E2F1F322E0}"/>
          </ac:spMkLst>
        </pc:spChg>
        <pc:spChg chg="mod">
          <ac:chgData name="ＮＣ横須賀" userId="91299161-c745-4e4d-ac74-8efd9ede0a6c" providerId="ADAL" clId="{DDA41FE2-6DBD-4C4B-A404-CA9ABBC4BBBA}" dt="2026-01-29T07:21:56.545" v="34" actId="1076"/>
          <ac:spMkLst>
            <pc:docMk/>
            <pc:sldMk cId="2365772672" sldId="257"/>
            <ac:spMk id="7" creationId="{C4F6A7C8-70FB-45FB-B3BD-3EE7A10328C2}"/>
          </ac:spMkLst>
        </pc:spChg>
        <pc:spChg chg="del mod">
          <ac:chgData name="ＮＣ横須賀" userId="91299161-c745-4e4d-ac74-8efd9ede0a6c" providerId="ADAL" clId="{DDA41FE2-6DBD-4C4B-A404-CA9ABBC4BBBA}" dt="2026-01-29T07:27:43.765" v="57" actId="478"/>
          <ac:spMkLst>
            <pc:docMk/>
            <pc:sldMk cId="2365772672" sldId="257"/>
            <ac:spMk id="41" creationId="{47F9D763-5079-4FF6-8059-566A6A718602}"/>
          </ac:spMkLst>
        </pc:spChg>
        <pc:spChg chg="mod">
          <ac:chgData name="ＮＣ横須賀" userId="91299161-c745-4e4d-ac74-8efd9ede0a6c" providerId="ADAL" clId="{DDA41FE2-6DBD-4C4B-A404-CA9ABBC4BBBA}" dt="2026-01-29T07:27:59.299" v="58" actId="6549"/>
          <ac:spMkLst>
            <pc:docMk/>
            <pc:sldMk cId="2365772672" sldId="257"/>
            <ac:spMk id="48" creationId="{84E68B7B-CB74-42EA-99AC-D5BA37348376}"/>
          </ac:spMkLst>
        </pc:spChg>
        <pc:spChg chg="mod">
          <ac:chgData name="ＮＣ横須賀" userId="91299161-c745-4e4d-ac74-8efd9ede0a6c" providerId="ADAL" clId="{DDA41FE2-6DBD-4C4B-A404-CA9ABBC4BBBA}" dt="2026-01-29T07:26:19.142" v="54" actId="14100"/>
          <ac:spMkLst>
            <pc:docMk/>
            <pc:sldMk cId="2365772672" sldId="257"/>
            <ac:spMk id="52" creationId="{A6298814-BF8D-46E7-8579-726130F8D331}"/>
          </ac:spMkLst>
        </pc:spChg>
        <pc:spChg chg="mod">
          <ac:chgData name="ＮＣ横須賀" userId="91299161-c745-4e4d-ac74-8efd9ede0a6c" providerId="ADAL" clId="{DDA41FE2-6DBD-4C4B-A404-CA9ABBC4BBBA}" dt="2026-01-29T07:25:54.673" v="51" actId="1076"/>
          <ac:spMkLst>
            <pc:docMk/>
            <pc:sldMk cId="2365772672" sldId="257"/>
            <ac:spMk id="54" creationId="{BCDB4E85-4B72-47A7-8ED5-EF8FB072577D}"/>
          </ac:spMkLst>
        </pc:spChg>
        <pc:spChg chg="del mod">
          <ac:chgData name="ＮＣ横須賀" userId="91299161-c745-4e4d-ac74-8efd9ede0a6c" providerId="ADAL" clId="{DDA41FE2-6DBD-4C4B-A404-CA9ABBC4BBBA}" dt="2026-01-29T07:58:33.032" v="119" actId="21"/>
          <ac:spMkLst>
            <pc:docMk/>
            <pc:sldMk cId="2365772672" sldId="257"/>
            <ac:spMk id="56" creationId="{27636B0C-D4E5-41A4-B5F9-45E451761FC9}"/>
          </ac:spMkLst>
        </pc:spChg>
        <pc:spChg chg="del">
          <ac:chgData name="ＮＣ横須賀" userId="91299161-c745-4e4d-ac74-8efd9ede0a6c" providerId="ADAL" clId="{DDA41FE2-6DBD-4C4B-A404-CA9ABBC4BBBA}" dt="2026-01-29T07:16:34.522" v="12" actId="21"/>
          <ac:spMkLst>
            <pc:docMk/>
            <pc:sldMk cId="2365772672" sldId="257"/>
            <ac:spMk id="57" creationId="{62DBE136-F1BE-4EF7-B0E5-3D6660DFEB35}"/>
          </ac:spMkLst>
        </pc:spChg>
        <pc:spChg chg="del mod">
          <ac:chgData name="ＮＣ横須賀" userId="91299161-c745-4e4d-ac74-8efd9ede0a6c" providerId="ADAL" clId="{DDA41FE2-6DBD-4C4B-A404-CA9ABBC4BBBA}" dt="2026-01-29T07:58:23.608" v="116" actId="21"/>
          <ac:spMkLst>
            <pc:docMk/>
            <pc:sldMk cId="2365772672" sldId="257"/>
            <ac:spMk id="58" creationId="{D6B55A5D-168F-4F53-838E-A0992C7B7478}"/>
          </ac:spMkLst>
        </pc:spChg>
        <pc:spChg chg="del mod">
          <ac:chgData name="ＮＣ横須賀" userId="91299161-c745-4e4d-ac74-8efd9ede0a6c" providerId="ADAL" clId="{DDA41FE2-6DBD-4C4B-A404-CA9ABBC4BBBA}" dt="2026-01-29T07:58:26.762" v="117" actId="21"/>
          <ac:spMkLst>
            <pc:docMk/>
            <pc:sldMk cId="2365772672" sldId="257"/>
            <ac:spMk id="59" creationId="{2C91C599-A087-4DC6-9D85-03663B31CDB6}"/>
          </ac:spMkLst>
        </pc:spChg>
        <pc:spChg chg="del mod">
          <ac:chgData name="ＮＣ横須賀" userId="91299161-c745-4e4d-ac74-8efd9ede0a6c" providerId="ADAL" clId="{DDA41FE2-6DBD-4C4B-A404-CA9ABBC4BBBA}" dt="2026-01-29T07:58:29.539" v="118" actId="21"/>
          <ac:spMkLst>
            <pc:docMk/>
            <pc:sldMk cId="2365772672" sldId="257"/>
            <ac:spMk id="60" creationId="{896E6637-8BE6-46C1-843F-E40F35050574}"/>
          </ac:spMkLst>
        </pc:spChg>
        <pc:spChg chg="del mod">
          <ac:chgData name="ＮＣ横須賀" userId="91299161-c745-4e4d-ac74-8efd9ede0a6c" providerId="ADAL" clId="{DDA41FE2-6DBD-4C4B-A404-CA9ABBC4BBBA}" dt="2026-01-29T07:58:19.808" v="115" actId="21"/>
          <ac:spMkLst>
            <pc:docMk/>
            <pc:sldMk cId="2365772672" sldId="257"/>
            <ac:spMk id="61" creationId="{733D50E3-2DDB-4486-AB52-F8DDABE3DF31}"/>
          </ac:spMkLst>
        </pc:spChg>
        <pc:picChg chg="del">
          <ac:chgData name="ＮＣ横須賀" userId="91299161-c745-4e4d-ac74-8efd9ede0a6c" providerId="ADAL" clId="{DDA41FE2-6DBD-4C4B-A404-CA9ABBC4BBBA}" dt="2026-01-29T07:14:27.641" v="2" actId="478"/>
          <ac:picMkLst>
            <pc:docMk/>
            <pc:sldMk cId="2365772672" sldId="257"/>
            <ac:picMk id="73" creationId="{40F151A9-B5E3-45E9-9CE3-E3647AB8F6C7}"/>
          </ac:picMkLst>
        </pc:picChg>
        <pc:picChg chg="del">
          <ac:chgData name="ＮＣ横須賀" userId="91299161-c745-4e4d-ac74-8efd9ede0a6c" providerId="ADAL" clId="{DDA41FE2-6DBD-4C4B-A404-CA9ABBC4BBBA}" dt="2026-01-29T07:13:42.830" v="0" actId="478"/>
          <ac:picMkLst>
            <pc:docMk/>
            <pc:sldMk cId="2365772672" sldId="257"/>
            <ac:picMk id="1026" creationId="{C4F59DAD-1C84-90F1-F925-FB6A790F9B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4307048" cy="341542"/>
          </a:xfrm>
          <a:prstGeom prst="rect">
            <a:avLst/>
          </a:prstGeom>
        </p:spPr>
        <p:txBody>
          <a:bodyPr vert="horz" lIns="91392" tIns="45694" rIns="91392" bIns="4569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8" y="1"/>
            <a:ext cx="4307048" cy="341542"/>
          </a:xfrm>
          <a:prstGeom prst="rect">
            <a:avLst/>
          </a:prstGeom>
        </p:spPr>
        <p:txBody>
          <a:bodyPr vert="horz" lIns="91392" tIns="45694" rIns="91392" bIns="45694" rtlCol="0"/>
          <a:lstStyle>
            <a:lvl1pPr algn="r">
              <a:defRPr sz="1100"/>
            </a:lvl1pPr>
          </a:lstStyle>
          <a:p>
            <a:fld id="{2F796A66-CB01-4D92-81ED-BC63FEFC8F2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65462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2" tIns="45694" rIns="91392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5" y="3275969"/>
            <a:ext cx="7951470" cy="2680335"/>
          </a:xfrm>
          <a:prstGeom prst="rect">
            <a:avLst/>
          </a:prstGeom>
        </p:spPr>
        <p:txBody>
          <a:bodyPr vert="horz" lIns="91392" tIns="45694" rIns="91392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6465663"/>
            <a:ext cx="4307048" cy="341541"/>
          </a:xfrm>
          <a:prstGeom prst="rect">
            <a:avLst/>
          </a:prstGeom>
        </p:spPr>
        <p:txBody>
          <a:bodyPr vert="horz" lIns="91392" tIns="45694" rIns="91392" bIns="4569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8" y="6465663"/>
            <a:ext cx="4307048" cy="341541"/>
          </a:xfrm>
          <a:prstGeom prst="rect">
            <a:avLst/>
          </a:prstGeom>
        </p:spPr>
        <p:txBody>
          <a:bodyPr vert="horz" lIns="91392" tIns="45694" rIns="91392" bIns="45694" rtlCol="0" anchor="b"/>
          <a:lstStyle>
            <a:lvl1pPr algn="r">
              <a:defRPr sz="1100"/>
            </a:lvl1pPr>
          </a:lstStyle>
          <a:p>
            <a:fld id="{1629ADCD-DCB8-4078-8667-86F4351DB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3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318-DA96-4F54-A931-0253B425F06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5CBC-6B73-45A2-85F7-3628530C3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91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318-DA96-4F54-A931-0253B425F06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5CBC-6B73-45A2-85F7-3628530C3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78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318-DA96-4F54-A931-0253B425F06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5CBC-6B73-45A2-85F7-3628530C3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69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318-DA96-4F54-A931-0253B425F06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5CBC-6B73-45A2-85F7-3628530C3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25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318-DA96-4F54-A931-0253B425F06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5CBC-6B73-45A2-85F7-3628530C3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45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318-DA96-4F54-A931-0253B425F06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5CBC-6B73-45A2-85F7-3628530C3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86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318-DA96-4F54-A931-0253B425F06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5CBC-6B73-45A2-85F7-3628530C3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71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318-DA96-4F54-A931-0253B425F06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5CBC-6B73-45A2-85F7-3628530C3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81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318-DA96-4F54-A931-0253B425F06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5CBC-6B73-45A2-85F7-3628530C3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75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318-DA96-4F54-A931-0253B425F06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5CBC-6B73-45A2-85F7-3628530C3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49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318-DA96-4F54-A931-0253B425F06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5CBC-6B73-45A2-85F7-3628530C3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2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4318-DA96-4F54-A931-0253B425F066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5CBC-6B73-45A2-85F7-3628530C38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69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emf"/><Relationship Id="rId21" Type="http://schemas.openxmlformats.org/officeDocument/2006/relationships/image" Target="../media/image26.pn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emf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75E425B0-A2FB-4ADD-A681-5C870B52D010}"/>
              </a:ext>
            </a:extLst>
          </p:cNvPr>
          <p:cNvSpPr/>
          <p:nvPr/>
        </p:nvSpPr>
        <p:spPr>
          <a:xfrm>
            <a:off x="241120" y="3287851"/>
            <a:ext cx="6159679" cy="40248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高齢者紙おむつ支給事業をご利用の皆様へ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4F6A7C8-70FB-45FB-B3BD-3EE7A10328C2}"/>
              </a:ext>
            </a:extLst>
          </p:cNvPr>
          <p:cNvSpPr/>
          <p:nvPr/>
        </p:nvSpPr>
        <p:spPr>
          <a:xfrm>
            <a:off x="-53700" y="3124737"/>
            <a:ext cx="6689398" cy="537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endParaRPr lang="en-US" altLang="ja-JP" sz="8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altLang="ja-JP" sz="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en-US" altLang="ja-JP" sz="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ja-JP" altLang="en-US" sz="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ja-JP" altLang="en-US" sz="8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　 </a:t>
            </a: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○カタログ中</a:t>
            </a:r>
            <a:r>
              <a:rPr lang="ja-JP" altLang="en-US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の</a:t>
            </a: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希望商品を、毎月ご自宅に</a:t>
            </a:r>
            <a:r>
              <a:rPr lang="ja-JP" altLang="en-US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配送</a:t>
            </a: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します。</a:t>
            </a:r>
          </a:p>
          <a:p>
            <a:pPr algn="just">
              <a:lnSpc>
                <a:spcPts val="1800"/>
              </a:lnSpc>
            </a:pPr>
            <a:r>
              <a:rPr lang="ja-JP" altLang="en-US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 ○上限月額３</a:t>
            </a:r>
            <a:r>
              <a:rPr lang="en-US" altLang="ja-JP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</a:t>
            </a:r>
            <a:r>
              <a:rPr lang="ja-JP" altLang="en-US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０００円を超えた金額は、自己負担になります。直接株式会社ニチイ学館へ支払い</a:t>
            </a:r>
            <a:endParaRPr lang="en-US" altLang="ja-JP" sz="10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altLang="ja-JP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     </a:t>
            </a: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「領収書」</a:t>
            </a:r>
            <a:r>
              <a:rPr lang="en-US" altLang="ja-JP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を</a:t>
            </a:r>
            <a:r>
              <a:rPr lang="ja-JP" altLang="en-US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必ずお受け取りください。</a:t>
            </a:r>
            <a:endParaRPr lang="ja-JP" altLang="en-US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  （「領収書」を医療費控除に用いる場合は、税務署へお問い合わせください。）</a:t>
            </a:r>
            <a:endParaRPr lang="en-US" altLang="ja-JP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ja-JP" altLang="en-US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　 ○商品内容の変更や休止は、前月２０日までに株式会社ニチイ学館へご連絡ください。</a:t>
            </a:r>
            <a:endParaRPr lang="en-US" altLang="ja-JP" sz="10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　 ○３か月以上の入院、施設入所、市外への転出または死亡等で、中止する場合や配送先を変更する場合は、　　　　　　　　　　　　　</a:t>
            </a:r>
            <a:endParaRPr lang="en-US" altLang="ja-JP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ja-JP" altLang="en-US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横須賀市役所介護保険課へご連絡ください。</a:t>
            </a: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lang="en-US" altLang="ja-JP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</a:p>
          <a:p>
            <a:pPr algn="just">
              <a:lnSpc>
                <a:spcPts val="1800"/>
              </a:lnSpc>
            </a:pP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 </a:t>
            </a:r>
            <a:r>
              <a:rPr lang="ja-JP" altLang="en-US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注意事項 </a:t>
            </a:r>
            <a:r>
              <a:rPr lang="en-US" altLang="ja-JP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】</a:t>
            </a:r>
          </a:p>
          <a:p>
            <a:pPr marL="92075" algn="just">
              <a:lnSpc>
                <a:spcPts val="1800"/>
              </a:lnSpc>
            </a:pPr>
            <a:r>
              <a:rPr lang="ja-JP" altLang="en-US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＊</a:t>
            </a: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一度配達した商品の交換、返品は応じられません。</a:t>
            </a:r>
            <a:endParaRPr lang="en-US" altLang="ja-JP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2075" algn="just">
              <a:lnSpc>
                <a:spcPts val="1800"/>
              </a:lnSpc>
            </a:pPr>
            <a:r>
              <a:rPr lang="ja-JP" altLang="en-US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＊自己負担金は、期限内にお支払いください。</a:t>
            </a:r>
            <a:endParaRPr lang="en-US" altLang="ja-JP" sz="10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2075" algn="just">
              <a:lnSpc>
                <a:spcPts val="1800"/>
              </a:lnSpc>
            </a:pP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＊３か月以上休止の場合は、中止させていただきます。</a:t>
            </a:r>
            <a:endParaRPr lang="en-US" altLang="ja-JP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2075" algn="just">
              <a:lnSpc>
                <a:spcPts val="1800"/>
              </a:lnSpc>
            </a:pPr>
            <a:r>
              <a:rPr lang="ja-JP" altLang="en-US" sz="10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＊中止の連絡をせずに商品を受け取ると、代金をご負担いただく場合がございます。</a:t>
            </a:r>
            <a:endParaRPr lang="en-US" altLang="ja-JP" sz="10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2075" algn="just">
              <a:lnSpc>
                <a:spcPts val="1800"/>
              </a:lnSpc>
            </a:pP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＊詳細は横須賀市役所介護保険課へお問い合わせください。</a:t>
            </a:r>
            <a:endParaRPr lang="en-US" altLang="ja-JP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2075" algn="just">
              <a:lnSpc>
                <a:spcPts val="1800"/>
              </a:lnSpc>
            </a:pPr>
            <a:endParaRPr lang="en-US" altLang="ja-JP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2075" algn="just">
              <a:lnSpc>
                <a:spcPts val="1800"/>
              </a:lnSpc>
            </a:pPr>
            <a:endParaRPr lang="en-US" altLang="ja-JP" sz="10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2075" algn="just">
              <a:lnSpc>
                <a:spcPts val="1800"/>
              </a:lnSpc>
            </a:pPr>
            <a:endParaRPr lang="ja-JP" altLang="en-US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ja-JP" altLang="en-US" sz="1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  </a:t>
            </a:r>
            <a:endParaRPr lang="en-US" altLang="ja-JP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ja-JP" altLang="en-US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A80567F-B554-4D2F-8E1A-1A88BF6E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49" y="8393000"/>
            <a:ext cx="746188" cy="645953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B9F728A-5E2D-4B82-AE02-E51DDA08B335}"/>
              </a:ext>
            </a:extLst>
          </p:cNvPr>
          <p:cNvSpPr/>
          <p:nvPr/>
        </p:nvSpPr>
        <p:spPr>
          <a:xfrm>
            <a:off x="447335" y="7720845"/>
            <a:ext cx="2876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横須賀市</a:t>
            </a:r>
          </a:p>
          <a:p>
            <a:r>
              <a:rPr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民生局福祉こども部 介護保険課</a:t>
            </a:r>
            <a:endParaRPr lang="en-US" altLang="ja-JP" sz="1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zh-TW" sz="1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〒</a:t>
            </a:r>
            <a:r>
              <a:rPr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238-8550</a:t>
            </a:r>
          </a:p>
          <a:p>
            <a:r>
              <a:rPr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住所　横須賀市小川町</a:t>
            </a:r>
            <a:r>
              <a:rPr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番地</a:t>
            </a:r>
            <a:endParaRPr lang="en-US" altLang="ja-JP" sz="9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電話　</a:t>
            </a:r>
            <a:r>
              <a:rPr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046</a:t>
            </a:r>
            <a:r>
              <a:rPr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822</a:t>
            </a:r>
            <a:r>
              <a:rPr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r>
              <a:rPr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8255</a:t>
            </a:r>
          </a:p>
          <a:p>
            <a:r>
              <a:rPr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FAX</a:t>
            </a:r>
            <a:r>
              <a:rPr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046</a:t>
            </a:r>
            <a:r>
              <a:rPr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827</a:t>
            </a:r>
            <a:r>
              <a:rPr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r>
              <a:rPr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8845</a:t>
            </a:r>
            <a:endParaRPr lang="ja-JP" altLang="en-US" sz="9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D1F2EF9-AF57-4AC3-A677-5A3D30CAE3EE}"/>
              </a:ext>
            </a:extLst>
          </p:cNvPr>
          <p:cNvSpPr txBox="1"/>
          <p:nvPr/>
        </p:nvSpPr>
        <p:spPr>
          <a:xfrm>
            <a:off x="3290999" y="7729527"/>
            <a:ext cx="207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株式会社ニチイ学館</a:t>
            </a:r>
            <a:endParaRPr kumimoji="1" lang="en-US" altLang="ja-JP" sz="1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ニチイケアセンター横須賀</a:t>
            </a:r>
            <a:endParaRPr kumimoji="1" lang="en-US" altLang="ja-JP" sz="1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kumimoji="1" lang="en-US" altLang="ja-JP" sz="1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〒</a:t>
            </a:r>
            <a:r>
              <a:rPr kumimoji="1"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237-0076</a:t>
            </a:r>
          </a:p>
          <a:p>
            <a:r>
              <a:rPr kumimoji="1"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住所　横須賀市船越町</a:t>
            </a:r>
            <a:r>
              <a:rPr kumimoji="1"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</a:t>
            </a:r>
            <a:r>
              <a:rPr kumimoji="1"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丁目</a:t>
            </a:r>
            <a:r>
              <a:rPr kumimoji="1"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56-4</a:t>
            </a:r>
          </a:p>
          <a:p>
            <a:r>
              <a:rPr kumimoji="1"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電話　</a:t>
            </a:r>
            <a:r>
              <a:rPr kumimoji="1"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046</a:t>
            </a:r>
            <a:r>
              <a:rPr kumimoji="1"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kumimoji="1"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860</a:t>
            </a:r>
            <a:r>
              <a:rPr kumimoji="1"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r>
              <a:rPr kumimoji="1"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0321</a:t>
            </a:r>
          </a:p>
          <a:p>
            <a:r>
              <a:rPr kumimoji="1"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FAX</a:t>
            </a:r>
            <a:r>
              <a:rPr kumimoji="1"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046</a:t>
            </a:r>
            <a:r>
              <a:rPr kumimoji="1"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kumimoji="1"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861</a:t>
            </a:r>
            <a:r>
              <a:rPr kumimoji="1"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r>
              <a:rPr kumimoji="1"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0028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7CB5B9F-BB3F-4692-A47E-E0E2F1F322E0}"/>
              </a:ext>
            </a:extLst>
          </p:cNvPr>
          <p:cNvSpPr/>
          <p:nvPr/>
        </p:nvSpPr>
        <p:spPr>
          <a:xfrm>
            <a:off x="6854408" y="103515"/>
            <a:ext cx="5841212" cy="4554280"/>
          </a:xfrm>
          <a:prstGeom prst="roundRect">
            <a:avLst/>
          </a:prstGeom>
          <a:solidFill>
            <a:srgbClr val="9966FF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令和８年度</a:t>
            </a:r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横須賀市高齢者</a:t>
            </a:r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紙おむつ支給事業ご案内</a:t>
            </a:r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endParaRPr kumimoji="1" lang="en-US" altLang="ja-JP" sz="3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2400" b="1" dirty="0">
                <a:ln w="10160">
                  <a:solidFill>
                    <a:srgbClr val="FF7C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en-US" altLang="ja-JP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2026</a:t>
            </a:r>
            <a:r>
              <a:rPr kumimoji="1" lang="ja-JP" altLang="en-US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年（令和</a:t>
            </a:r>
            <a:r>
              <a:rPr kumimoji="1" lang="en-US" altLang="ja-JP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8</a:t>
            </a:r>
            <a:r>
              <a:rPr kumimoji="1" lang="ja-JP" altLang="en-US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年）</a:t>
            </a:r>
            <a:endParaRPr kumimoji="1" lang="en-US" altLang="ja-JP" sz="32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紙おむつカタログ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4E68B7B-CB74-42EA-99AC-D5BA37348376}"/>
              </a:ext>
            </a:extLst>
          </p:cNvPr>
          <p:cNvSpPr txBox="1"/>
          <p:nvPr/>
        </p:nvSpPr>
        <p:spPr>
          <a:xfrm>
            <a:off x="11043818" y="257388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</a:rPr>
              <a:t>　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A6298814-BF8D-46E7-8579-726130F8D331}"/>
              </a:ext>
            </a:extLst>
          </p:cNvPr>
          <p:cNvSpPr/>
          <p:nvPr/>
        </p:nvSpPr>
        <p:spPr>
          <a:xfrm>
            <a:off x="6926381" y="4956546"/>
            <a:ext cx="5771604" cy="4402392"/>
          </a:xfrm>
          <a:prstGeom prst="roundRect">
            <a:avLst/>
          </a:prstGeom>
          <a:solidFill>
            <a:srgbClr val="CCCCFF"/>
          </a:solidFill>
          <a:ln w="76200" cmpd="dbl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CDB4E85-4B72-47A7-8ED5-EF8FB072577D}"/>
              </a:ext>
            </a:extLst>
          </p:cNvPr>
          <p:cNvSpPr txBox="1"/>
          <p:nvPr/>
        </p:nvSpPr>
        <p:spPr>
          <a:xfrm>
            <a:off x="7032248" y="5423705"/>
            <a:ext cx="56657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</a:t>
            </a:r>
            <a:endParaRPr kumimoji="1" lang="en-US" altLang="ja-JP" sz="2000" b="1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000" b="1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株式会社ニチイ学館</a:t>
            </a:r>
            <a:endParaRPr kumimoji="1" lang="en-US" altLang="ja-JP" sz="2000" b="1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ニチイケアセンター横須賀</a:t>
            </a:r>
            <a:endParaRPr kumimoji="1" lang="en-US" altLang="ja-JP" sz="2000" b="1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電話　 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046-860-0321</a:t>
            </a:r>
          </a:p>
          <a:p>
            <a:pPr algn="ctr"/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</a:t>
            </a:r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046-861-0028</a:t>
            </a:r>
          </a:p>
          <a:p>
            <a:pPr algn="ctr"/>
            <a:endParaRPr kumimoji="1" lang="en-US" altLang="ja-JP" sz="2000" b="1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受付・配達</a:t>
            </a:r>
            <a:endParaRPr kumimoji="1" lang="en-US" altLang="ja-JP" sz="2000" b="1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月曜日～金曜日　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</a:p>
          <a:p>
            <a:pPr algn="ctr"/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土曜日、日曜日、祝日、年末年始を除く</a:t>
            </a:r>
            <a:endParaRPr kumimoji="1" lang="en-US" altLang="ja-JP" sz="2000" b="1" dirty="0">
              <a:solidFill>
                <a:schemeClr val="accent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（上記以外ご希望の場合はご相談ください。）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F843EFD-1FA8-4E48-996B-A14DA17FA20C}"/>
              </a:ext>
            </a:extLst>
          </p:cNvPr>
          <p:cNvSpPr txBox="1"/>
          <p:nvPr/>
        </p:nvSpPr>
        <p:spPr>
          <a:xfrm>
            <a:off x="225429" y="9266612"/>
            <a:ext cx="2621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※</a:t>
            </a:r>
            <a:r>
              <a:rPr kumimoji="1" lang="ja-JP" alt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この印刷紙は再生紙を使用しています。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DE6E846D-ED8C-49A2-8926-E02C0D05E2F7}"/>
              </a:ext>
            </a:extLst>
          </p:cNvPr>
          <p:cNvSpPr/>
          <p:nvPr/>
        </p:nvSpPr>
        <p:spPr>
          <a:xfrm>
            <a:off x="175260" y="177495"/>
            <a:ext cx="6088379" cy="26132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最適なおむつの組み合わせ方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421A92A-3E69-4B55-A970-E494314F70B8}"/>
              </a:ext>
            </a:extLst>
          </p:cNvPr>
          <p:cNvSpPr/>
          <p:nvPr/>
        </p:nvSpPr>
        <p:spPr>
          <a:xfrm>
            <a:off x="1495531" y="587184"/>
            <a:ext cx="1602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おひとりで歩ける方</a:t>
            </a:r>
          </a:p>
          <a:p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介助があれば立てる・歩ける方</a:t>
            </a:r>
            <a:endParaRPr lang="ja-JP" altLang="en-US" sz="800" dirty="0"/>
          </a:p>
        </p:txBody>
      </p:sp>
      <p:sp>
        <p:nvSpPr>
          <p:cNvPr id="24" name="矢印: 五方向 23">
            <a:extLst>
              <a:ext uri="{FF2B5EF4-FFF2-40B4-BE49-F238E27FC236}">
                <a16:creationId xmlns:a16="http://schemas.microsoft.com/office/drawing/2014/main" id="{9F5FB8D9-6782-434C-BF79-8524D4C4312A}"/>
              </a:ext>
            </a:extLst>
          </p:cNvPr>
          <p:cNvSpPr/>
          <p:nvPr/>
        </p:nvSpPr>
        <p:spPr>
          <a:xfrm rot="5400000">
            <a:off x="2036546" y="-737"/>
            <a:ext cx="526148" cy="1690131"/>
          </a:xfrm>
          <a:prstGeom prst="homePlate">
            <a:avLst>
              <a:gd name="adj" fmla="val 5000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B405191-6A20-4F97-B259-EB290A3E4504}"/>
              </a:ext>
            </a:extLst>
          </p:cNvPr>
          <p:cNvSpPr/>
          <p:nvPr/>
        </p:nvSpPr>
        <p:spPr>
          <a:xfrm>
            <a:off x="215009" y="1025814"/>
            <a:ext cx="591610" cy="134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アウター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B0A93011-1974-426F-B4FC-34FDEB02267D}"/>
              </a:ext>
            </a:extLst>
          </p:cNvPr>
          <p:cNvSpPr/>
          <p:nvPr/>
        </p:nvSpPr>
        <p:spPr>
          <a:xfrm>
            <a:off x="229206" y="2233803"/>
            <a:ext cx="591610" cy="134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インナー</a:t>
            </a:r>
          </a:p>
        </p:txBody>
      </p:sp>
      <p:sp>
        <p:nvSpPr>
          <p:cNvPr id="27" name="矢印: 五方向 26">
            <a:extLst>
              <a:ext uri="{FF2B5EF4-FFF2-40B4-BE49-F238E27FC236}">
                <a16:creationId xmlns:a16="http://schemas.microsoft.com/office/drawing/2014/main" id="{011CF402-07FC-4113-A3E5-39BF59EA2272}"/>
              </a:ext>
            </a:extLst>
          </p:cNvPr>
          <p:cNvSpPr/>
          <p:nvPr/>
        </p:nvSpPr>
        <p:spPr>
          <a:xfrm>
            <a:off x="241121" y="1419973"/>
            <a:ext cx="779311" cy="134766"/>
          </a:xfrm>
          <a:prstGeom prst="homePlate">
            <a:avLst>
              <a:gd name="adj" fmla="val 260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吸収量</a:t>
            </a:r>
          </a:p>
        </p:txBody>
      </p:sp>
      <p:sp>
        <p:nvSpPr>
          <p:cNvPr id="28" name="矢印: 五方向 27">
            <a:extLst>
              <a:ext uri="{FF2B5EF4-FFF2-40B4-BE49-F238E27FC236}">
                <a16:creationId xmlns:a16="http://schemas.microsoft.com/office/drawing/2014/main" id="{48DEC0E4-17D9-4907-9EBC-EAAA4484C71E}"/>
              </a:ext>
            </a:extLst>
          </p:cNvPr>
          <p:cNvSpPr/>
          <p:nvPr/>
        </p:nvSpPr>
        <p:spPr>
          <a:xfrm>
            <a:off x="212729" y="1880355"/>
            <a:ext cx="790457" cy="134765"/>
          </a:xfrm>
          <a:prstGeom prst="homePlate">
            <a:avLst>
              <a:gd name="adj" fmla="val 23234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交換頻度</a:t>
            </a:r>
          </a:p>
        </p:txBody>
      </p:sp>
      <p:sp>
        <p:nvSpPr>
          <p:cNvPr id="29" name="矢印: 五方向 28">
            <a:extLst>
              <a:ext uri="{FF2B5EF4-FFF2-40B4-BE49-F238E27FC236}">
                <a16:creationId xmlns:a16="http://schemas.microsoft.com/office/drawing/2014/main" id="{FB6EF2CD-615B-4B4A-BD06-0D312C6C2429}"/>
              </a:ext>
            </a:extLst>
          </p:cNvPr>
          <p:cNvSpPr/>
          <p:nvPr/>
        </p:nvSpPr>
        <p:spPr>
          <a:xfrm>
            <a:off x="956918" y="1390211"/>
            <a:ext cx="5246466" cy="150562"/>
          </a:xfrm>
          <a:prstGeom prst="homePlate">
            <a:avLst>
              <a:gd name="adj" fmla="val 143103"/>
            </a:avLst>
          </a:prstGeom>
          <a:gradFill flip="none" rotWithShape="1">
            <a:gsLst>
              <a:gs pos="45584">
                <a:schemeClr val="accent1">
                  <a:lumMod val="60000"/>
                  <a:lumOff val="40000"/>
                </a:schemeClr>
              </a:gs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450cc</a:t>
            </a:r>
            <a:endParaRPr kumimoji="1" lang="ja-JP" altLang="en-US" sz="11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0" name="Picture 12" descr="ニチイのうす型すっきりパンツL（単体）">
            <a:extLst>
              <a:ext uri="{FF2B5EF4-FFF2-40B4-BE49-F238E27FC236}">
                <a16:creationId xmlns:a16="http://schemas.microsoft.com/office/drawing/2014/main" id="{A03A8709-1774-45EE-A05C-B2D89813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49" y="1208200"/>
            <a:ext cx="452488" cy="4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矢印: 五方向 30">
            <a:extLst>
              <a:ext uri="{FF2B5EF4-FFF2-40B4-BE49-F238E27FC236}">
                <a16:creationId xmlns:a16="http://schemas.microsoft.com/office/drawing/2014/main" id="{482D29F2-1852-4609-815C-BDB7933A490D}"/>
              </a:ext>
            </a:extLst>
          </p:cNvPr>
          <p:cNvSpPr/>
          <p:nvPr/>
        </p:nvSpPr>
        <p:spPr>
          <a:xfrm>
            <a:off x="1028099" y="1871673"/>
            <a:ext cx="5284035" cy="142205"/>
          </a:xfrm>
          <a:prstGeom prst="homePlate">
            <a:avLst>
              <a:gd name="adj" fmla="val 143103"/>
            </a:avLst>
          </a:prstGeom>
          <a:gradFill flip="none" rotWithShape="1">
            <a:gsLst>
              <a:gs pos="0">
                <a:srgbClr val="00B050"/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67CA6F0-95CA-446A-91C0-FD6F3DD2D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838" y="1219380"/>
            <a:ext cx="396988" cy="418677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4CCF2B9-3EFB-40EC-982F-3D39A7BEA8C4}"/>
              </a:ext>
            </a:extLst>
          </p:cNvPr>
          <p:cNvSpPr txBox="1"/>
          <p:nvPr/>
        </p:nvSpPr>
        <p:spPr>
          <a:xfrm>
            <a:off x="1020432" y="1348787"/>
            <a:ext cx="9492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少なめ　</a:t>
            </a:r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200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ｃｃ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F16391F-2B30-4D62-81D8-3F78D3CD2472}"/>
              </a:ext>
            </a:extLst>
          </p:cNvPr>
          <p:cNvSpPr txBox="1"/>
          <p:nvPr/>
        </p:nvSpPr>
        <p:spPr>
          <a:xfrm>
            <a:off x="5044264" y="1347668"/>
            <a:ext cx="918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多め　</a:t>
            </a:r>
            <a:r>
              <a:rPr kumimoji="1" lang="en-US" altLang="ja-JP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1000</a:t>
            </a:r>
            <a:r>
              <a:rPr kumimoji="1" lang="ja-JP" altLang="en-US" sz="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ｃｃ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A20EEDA-796D-4F8C-BAB1-95BE8E10EFBA}"/>
              </a:ext>
            </a:extLst>
          </p:cNvPr>
          <p:cNvSpPr/>
          <p:nvPr/>
        </p:nvSpPr>
        <p:spPr>
          <a:xfrm>
            <a:off x="2494751" y="1105056"/>
            <a:ext cx="7120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パンツタイプ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5A873D5B-5563-4D5A-8466-B6D3534E0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368" y="2187660"/>
            <a:ext cx="399148" cy="368816"/>
          </a:xfrm>
          <a:prstGeom prst="rect">
            <a:avLst/>
          </a:prstGeom>
        </p:spPr>
      </p:pic>
      <p:pic>
        <p:nvPicPr>
          <p:cNvPr id="38" name="Picture 11" descr="ニチイのしっかり吸収パッド450（単体）">
            <a:extLst>
              <a:ext uri="{FF2B5EF4-FFF2-40B4-BE49-F238E27FC236}">
                <a16:creationId xmlns:a16="http://schemas.microsoft.com/office/drawing/2014/main" id="{60BB86E8-F4D6-469D-9774-8AF1DC1E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20" y="1711817"/>
            <a:ext cx="371803" cy="43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B23D3E7A-D445-4257-8DF8-E7A0A21647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1145" y="1686113"/>
            <a:ext cx="361681" cy="471828"/>
          </a:xfrm>
          <a:prstGeom prst="rect">
            <a:avLst/>
          </a:prstGeom>
        </p:spPr>
      </p:pic>
      <p:pic>
        <p:nvPicPr>
          <p:cNvPr id="40" name="Picture 11" descr="ニチイのしっかり吸収パッド450（単体）">
            <a:extLst>
              <a:ext uri="{FF2B5EF4-FFF2-40B4-BE49-F238E27FC236}">
                <a16:creationId xmlns:a16="http://schemas.microsoft.com/office/drawing/2014/main" id="{9E33F757-14D6-40CF-92B4-2F4F065C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34" y="2187660"/>
            <a:ext cx="371803" cy="43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ニチイのしっかり吸収パッド450（単体）">
            <a:extLst>
              <a:ext uri="{FF2B5EF4-FFF2-40B4-BE49-F238E27FC236}">
                <a16:creationId xmlns:a16="http://schemas.microsoft.com/office/drawing/2014/main" id="{65DC7BB1-C5D0-41F3-9A22-5B3241884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09" y="2187660"/>
            <a:ext cx="371803" cy="43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EB28EB77-B0C7-483D-A489-1270345F9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421" y="2187660"/>
            <a:ext cx="361681" cy="47182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CF59596-543E-463F-8643-B866D338D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321" y="2380655"/>
            <a:ext cx="452489" cy="541607"/>
          </a:xfrm>
          <a:prstGeom prst="rect">
            <a:avLst/>
          </a:prstGeom>
        </p:spPr>
      </p:pic>
      <p:pic>
        <p:nvPicPr>
          <p:cNvPr id="50" name="Picture 12" descr="ニチイのうす型すっきりパンツL（単体）">
            <a:extLst>
              <a:ext uri="{FF2B5EF4-FFF2-40B4-BE49-F238E27FC236}">
                <a16:creationId xmlns:a16="http://schemas.microsoft.com/office/drawing/2014/main" id="{9C8011A7-F636-4C8A-9BF5-CBA143954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198" y="2393862"/>
            <a:ext cx="452488" cy="4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ニチイのうす型すっきりパンツL（単体）">
            <a:extLst>
              <a:ext uri="{FF2B5EF4-FFF2-40B4-BE49-F238E27FC236}">
                <a16:creationId xmlns:a16="http://schemas.microsoft.com/office/drawing/2014/main" id="{69650B70-704C-4037-AA88-BB2D9079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54" y="2393862"/>
            <a:ext cx="452488" cy="4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2B878989-B941-4108-8BEE-66FA3DC50EB3}"/>
              </a:ext>
            </a:extLst>
          </p:cNvPr>
          <p:cNvSpPr/>
          <p:nvPr/>
        </p:nvSpPr>
        <p:spPr>
          <a:xfrm>
            <a:off x="2019533" y="2024374"/>
            <a:ext cx="10788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紙パンツ専用パッド</a:t>
            </a:r>
            <a:endParaRPr lang="ja-JP" altLang="en-US" dirty="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BFB9184-DAAF-4300-8B3E-FA98C75A23E8}"/>
              </a:ext>
            </a:extLst>
          </p:cNvPr>
          <p:cNvSpPr/>
          <p:nvPr/>
        </p:nvSpPr>
        <p:spPr>
          <a:xfrm>
            <a:off x="3648723" y="2024374"/>
            <a:ext cx="6864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尿とりパッド</a:t>
            </a:r>
            <a:endParaRPr lang="ja-JP" altLang="en-US" dirty="0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A96FA4C2-8FC6-457A-8A3C-87E6986BFA42}"/>
              </a:ext>
            </a:extLst>
          </p:cNvPr>
          <p:cNvSpPr/>
          <p:nvPr/>
        </p:nvSpPr>
        <p:spPr>
          <a:xfrm>
            <a:off x="5146292" y="2018004"/>
            <a:ext cx="8675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ワイド形状パッド</a:t>
            </a:r>
            <a:endParaRPr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6AE1FB7-5AAE-4147-B7A1-044EE50849E9}"/>
              </a:ext>
            </a:extLst>
          </p:cNvPr>
          <p:cNvSpPr txBox="1"/>
          <p:nvPr/>
        </p:nvSpPr>
        <p:spPr>
          <a:xfrm>
            <a:off x="1046909" y="1815217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多め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CB96184-FE1D-4558-8EE6-504164AD3C5D}"/>
              </a:ext>
            </a:extLst>
          </p:cNvPr>
          <p:cNvSpPr txBox="1"/>
          <p:nvPr/>
        </p:nvSpPr>
        <p:spPr>
          <a:xfrm>
            <a:off x="5582246" y="1833146"/>
            <a:ext cx="5084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少なめ</a:t>
            </a:r>
          </a:p>
        </p:txBody>
      </p:sp>
      <p:sp>
        <p:nvSpPr>
          <p:cNvPr id="66" name="矢印: 折線 65">
            <a:extLst>
              <a:ext uri="{FF2B5EF4-FFF2-40B4-BE49-F238E27FC236}">
                <a16:creationId xmlns:a16="http://schemas.microsoft.com/office/drawing/2014/main" id="{7247F659-266A-40CF-9700-003C8140BA2C}"/>
              </a:ext>
            </a:extLst>
          </p:cNvPr>
          <p:cNvSpPr/>
          <p:nvPr/>
        </p:nvSpPr>
        <p:spPr>
          <a:xfrm rot="5400000">
            <a:off x="1579452" y="2239065"/>
            <a:ext cx="162502" cy="147247"/>
          </a:xfrm>
          <a:prstGeom prst="bentArrow">
            <a:avLst>
              <a:gd name="adj1" fmla="val 22195"/>
              <a:gd name="adj2" fmla="val 25000"/>
              <a:gd name="adj3" fmla="val 25000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7" name="矢印: 折線 66">
            <a:extLst>
              <a:ext uri="{FF2B5EF4-FFF2-40B4-BE49-F238E27FC236}">
                <a16:creationId xmlns:a16="http://schemas.microsoft.com/office/drawing/2014/main" id="{2C8FFAF6-341F-40EF-AC0F-E9E41C711670}"/>
              </a:ext>
            </a:extLst>
          </p:cNvPr>
          <p:cNvSpPr/>
          <p:nvPr/>
        </p:nvSpPr>
        <p:spPr>
          <a:xfrm rot="5400000">
            <a:off x="2665810" y="2239065"/>
            <a:ext cx="162502" cy="147247"/>
          </a:xfrm>
          <a:prstGeom prst="bentArrow">
            <a:avLst>
              <a:gd name="adj1" fmla="val 22195"/>
              <a:gd name="adj2" fmla="val 25000"/>
              <a:gd name="adj3" fmla="val 25000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矢印: 折線 67">
            <a:extLst>
              <a:ext uri="{FF2B5EF4-FFF2-40B4-BE49-F238E27FC236}">
                <a16:creationId xmlns:a16="http://schemas.microsoft.com/office/drawing/2014/main" id="{5E111876-199B-47C3-AC63-F786F5A1B4E5}"/>
              </a:ext>
            </a:extLst>
          </p:cNvPr>
          <p:cNvSpPr/>
          <p:nvPr/>
        </p:nvSpPr>
        <p:spPr>
          <a:xfrm rot="5400000">
            <a:off x="3860131" y="2239065"/>
            <a:ext cx="162502" cy="147247"/>
          </a:xfrm>
          <a:prstGeom prst="bentArrow">
            <a:avLst>
              <a:gd name="adj1" fmla="val 22195"/>
              <a:gd name="adj2" fmla="val 25000"/>
              <a:gd name="adj3" fmla="val 25000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9" name="矢印: 折線 68">
            <a:extLst>
              <a:ext uri="{FF2B5EF4-FFF2-40B4-BE49-F238E27FC236}">
                <a16:creationId xmlns:a16="http://schemas.microsoft.com/office/drawing/2014/main" id="{8FF993D2-379E-4B05-9D6D-0F4072AEB4F1}"/>
              </a:ext>
            </a:extLst>
          </p:cNvPr>
          <p:cNvSpPr/>
          <p:nvPr/>
        </p:nvSpPr>
        <p:spPr>
          <a:xfrm rot="5400000">
            <a:off x="5283993" y="2239065"/>
            <a:ext cx="162502" cy="147247"/>
          </a:xfrm>
          <a:prstGeom prst="bentArrow">
            <a:avLst>
              <a:gd name="adj1" fmla="val 22195"/>
              <a:gd name="adj2" fmla="val 25000"/>
              <a:gd name="adj3" fmla="val 25000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0" name="矢印: 五方向 69">
            <a:extLst>
              <a:ext uri="{FF2B5EF4-FFF2-40B4-BE49-F238E27FC236}">
                <a16:creationId xmlns:a16="http://schemas.microsoft.com/office/drawing/2014/main" id="{28598A0A-8762-4A0B-A212-775A83BF700D}"/>
              </a:ext>
            </a:extLst>
          </p:cNvPr>
          <p:cNvSpPr/>
          <p:nvPr/>
        </p:nvSpPr>
        <p:spPr>
          <a:xfrm rot="5400000">
            <a:off x="4522207" y="-30655"/>
            <a:ext cx="660591" cy="1896272"/>
          </a:xfrm>
          <a:prstGeom prst="homePlate">
            <a:avLst>
              <a:gd name="adj" fmla="val 5000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C75659BE-BDE4-4101-8F2B-95928E0F9E34}"/>
              </a:ext>
            </a:extLst>
          </p:cNvPr>
          <p:cNvSpPr/>
          <p:nvPr/>
        </p:nvSpPr>
        <p:spPr>
          <a:xfrm>
            <a:off x="3817337" y="592561"/>
            <a:ext cx="1998642" cy="33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" b="1" dirty="0">
                <a:latin typeface="KozGoPr6N-Bold-90ms-RKSJ-H"/>
              </a:rPr>
              <a:t>自力で立つ・歩くことが難しい方</a:t>
            </a:r>
          </a:p>
          <a:p>
            <a:pPr algn="ctr"/>
            <a:r>
              <a:rPr lang="ja-JP" altLang="en-US" sz="800" b="1" dirty="0">
                <a:latin typeface="KozGoPr6N-Bold-90ms-RKSJ-H"/>
              </a:rPr>
              <a:t>ベッドでお過ごしになることが多い方</a:t>
            </a:r>
            <a:endParaRPr lang="ja-JP" altLang="en-US" sz="800" dirty="0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7F2A358E-C5E9-4A39-8BD3-90AECFDEC5FA}"/>
              </a:ext>
            </a:extLst>
          </p:cNvPr>
          <p:cNvSpPr/>
          <p:nvPr/>
        </p:nvSpPr>
        <p:spPr>
          <a:xfrm>
            <a:off x="5141265" y="1141467"/>
            <a:ext cx="1142999" cy="16844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テープ止めタイプ</a:t>
            </a:r>
            <a:endParaRPr lang="en-US" altLang="ja-JP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30D79663-4C1F-4283-8A87-AF202D489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284" y="1704641"/>
            <a:ext cx="399148" cy="368816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F836973A-D1B2-4BBA-8A1B-510EA7467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983" y="2393862"/>
            <a:ext cx="434657" cy="5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7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フローチャート: 代替処理 35">
            <a:extLst>
              <a:ext uri="{FF2B5EF4-FFF2-40B4-BE49-F238E27FC236}">
                <a16:creationId xmlns:a16="http://schemas.microsoft.com/office/drawing/2014/main" id="{11794C31-1506-4DD8-AC4B-3073CB375851}"/>
              </a:ext>
            </a:extLst>
          </p:cNvPr>
          <p:cNvSpPr/>
          <p:nvPr/>
        </p:nvSpPr>
        <p:spPr>
          <a:xfrm>
            <a:off x="3598713" y="5161143"/>
            <a:ext cx="2476895" cy="23519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銀イオンシートと消臭ポリマーで、”ニオイ”を閉じこめる</a:t>
            </a:r>
            <a:endParaRPr kumimoji="1" lang="en-US" altLang="ja-JP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D02106-C250-446D-AB7C-ED9AC94F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8" y="1095847"/>
            <a:ext cx="738688" cy="13316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6886DF3-3358-4279-9952-75C851EE4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19" y="3168348"/>
            <a:ext cx="675345" cy="133168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D75779C-C702-47B0-A06F-794712622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323" y="7722519"/>
            <a:ext cx="1594674" cy="1189283"/>
          </a:xfrm>
          <a:prstGeom prst="rect">
            <a:avLst/>
          </a:prstGeom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8230DB98-7EFF-40D3-977C-B95AA7403EB6}"/>
              </a:ext>
            </a:extLst>
          </p:cNvPr>
          <p:cNvSpPr/>
          <p:nvPr/>
        </p:nvSpPr>
        <p:spPr>
          <a:xfrm>
            <a:off x="184356" y="514467"/>
            <a:ext cx="966150" cy="182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パンツタイプ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FDBB0E1-500A-4233-9C52-5764D94AE4FB}"/>
              </a:ext>
            </a:extLst>
          </p:cNvPr>
          <p:cNvSpPr/>
          <p:nvPr/>
        </p:nvSpPr>
        <p:spPr>
          <a:xfrm>
            <a:off x="1759730" y="265944"/>
            <a:ext cx="3163592" cy="31045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アウター　（外側のおむつ）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2E36659-63E1-43F7-B759-5EB39B0242BB}"/>
              </a:ext>
            </a:extLst>
          </p:cNvPr>
          <p:cNvSpPr/>
          <p:nvPr/>
        </p:nvSpPr>
        <p:spPr>
          <a:xfrm>
            <a:off x="1082165" y="1423307"/>
            <a:ext cx="28106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ニチイのうす型すっきりパンツ</a:t>
            </a:r>
          </a:p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吸収量の目安：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回分（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ｍｌ）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①Ｍ 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 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 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ウエストサイズ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 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 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90cm</a:t>
            </a:r>
          </a:p>
          <a:p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1,4</a:t>
            </a:r>
            <a:r>
              <a:rPr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（税込）　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Ｌ　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 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 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ウエストサイズ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80 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 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130cm</a:t>
            </a:r>
            <a:endParaRPr lang="ja-JP" altLang="en-US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1,4</a:t>
            </a:r>
            <a:r>
              <a:rPr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（税込）　</a:t>
            </a:r>
            <a:endParaRPr lang="ja-JP" altLang="en-US" sz="105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7A9C3B4-6955-4843-B772-4F040CEB5CE7}"/>
              </a:ext>
            </a:extLst>
          </p:cNvPr>
          <p:cNvSpPr/>
          <p:nvPr/>
        </p:nvSpPr>
        <p:spPr>
          <a:xfrm>
            <a:off x="1098733" y="3438206"/>
            <a:ext cx="364773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ニチイのうす型なのに長時間パンツ</a:t>
            </a:r>
          </a:p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吸収量の目安：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回分（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ｍｌ）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③Ｍ　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 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 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ウエストサイズ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 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 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90cm</a:t>
            </a:r>
          </a:p>
          <a:p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￥</a:t>
            </a:r>
            <a:r>
              <a:rPr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1,850</a:t>
            </a:r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（税込）</a:t>
            </a:r>
          </a:p>
          <a:p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④Ｌ　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 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 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ウエストサイズ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80 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 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130cm</a:t>
            </a:r>
            <a:endParaRPr lang="ja-JP" altLang="en-US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1,</a:t>
            </a:r>
            <a:r>
              <a:rPr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850</a:t>
            </a:r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（税込）　</a:t>
            </a:r>
            <a:endParaRPr lang="ja-JP" altLang="en-US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BCD65DB-E843-49C8-8C52-BCF89FC6FD05}"/>
              </a:ext>
            </a:extLst>
          </p:cNvPr>
          <p:cNvSpPr/>
          <p:nvPr/>
        </p:nvSpPr>
        <p:spPr>
          <a:xfrm>
            <a:off x="1108812" y="5576764"/>
            <a:ext cx="2695351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アクティにおわないのは良いパンツ スーパー</a:t>
            </a:r>
          </a:p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吸収量の目安：約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回分（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ｍｌ）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Ｓ　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22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ウエストサイズ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75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㎝</a:t>
            </a:r>
            <a:endParaRPr kumimoji="1"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1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￥</a:t>
            </a:r>
            <a:r>
              <a:rPr kumimoji="1" lang="en-US" altLang="ja-JP" sz="11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1,960</a:t>
            </a:r>
            <a:r>
              <a:rPr kumimoji="1" lang="ja-JP" altLang="en-US" sz="11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（税込）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6CECEB54-EC1E-4A59-A102-F69A73530BEB}"/>
              </a:ext>
            </a:extLst>
          </p:cNvPr>
          <p:cNvSpPr/>
          <p:nvPr/>
        </p:nvSpPr>
        <p:spPr>
          <a:xfrm>
            <a:off x="114567" y="7151508"/>
            <a:ext cx="1085949" cy="191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テープ止めタイプ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D623084-1527-41C4-B717-9609AE650225}"/>
              </a:ext>
            </a:extLst>
          </p:cNvPr>
          <p:cNvSpPr/>
          <p:nvPr/>
        </p:nvSpPr>
        <p:spPr>
          <a:xfrm>
            <a:off x="1095936" y="7526807"/>
            <a:ext cx="28434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ニチイのやさしく包むテープ止め</a:t>
            </a:r>
          </a:p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吸収量の目安：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回分（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ｍｌ）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⑧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22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ヒップサイズ　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57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87cm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￥</a:t>
            </a:r>
            <a:r>
              <a:rPr kumimoji="1"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2,500</a:t>
            </a:r>
            <a:r>
              <a:rPr kumimoji="1"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（税込）</a:t>
            </a:r>
            <a:endParaRPr kumimoji="1" lang="en-US" altLang="ja-JP" sz="105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⑨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ヒップサイズ　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70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110cm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￥</a:t>
            </a:r>
            <a:r>
              <a:rPr kumimoji="1"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2,500</a:t>
            </a:r>
            <a:r>
              <a:rPr kumimoji="1"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（税込）</a:t>
            </a:r>
            <a:endParaRPr kumimoji="1" lang="en-US" altLang="ja-JP" sz="105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⑩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  17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ヒップサイズ　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85</a:t>
            </a:r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125cm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￥</a:t>
            </a:r>
            <a:r>
              <a:rPr kumimoji="1"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2,500</a:t>
            </a:r>
            <a:r>
              <a:rPr kumimoji="1"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（税込）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73BE4461-31D2-48AE-873F-89B372D3826C}"/>
              </a:ext>
            </a:extLst>
          </p:cNvPr>
          <p:cNvSpPr/>
          <p:nvPr/>
        </p:nvSpPr>
        <p:spPr>
          <a:xfrm>
            <a:off x="7099409" y="519513"/>
            <a:ext cx="613214" cy="182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パッド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B0B844F-BC8E-4D34-8B9F-9E27293A111A}"/>
              </a:ext>
            </a:extLst>
          </p:cNvPr>
          <p:cNvSpPr/>
          <p:nvPr/>
        </p:nvSpPr>
        <p:spPr>
          <a:xfrm>
            <a:off x="8244926" y="1041601"/>
            <a:ext cx="21755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⑪ニチイの紙パンツ専用パッド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吸収量の目安：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回分（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ｍｌ）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サイズ：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14.5×36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ｃｍ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 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（税込）</a:t>
            </a:r>
            <a:r>
              <a:rPr lang="zh-CN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6BC1D39C-2472-48A5-8878-411C32326BA7}"/>
              </a:ext>
            </a:extLst>
          </p:cNvPr>
          <p:cNvSpPr/>
          <p:nvPr/>
        </p:nvSpPr>
        <p:spPr>
          <a:xfrm>
            <a:off x="7972340" y="259648"/>
            <a:ext cx="3163592" cy="31045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インナー　（内側のおむつ）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ED61982C-3D0B-470C-8840-384181AD7117}"/>
              </a:ext>
            </a:extLst>
          </p:cNvPr>
          <p:cNvSpPr/>
          <p:nvPr/>
        </p:nvSpPr>
        <p:spPr>
          <a:xfrm>
            <a:off x="8251816" y="2104600"/>
            <a:ext cx="20168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⑫ニチイのお手軽吸収パッド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300</a:t>
            </a:r>
          </a:p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吸収量の目安：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回分（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300ml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サイズ：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20×48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ｃｍ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 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（税込）</a:t>
            </a:r>
            <a:r>
              <a:rPr lang="zh-CN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664FB7B8-6DB3-4994-B4CE-79D1877EE093}"/>
              </a:ext>
            </a:extLst>
          </p:cNvPr>
          <p:cNvSpPr/>
          <p:nvPr/>
        </p:nvSpPr>
        <p:spPr>
          <a:xfrm>
            <a:off x="8261104" y="3084418"/>
            <a:ext cx="20585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⑬ニチイのしっかり吸収パッド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450</a:t>
            </a:r>
          </a:p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吸収量の目安：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回分（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450ml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</a:p>
          <a:p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サイズ：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20×48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ｃｍ</a:t>
            </a:r>
          </a:p>
          <a:p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 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（税込）</a:t>
            </a:r>
            <a:r>
              <a:rPr lang="zh-CN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3E1C8296-1CFE-4030-8B5D-C27A9059E4F7}"/>
              </a:ext>
            </a:extLst>
          </p:cNvPr>
          <p:cNvSpPr/>
          <p:nvPr/>
        </p:nvSpPr>
        <p:spPr>
          <a:xfrm>
            <a:off x="8271367" y="4240859"/>
            <a:ext cx="2099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⑭ニチイのおまかせパッド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600</a:t>
            </a:r>
          </a:p>
          <a:p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吸収量の目安：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回分（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600ml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05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サイズ：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30×52cm</a:t>
            </a:r>
          </a:p>
          <a:p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￥</a:t>
            </a:r>
            <a:r>
              <a:rPr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1,500</a:t>
            </a:r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（税込）</a:t>
            </a:r>
            <a:endParaRPr lang="ja-JP" altLang="en-US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CBC71F7-1C23-422D-9220-32AF77FB60E8}"/>
              </a:ext>
            </a:extLst>
          </p:cNvPr>
          <p:cNvSpPr txBox="1"/>
          <p:nvPr/>
        </p:nvSpPr>
        <p:spPr>
          <a:xfrm>
            <a:off x="8279071" y="5520267"/>
            <a:ext cx="20409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⑮ニチイのおやすみパッド</a:t>
            </a:r>
            <a:endParaRPr kumimoji="1"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吸収量の目安：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回分（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ｍｌ）</a:t>
            </a:r>
          </a:p>
          <a:p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サイズ：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32×63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ｃｍ</a:t>
            </a:r>
          </a:p>
          <a:p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1,</a:t>
            </a:r>
            <a:r>
              <a:rPr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90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（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税込）</a:t>
            </a:r>
            <a:r>
              <a:rPr lang="zh-CN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456B6B39-3DFB-46B8-8BF5-8124EF8B14CC}"/>
              </a:ext>
            </a:extLst>
          </p:cNvPr>
          <p:cNvSpPr/>
          <p:nvPr/>
        </p:nvSpPr>
        <p:spPr>
          <a:xfrm>
            <a:off x="8312939" y="8008937"/>
            <a:ext cx="22212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⑰アクティフラットタイプ</a:t>
            </a:r>
          </a:p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吸収量の目安：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回分（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400ml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サイズ：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30×72cm</a:t>
            </a:r>
          </a:p>
          <a:p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￥</a:t>
            </a:r>
            <a:r>
              <a:rPr lang="en-US" altLang="ja-JP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2,000</a:t>
            </a:r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（税込）</a:t>
            </a:r>
            <a:endParaRPr lang="ja-JP" altLang="en-US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083828E4-D21B-4B27-BECB-5A0444910D9F}"/>
              </a:ext>
            </a:extLst>
          </p:cNvPr>
          <p:cNvSpPr/>
          <p:nvPr/>
        </p:nvSpPr>
        <p:spPr>
          <a:xfrm>
            <a:off x="27710" y="149314"/>
            <a:ext cx="12687033" cy="9321257"/>
          </a:xfrm>
          <a:prstGeom prst="roundRect">
            <a:avLst>
              <a:gd name="adj" fmla="val 9099"/>
            </a:avLst>
          </a:prstGeom>
          <a:noFill/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3D10B1AA-9710-4C43-A046-4BE28530B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22" y="7615700"/>
            <a:ext cx="833691" cy="1296102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F8655795-1389-44A5-A741-DF1766063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750" y="1851746"/>
            <a:ext cx="736357" cy="1009323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B5CE3AA8-9B86-4E87-99F8-FEAF56B3D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1750" y="2907386"/>
            <a:ext cx="747821" cy="90727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930D9598-0034-4002-9525-46F6045534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2948" y="961391"/>
            <a:ext cx="2068092" cy="93197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650DFBF-5839-45C4-A311-504AE4A3F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9920" y="2264968"/>
            <a:ext cx="2171120" cy="99955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0A64DF2-91D6-4A9F-8125-3BAD8B17B4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0737" y="1081672"/>
            <a:ext cx="2597068" cy="130496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0449BD7-BE34-4889-8BE0-C55DFBC5DF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6380" y="3195071"/>
            <a:ext cx="2577943" cy="130496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7555228-DF67-46F8-B3E9-146E46CE45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1720" y="7274542"/>
            <a:ext cx="2614635" cy="163726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5F89748-33FD-4999-BAF8-3994F92255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3354" y="5672361"/>
            <a:ext cx="1934186" cy="173580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BC93FC6-9549-4C46-BFA1-FC7F3B6B98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5085" y="5257516"/>
            <a:ext cx="1097255" cy="112752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476DF7C-24AD-4768-903D-F6A64476B2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99409" y="3807992"/>
            <a:ext cx="698698" cy="138076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2B67299A-1A1F-4488-91D9-8FF98DC92C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86440" y="765119"/>
            <a:ext cx="1044962" cy="956406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B29BB8E7-5FD0-4BAD-943C-6FB98AEFEA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39209" y="3897628"/>
            <a:ext cx="2234865" cy="1522020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36FA0C1-B765-46C8-8EA8-97FAEAADB161}"/>
              </a:ext>
            </a:extLst>
          </p:cNvPr>
          <p:cNvSpPr txBox="1"/>
          <p:nvPr/>
        </p:nvSpPr>
        <p:spPr>
          <a:xfrm>
            <a:off x="8288825" y="6680914"/>
            <a:ext cx="2061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⑯ニチイの朝までぐっすりパッド</a:t>
            </a:r>
            <a:endParaRPr kumimoji="1" lang="en-US" altLang="ja-JP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吸収量の目安：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回分（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1400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ｍｌ）</a:t>
            </a:r>
          </a:p>
          <a:p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サイズ：</a:t>
            </a:r>
            <a:r>
              <a:rPr lang="en-US" altLang="ja-JP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32×63</a:t>
            </a:r>
            <a:r>
              <a:rPr lang="ja-JP" altLang="en-US" sz="105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ｃｍ</a:t>
            </a:r>
          </a:p>
          <a:p>
            <a:r>
              <a:rPr lang="ja-JP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zh-CN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2,700 </a:t>
            </a:r>
            <a:r>
              <a:rPr lang="zh-CN" altLang="en-US" sz="105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（税込）</a:t>
            </a:r>
            <a:r>
              <a:rPr lang="zh-CN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105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03A96EF-3D91-495E-9075-DCBFFC8D98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67270" y="6505117"/>
            <a:ext cx="1112882" cy="11275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E0A7689-5857-44C5-AD9F-D178833315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89160" y="7894362"/>
            <a:ext cx="1359292" cy="9799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E4DDAB2-18A5-052A-5519-C1F3833B100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9321" y="5298097"/>
            <a:ext cx="806856" cy="133168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ABBC7F1-D1C7-73AA-D52A-FBB31D6A7D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98713" y="5451455"/>
            <a:ext cx="1672730" cy="133168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A363C2C-921D-DE3D-3C85-BA405B9F8F0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02998" y="5433109"/>
            <a:ext cx="941325" cy="8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4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85a014-0ad3-4f21-8254-d413d8f7523f" xsi:nil="true"/>
    <lcf76f155ced4ddcb4097134ff3c332f xmlns="30685fff-5708-4d4f-a066-845c537a427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7586CE17C2CDA4290AB23EC7A1986BF" ma:contentTypeVersion="12" ma:contentTypeDescription="新しいドキュメントを作成します。" ma:contentTypeScope="" ma:versionID="e4a3ac8fdba016ee84fe0176f94eb76f">
  <xsd:schema xmlns:xsd="http://www.w3.org/2001/XMLSchema" xmlns:xs="http://www.w3.org/2001/XMLSchema" xmlns:p="http://schemas.microsoft.com/office/2006/metadata/properties" xmlns:ns2="30685fff-5708-4d4f-a066-845c537a427f" xmlns:ns3="fe85a014-0ad3-4f21-8254-d413d8f7523f" targetNamespace="http://schemas.microsoft.com/office/2006/metadata/properties" ma:root="true" ma:fieldsID="245ad4089950bd3e9ea971681c86c1c9" ns2:_="" ns3:_="">
    <xsd:import namespace="30685fff-5708-4d4f-a066-845c537a427f"/>
    <xsd:import namespace="fe85a014-0ad3-4f21-8254-d413d8f752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85fff-5708-4d4f-a066-845c537a42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007de796-b30b-44d5-8819-c35727e702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5a014-0ad3-4f21-8254-d413d8f752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4b83a6c-ca57-4020-b656-f7b582bfcd54}" ma:internalName="TaxCatchAll" ma:showField="CatchAllData" ma:web="fe85a014-0ad3-4f21-8254-d413d8f752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62557-DD46-4DC9-8986-B5C9179CED56}">
  <ds:schemaRefs>
    <ds:schemaRef ds:uri="http://schemas.openxmlformats.org/package/2006/metadata/core-properties"/>
    <ds:schemaRef ds:uri="http://schemas.microsoft.com/office/2006/metadata/properties"/>
    <ds:schemaRef ds:uri="fe85a014-0ad3-4f21-8254-d413d8f7523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30685fff-5708-4d4f-a066-845c537a427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172940-4199-423F-867E-EA25F56BE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78B3AF-E3DD-4DB8-B246-2A64BBC88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685fff-5708-4d4f-a066-845c537a427f"/>
    <ds:schemaRef ds:uri="fe85a014-0ad3-4f21-8254-d413d8f752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1725</TotalTime>
  <Words>821</Words>
  <Application>Microsoft Office PowerPoint</Application>
  <PresentationFormat>A3 297x420 mm</PresentationFormat>
  <Paragraphs>133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HGPｺﾞｼｯｸE</vt:lpstr>
      <vt:lpstr>HGP創英角ｺﾞｼｯｸUB</vt:lpstr>
      <vt:lpstr>HGP創英角ﾎﾟｯﾌﾟ体</vt:lpstr>
      <vt:lpstr>HGSｺﾞｼｯｸE</vt:lpstr>
      <vt:lpstr>HG丸ｺﾞｼｯｸM-PRO</vt:lpstr>
      <vt:lpstr>HG創英角ｺﾞｼｯｸUB</vt:lpstr>
      <vt:lpstr>KozGoPr6N-Bold-90ms-RKSJ-H</vt:lpstr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伊藤 愛美</dc:creator>
  <cp:lastModifiedBy>ＮＣ横須賀</cp:lastModifiedBy>
  <cp:revision>162</cp:revision>
  <cp:lastPrinted>2026-01-29T07:30:02Z</cp:lastPrinted>
  <dcterms:created xsi:type="dcterms:W3CDTF">2020-01-27T02:44:35Z</dcterms:created>
  <dcterms:modified xsi:type="dcterms:W3CDTF">2026-01-29T07:58:33Z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0x010100C7586CE17C2CDA4290AB23EC7A1986BF</vt:lpwstr>
  </property>
  <property fmtid="{D5CDD505-2E9C-101B-9397-08002B2CF9AE}" pid="3" name="MediaServiceImageTags">
    <vt:lpwstr/>
  </property>
</Properties>
</file>