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13"/>
  </p:notesMasterIdLst>
  <p:handoutMasterIdLst>
    <p:handoutMasterId r:id="rId14"/>
  </p:handoutMasterIdLst>
  <p:sldIdLst>
    <p:sldId id="256" r:id="rId2"/>
    <p:sldId id="265" r:id="rId3"/>
    <p:sldId id="257" r:id="rId4"/>
    <p:sldId id="267" r:id="rId5"/>
    <p:sldId id="258" r:id="rId6"/>
    <p:sldId id="259" r:id="rId7"/>
    <p:sldId id="260" r:id="rId8"/>
    <p:sldId id="261" r:id="rId9"/>
    <p:sldId id="263" r:id="rId10"/>
    <p:sldId id="262" r:id="rId11"/>
    <p:sldId id="266" r:id="rId1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72BB8F7-E092-4EC1-B654-7D88FE711396}"/>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25343C2-9438-4F78-A1D4-DD959893BBCA}"/>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EBF1A6E-D8F4-4214-A254-D60D0CD358D4}" type="datetimeFigureOut">
              <a:rPr kumimoji="1" lang="ja-JP" altLang="en-US" smtClean="0"/>
              <a:t>2022/5/9</a:t>
            </a:fld>
            <a:endParaRPr kumimoji="1" lang="ja-JP" altLang="en-US"/>
          </a:p>
        </p:txBody>
      </p:sp>
      <p:sp>
        <p:nvSpPr>
          <p:cNvPr id="4" name="フッター プレースホルダー 3">
            <a:extLst>
              <a:ext uri="{FF2B5EF4-FFF2-40B4-BE49-F238E27FC236}">
                <a16:creationId xmlns:a16="http://schemas.microsoft.com/office/drawing/2014/main" id="{B24EAAF5-7C78-4B0F-AFC2-01D5BB97D194}"/>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06E4A75-60C7-4315-A1A7-1C3F771F008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87073EBD-3FAC-42EC-BAEE-91CAC6185B24}" type="slidenum">
              <a:rPr kumimoji="1" lang="ja-JP" altLang="en-US" smtClean="0"/>
              <a:t>‹#›</a:t>
            </a:fld>
            <a:endParaRPr kumimoji="1" lang="ja-JP" altLang="en-US"/>
          </a:p>
        </p:txBody>
      </p:sp>
    </p:spTree>
    <p:extLst>
      <p:ext uri="{BB962C8B-B14F-4D97-AF65-F5344CB8AC3E}">
        <p14:creationId xmlns:p14="http://schemas.microsoft.com/office/powerpoint/2010/main" val="37035374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A175C1B-2ED1-4401-87B5-20A490343DEF}" type="datetimeFigureOut">
              <a:rPr kumimoji="1" lang="ja-JP" altLang="en-US" smtClean="0"/>
              <a:t>2022/5/9</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BA59F6C-3675-4899-9D57-04604335D975}" type="slidenum">
              <a:rPr kumimoji="1" lang="ja-JP" altLang="en-US" smtClean="0"/>
              <a:t>‹#›</a:t>
            </a:fld>
            <a:endParaRPr kumimoji="1" lang="ja-JP" altLang="en-US"/>
          </a:p>
        </p:txBody>
      </p:sp>
    </p:spTree>
    <p:extLst>
      <p:ext uri="{BB962C8B-B14F-4D97-AF65-F5344CB8AC3E}">
        <p14:creationId xmlns:p14="http://schemas.microsoft.com/office/powerpoint/2010/main" val="18886521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35DC29-8AF3-4CEF-B366-D1C9A6BA1559}" type="datetime1">
              <a:rPr lang="en-US" altLang="ja-JP" smtClean="0"/>
              <a:t>5/9/2022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3B7DAE-BDEF-46D5-8A89-65D0EAF04297}" type="datetime1">
              <a:rPr lang="en-US" altLang="ja-JP" smtClean="0"/>
              <a:t>5/9/2022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F0404A-C227-4143-889A-0A80BB7721CF}" type="datetime1">
              <a:rPr lang="en-US" altLang="ja-JP" smtClean="0"/>
              <a:t>5/9/2022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32DC95-82C6-468E-8363-468F7B6C1394}" type="datetime1">
              <a:rPr lang="en-US" altLang="ja-JP" smtClean="0"/>
              <a:t>5/9/2022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3FC6520-45AA-40AF-A7DD-494E99792A99}" type="datetime1">
              <a:rPr lang="en-US" altLang="ja-JP" smtClean="0"/>
              <a:t>5/9/2022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8FCA79-306A-4C23-88F5-0D2B0CC0BB1F}" type="datetime1">
              <a:rPr lang="en-US" altLang="ja-JP" smtClean="0"/>
              <a:t>5/9/2022</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C69A1D-0AE5-4FA9-B7D1-EA1C0228F452}" type="datetime1">
              <a:rPr lang="en-US" altLang="ja-JP" smtClean="0"/>
              <a:t>5/9/2022</a:t>
            </a:fld>
            <a:endParaRPr lang="en-US" dirty="0"/>
          </a:p>
        </p:txBody>
      </p:sp>
      <p:sp>
        <p:nvSpPr>
          <p:cNvPr id="8" name="Footer Placeholder 7"/>
          <p:cNvSpPr>
            <a:spLocks noGrp="1"/>
          </p:cNvSpPr>
          <p:nvPr>
            <p:ph type="ftr" sz="quarter" idx="11"/>
          </p:nvPr>
        </p:nvSpPr>
        <p:spPr/>
        <p:txBody>
          <a:bodyPr/>
          <a:lstStyle/>
          <a:p>
            <a:r>
              <a:rPr lang="en-US"/>
              <a:t>1</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C26B36D-B597-4803-842D-AB17C60CE158}" type="datetime1">
              <a:rPr lang="en-US" altLang="ja-JP" smtClean="0"/>
              <a:t>5/9/2022</a:t>
            </a:fld>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5C2EC-19E7-45E4-B95C-0DE5EA1D9175}" type="datetime1">
              <a:rPr lang="en-US" altLang="ja-JP" smtClean="0"/>
              <a:t>5/9/2022</a:t>
            </a:fld>
            <a:endParaRPr lang="en-US" dirty="0"/>
          </a:p>
        </p:txBody>
      </p:sp>
      <p:sp>
        <p:nvSpPr>
          <p:cNvPr id="3" name="Footer Placeholder 2"/>
          <p:cNvSpPr>
            <a:spLocks noGrp="1"/>
          </p:cNvSpPr>
          <p:nvPr>
            <p:ph type="ftr" sz="quarter" idx="11"/>
          </p:nvPr>
        </p:nvSpPr>
        <p:spPr/>
        <p:txBody>
          <a:bodyPr/>
          <a:lstStyle/>
          <a:p>
            <a:r>
              <a:rPr lang="en-US"/>
              <a:t>1</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DB0543-54A8-4D02-9DAE-A2D1426EA25F}" type="datetime1">
              <a:rPr lang="en-US" altLang="ja-JP" smtClean="0"/>
              <a:t>5/9/2022</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58F7CB-95EA-4491-AA67-D8E45A304F4C}" type="datetime1">
              <a:rPr lang="en-US" altLang="ja-JP" smtClean="0"/>
              <a:t>5/9/2022</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DA671-7C8C-4DA2-A9FA-38816F280630}" type="datetime1">
              <a:rPr lang="en-US" altLang="ja-JP" smtClean="0"/>
              <a:t>5/9/2022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1052623" y="1355648"/>
            <a:ext cx="10249786" cy="1909763"/>
          </a:xfrm>
        </p:spPr>
        <p:txBody>
          <a:bodyPr/>
          <a:lstStyle/>
          <a:p>
            <a:r>
              <a:rPr kumimoji="1" lang="ja-JP" altLang="en-US" b="1" dirty="0"/>
              <a:t>横須賀市の子育て支援の推進</a:t>
            </a:r>
          </a:p>
        </p:txBody>
      </p:sp>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p:txBody>
          <a:bodyPr/>
          <a:lstStyle/>
          <a:p>
            <a:r>
              <a:rPr kumimoji="1" lang="ja-JP" altLang="en-US" dirty="0"/>
              <a:t>民生局福祉こども部</a:t>
            </a:r>
            <a:r>
              <a:rPr lang="ja-JP" altLang="en-US" dirty="0"/>
              <a:t>子育て支援課</a:t>
            </a:r>
            <a:endParaRPr kumimoji="1" lang="ja-JP" altLang="en-US" dirty="0"/>
          </a:p>
        </p:txBody>
      </p:sp>
    </p:spTree>
    <p:extLst>
      <p:ext uri="{BB962C8B-B14F-4D97-AF65-F5344CB8AC3E}">
        <p14:creationId xmlns:p14="http://schemas.microsoft.com/office/powerpoint/2010/main" val="152196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769087" y="169510"/>
            <a:ext cx="10299405" cy="841191"/>
          </a:xfrm>
        </p:spPr>
        <p:txBody>
          <a:bodyPr>
            <a:normAutofit/>
          </a:bodyPr>
          <a:lstStyle/>
          <a:p>
            <a:pPr algn="l"/>
            <a:r>
              <a:rPr kumimoji="1" lang="ja-JP" altLang="en-US" sz="3600" u="sng" dirty="0"/>
              <a:t>４．保育施設での</a:t>
            </a:r>
            <a:r>
              <a:rPr kumimoji="1" lang="en-US" altLang="ja-JP" sz="3600" u="sng" dirty="0"/>
              <a:t>ICT</a:t>
            </a:r>
            <a:r>
              <a:rPr kumimoji="1" lang="ja-JP" altLang="en-US" sz="3600" u="sng" dirty="0"/>
              <a:t>の推進</a:t>
            </a:r>
          </a:p>
        </p:txBody>
      </p:sp>
      <p:sp>
        <p:nvSpPr>
          <p:cNvPr id="4" name="テキスト ボックス 3">
            <a:extLst>
              <a:ext uri="{FF2B5EF4-FFF2-40B4-BE49-F238E27FC236}">
                <a16:creationId xmlns:a16="http://schemas.microsoft.com/office/drawing/2014/main" id="{369CE86D-A590-40FB-AB86-9A6B51E48F17}"/>
              </a:ext>
            </a:extLst>
          </p:cNvPr>
          <p:cNvSpPr txBox="1"/>
          <p:nvPr/>
        </p:nvSpPr>
        <p:spPr>
          <a:xfrm>
            <a:off x="7666074" y="2277354"/>
            <a:ext cx="3597350" cy="2800767"/>
          </a:xfrm>
          <a:prstGeom prst="rect">
            <a:avLst/>
          </a:prstGeom>
          <a:noFill/>
        </p:spPr>
        <p:txBody>
          <a:bodyPr wrap="square" rtlCol="0">
            <a:spAutoFit/>
          </a:bodyPr>
          <a:lstStyle/>
          <a:p>
            <a:r>
              <a:rPr kumimoji="1" lang="ja-JP" altLang="en-US" sz="1600" dirty="0"/>
              <a:t>・連絡帳（手書き）や電話による連絡手段が、スマートフォンから連絡ができるようになります。</a:t>
            </a:r>
            <a:endParaRPr kumimoji="1" lang="en-US" altLang="ja-JP" sz="1600" dirty="0"/>
          </a:p>
          <a:p>
            <a:r>
              <a:rPr kumimoji="1" lang="ja-JP" altLang="en-US" sz="1600" dirty="0"/>
              <a:t>・日誌、個人記録、連絡帳など同様の情報を何度も別の紙媒体に記録していた情報が一元化できるようになります。</a:t>
            </a:r>
            <a:endParaRPr kumimoji="1" lang="en-US" altLang="ja-JP" sz="1600" dirty="0"/>
          </a:p>
          <a:p>
            <a:endParaRPr kumimoji="1" lang="en-US" altLang="ja-JP" sz="1600" dirty="0"/>
          </a:p>
          <a:p>
            <a:r>
              <a:rPr kumimoji="1" lang="ja-JP" altLang="en-US" sz="1600" dirty="0"/>
              <a:t>⇒保護者と職員の事務的な負担軽減を図り、</a:t>
            </a:r>
            <a:r>
              <a:rPr kumimoji="1" lang="ja-JP" altLang="en-US" sz="1600" dirty="0">
                <a:solidFill>
                  <a:srgbClr val="FF0000"/>
                </a:solidFill>
              </a:rPr>
              <a:t>こども一人ひとりと向き合える時間が充実</a:t>
            </a:r>
            <a:r>
              <a:rPr kumimoji="1" lang="ja-JP" altLang="en-US" sz="1600" dirty="0"/>
              <a:t>します。</a:t>
            </a:r>
          </a:p>
        </p:txBody>
      </p:sp>
      <p:sp>
        <p:nvSpPr>
          <p:cNvPr id="8" name="テキスト ボックス 7">
            <a:extLst>
              <a:ext uri="{FF2B5EF4-FFF2-40B4-BE49-F238E27FC236}">
                <a16:creationId xmlns:a16="http://schemas.microsoft.com/office/drawing/2014/main" id="{EC0EAEAB-2F2F-4DE9-99FB-70AB36DBA2A7}"/>
              </a:ext>
            </a:extLst>
          </p:cNvPr>
          <p:cNvSpPr txBox="1"/>
          <p:nvPr/>
        </p:nvSpPr>
        <p:spPr>
          <a:xfrm>
            <a:off x="928576" y="1176028"/>
            <a:ext cx="8984512" cy="369332"/>
          </a:xfrm>
          <a:prstGeom prst="rect">
            <a:avLst/>
          </a:prstGeom>
          <a:noFill/>
        </p:spPr>
        <p:txBody>
          <a:bodyPr wrap="square" rtlCol="0">
            <a:spAutoFit/>
          </a:bodyPr>
          <a:lstStyle/>
          <a:p>
            <a:r>
              <a:rPr kumimoji="1" lang="ja-JP" altLang="en-US" dirty="0"/>
              <a:t>〇「事務補助ツール」とは</a:t>
            </a:r>
          </a:p>
        </p:txBody>
      </p:sp>
      <p:pic>
        <p:nvPicPr>
          <p:cNvPr id="1026" name="図 1">
            <a:extLst>
              <a:ext uri="{FF2B5EF4-FFF2-40B4-BE49-F238E27FC236}">
                <a16:creationId xmlns:a16="http://schemas.microsoft.com/office/drawing/2014/main" id="{1DED0627-7723-4C83-A9BD-3F866D96F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93" t="73065" r="3838" b="2823"/>
          <a:stretch>
            <a:fillRect/>
          </a:stretch>
        </p:blipFill>
        <p:spPr bwMode="auto">
          <a:xfrm>
            <a:off x="928576" y="1804112"/>
            <a:ext cx="61912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5">
            <a:extLst>
              <a:ext uri="{FF2B5EF4-FFF2-40B4-BE49-F238E27FC236}">
                <a16:creationId xmlns:a16="http://schemas.microsoft.com/office/drawing/2014/main" id="{EECFAC46-7D04-4068-912C-0071BDE85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64" t="74438" r="2246" b="1076"/>
          <a:stretch>
            <a:fillRect/>
          </a:stretch>
        </p:blipFill>
        <p:spPr bwMode="auto">
          <a:xfrm>
            <a:off x="1038445" y="4275435"/>
            <a:ext cx="59594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A32DCEA-EA1E-4D1E-B169-65853E975851}"/>
              </a:ext>
            </a:extLst>
          </p:cNvPr>
          <p:cNvSpPr txBox="1"/>
          <p:nvPr/>
        </p:nvSpPr>
        <p:spPr>
          <a:xfrm>
            <a:off x="1027812" y="1612627"/>
            <a:ext cx="2587257" cy="338554"/>
          </a:xfrm>
          <a:prstGeom prst="rect">
            <a:avLst/>
          </a:prstGeom>
          <a:noFill/>
        </p:spPr>
        <p:txBody>
          <a:bodyPr wrap="square" rtlCol="0">
            <a:spAutoFit/>
          </a:bodyPr>
          <a:lstStyle/>
          <a:p>
            <a:r>
              <a:rPr kumimoji="1" lang="en-US" altLang="ja-JP" sz="1600" dirty="0"/>
              <a:t>【</a:t>
            </a:r>
            <a:r>
              <a:rPr kumimoji="1" lang="ja-JP" altLang="en-US" sz="1600" dirty="0"/>
              <a:t>保護者との連絡</a:t>
            </a:r>
            <a:r>
              <a:rPr kumimoji="1" lang="en-US" altLang="ja-JP" sz="1600" dirty="0"/>
              <a:t>】</a:t>
            </a:r>
            <a:endParaRPr kumimoji="1" lang="ja-JP" altLang="en-US" sz="1600" dirty="0"/>
          </a:p>
        </p:txBody>
      </p:sp>
      <p:sp>
        <p:nvSpPr>
          <p:cNvPr id="12" name="テキスト ボックス 11">
            <a:extLst>
              <a:ext uri="{FF2B5EF4-FFF2-40B4-BE49-F238E27FC236}">
                <a16:creationId xmlns:a16="http://schemas.microsoft.com/office/drawing/2014/main" id="{AC08D4E8-430D-4A0D-B130-A3022E6FBA69}"/>
              </a:ext>
            </a:extLst>
          </p:cNvPr>
          <p:cNvSpPr txBox="1"/>
          <p:nvPr/>
        </p:nvSpPr>
        <p:spPr>
          <a:xfrm>
            <a:off x="1038445" y="4058192"/>
            <a:ext cx="2587257" cy="338554"/>
          </a:xfrm>
          <a:prstGeom prst="rect">
            <a:avLst/>
          </a:prstGeom>
          <a:noFill/>
        </p:spPr>
        <p:txBody>
          <a:bodyPr wrap="square" rtlCol="0">
            <a:spAutoFit/>
          </a:bodyPr>
          <a:lstStyle/>
          <a:p>
            <a:r>
              <a:rPr kumimoji="1" lang="en-US" altLang="ja-JP" sz="1600" dirty="0"/>
              <a:t>【</a:t>
            </a:r>
            <a:r>
              <a:rPr kumimoji="1" lang="ja-JP" altLang="en-US" sz="1600" dirty="0"/>
              <a:t>指導計画と日誌</a:t>
            </a:r>
            <a:r>
              <a:rPr kumimoji="1" lang="en-US" altLang="ja-JP" sz="1600" dirty="0"/>
              <a:t>】</a:t>
            </a:r>
            <a:endParaRPr kumimoji="1" lang="ja-JP" altLang="en-US" sz="1600" dirty="0"/>
          </a:p>
        </p:txBody>
      </p:sp>
      <p:sp>
        <p:nvSpPr>
          <p:cNvPr id="5" name="スライド番号プレースホルダー 4">
            <a:extLst>
              <a:ext uri="{FF2B5EF4-FFF2-40B4-BE49-F238E27FC236}">
                <a16:creationId xmlns:a16="http://schemas.microsoft.com/office/drawing/2014/main" id="{C9B171DA-B13A-496D-BA79-73586A658C19}"/>
              </a:ext>
            </a:extLst>
          </p:cNvPr>
          <p:cNvSpPr>
            <a:spLocks noGrp="1"/>
          </p:cNvSpPr>
          <p:nvPr>
            <p:ph type="sldNum" sz="quarter" idx="12"/>
          </p:nvPr>
        </p:nvSpPr>
        <p:spPr/>
        <p:txBody>
          <a:bodyPr/>
          <a:lstStyle/>
          <a:p>
            <a:fld id="{48F63A3B-78C7-47BE-AE5E-E10140E04643}" type="slidenum">
              <a:rPr lang="en-US" sz="1600" smtClean="0"/>
              <a:t>9</a:t>
            </a:fld>
            <a:endParaRPr lang="en-US" sz="1600" dirty="0"/>
          </a:p>
        </p:txBody>
      </p:sp>
    </p:spTree>
    <p:extLst>
      <p:ext uri="{BB962C8B-B14F-4D97-AF65-F5344CB8AC3E}">
        <p14:creationId xmlns:p14="http://schemas.microsoft.com/office/powerpoint/2010/main" val="176004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769087" y="169510"/>
            <a:ext cx="10299405" cy="841191"/>
          </a:xfrm>
        </p:spPr>
        <p:txBody>
          <a:bodyPr>
            <a:normAutofit/>
          </a:bodyPr>
          <a:lstStyle/>
          <a:p>
            <a:pPr algn="l"/>
            <a:r>
              <a:rPr kumimoji="1" lang="ja-JP" altLang="en-US" sz="3600" u="sng" dirty="0"/>
              <a:t>５．放課後児童クラブの</a:t>
            </a:r>
            <a:r>
              <a:rPr lang="ja-JP" altLang="en-US" sz="3600" u="sng" dirty="0"/>
              <a:t>利用</a:t>
            </a:r>
            <a:r>
              <a:rPr kumimoji="1" lang="ja-JP" altLang="en-US" sz="3600" u="sng" dirty="0"/>
              <a:t>料引き下げ</a:t>
            </a:r>
          </a:p>
        </p:txBody>
      </p:sp>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a:xfrm>
            <a:off x="769087" y="1180213"/>
            <a:ext cx="10607750" cy="3880885"/>
          </a:xfrm>
        </p:spPr>
        <p:txBody>
          <a:bodyPr>
            <a:normAutofit/>
          </a:bodyPr>
          <a:lstStyle/>
          <a:p>
            <a:pPr algn="l"/>
            <a:r>
              <a:rPr lang="ja-JP" altLang="en-US" sz="2000" dirty="0"/>
              <a:t>　放課後児童クラブに対し交付している補助金について、令和４年度から補助メニューを</a:t>
            </a:r>
            <a:endParaRPr lang="en-US" altLang="ja-JP" sz="2000" dirty="0"/>
          </a:p>
          <a:p>
            <a:pPr algn="l"/>
            <a:r>
              <a:rPr lang="ja-JP" altLang="en-US" sz="2000" dirty="0"/>
              <a:t>拡充し、放課後児童クラブの利用料引き下げを目指します。</a:t>
            </a:r>
            <a:r>
              <a:rPr lang="en-US" altLang="ja-JP" sz="2000" dirty="0"/>
              <a:t>【</a:t>
            </a:r>
            <a:r>
              <a:rPr lang="ja-JP" altLang="en-US" sz="2000" dirty="0"/>
              <a:t>予算額約</a:t>
            </a:r>
            <a:r>
              <a:rPr lang="en-US" altLang="ja-JP" sz="2000" dirty="0">
                <a:latin typeface="+mn-ea"/>
                <a:cs typeface="Calibri" panose="020F0502020204030204" pitchFamily="34" charset="0"/>
              </a:rPr>
              <a:t>210,000</a:t>
            </a:r>
            <a:r>
              <a:rPr lang="ja-JP" altLang="en-US" sz="2000" dirty="0"/>
              <a:t>千円</a:t>
            </a:r>
            <a:r>
              <a:rPr lang="en-US" altLang="ja-JP" sz="2000" dirty="0"/>
              <a:t>】</a:t>
            </a:r>
          </a:p>
          <a:p>
            <a:pPr algn="l"/>
            <a:endParaRPr lang="en-US" altLang="ja-JP" sz="2000" dirty="0"/>
          </a:p>
          <a:p>
            <a:pPr algn="l"/>
            <a:r>
              <a:rPr lang="en-US" altLang="ja-JP" sz="2000" dirty="0">
                <a:latin typeface="+mn-ea"/>
              </a:rPr>
              <a:t>[</a:t>
            </a:r>
            <a:r>
              <a:rPr lang="ja-JP" altLang="en-US" sz="2000" dirty="0"/>
              <a:t>横須賀市の放課後児童クラブ （令和４年４月１日現在）</a:t>
            </a:r>
            <a:r>
              <a:rPr lang="en-US" altLang="ja-JP" sz="2000" dirty="0">
                <a:latin typeface="+mn-ea"/>
              </a:rPr>
              <a:t>]</a:t>
            </a:r>
          </a:p>
          <a:p>
            <a:pPr algn="l"/>
            <a:r>
              <a:rPr lang="ja-JP" altLang="en-US" sz="2000" dirty="0"/>
              <a:t>　公設民営　１か所</a:t>
            </a:r>
            <a:endParaRPr lang="en-US" altLang="ja-JP" sz="2000" dirty="0"/>
          </a:p>
          <a:p>
            <a:pPr algn="l"/>
            <a:r>
              <a:rPr lang="ja-JP" altLang="en-US" sz="2000" dirty="0"/>
              <a:t>　民設民営　</a:t>
            </a:r>
            <a:r>
              <a:rPr lang="en-US" altLang="ja-JP" sz="2000" dirty="0">
                <a:latin typeface="+mn-ea"/>
              </a:rPr>
              <a:t>76</a:t>
            </a:r>
            <a:r>
              <a:rPr lang="ja-JP" altLang="en-US" sz="2000" dirty="0"/>
              <a:t>か所</a:t>
            </a:r>
            <a:endParaRPr kumimoji="1" lang="en-US" altLang="ja-JP" sz="2000" dirty="0"/>
          </a:p>
        </p:txBody>
      </p:sp>
      <p:sp>
        <p:nvSpPr>
          <p:cNvPr id="4" name="テキスト ボックス 3">
            <a:extLst>
              <a:ext uri="{FF2B5EF4-FFF2-40B4-BE49-F238E27FC236}">
                <a16:creationId xmlns:a16="http://schemas.microsoft.com/office/drawing/2014/main" id="{369CE86D-A590-40FB-AB86-9A6B51E48F17}"/>
              </a:ext>
            </a:extLst>
          </p:cNvPr>
          <p:cNvSpPr txBox="1"/>
          <p:nvPr/>
        </p:nvSpPr>
        <p:spPr>
          <a:xfrm>
            <a:off x="1286539" y="5354621"/>
            <a:ext cx="8984512" cy="707886"/>
          </a:xfrm>
          <a:prstGeom prst="rect">
            <a:avLst/>
          </a:prstGeom>
          <a:noFill/>
        </p:spPr>
        <p:txBody>
          <a:bodyPr wrap="square" rtlCol="0">
            <a:spAutoFit/>
          </a:bodyPr>
          <a:lstStyle/>
          <a:p>
            <a:r>
              <a:rPr kumimoji="1" lang="ja-JP" altLang="en-US" sz="2000" dirty="0"/>
              <a:t>　放課後児童クラブの利用料を引き下げることで、</a:t>
            </a:r>
            <a:endParaRPr kumimoji="1" lang="en-US" altLang="ja-JP" sz="2000" dirty="0"/>
          </a:p>
          <a:p>
            <a:r>
              <a:rPr kumimoji="1" lang="ja-JP" altLang="en-US" sz="2000" dirty="0"/>
              <a:t>　保護者の</a:t>
            </a:r>
            <a:r>
              <a:rPr kumimoji="1" lang="ja-JP" altLang="en-US" sz="2000" dirty="0">
                <a:solidFill>
                  <a:srgbClr val="FF0000"/>
                </a:solidFill>
              </a:rPr>
              <a:t>経済的負担を減らし</a:t>
            </a:r>
            <a:r>
              <a:rPr kumimoji="1" lang="ja-JP" altLang="en-US" sz="2000" dirty="0"/>
              <a:t>、子育てしやすい環境を整えます。</a:t>
            </a:r>
          </a:p>
        </p:txBody>
      </p:sp>
      <p:sp>
        <p:nvSpPr>
          <p:cNvPr id="6" name="スライド番号プレースホルダー 5">
            <a:extLst>
              <a:ext uri="{FF2B5EF4-FFF2-40B4-BE49-F238E27FC236}">
                <a16:creationId xmlns:a16="http://schemas.microsoft.com/office/drawing/2014/main" id="{38D89AAE-7015-402A-98D1-DEE853DBCA84}"/>
              </a:ext>
            </a:extLst>
          </p:cNvPr>
          <p:cNvSpPr>
            <a:spLocks noGrp="1"/>
          </p:cNvSpPr>
          <p:nvPr>
            <p:ph type="sldNum" sz="quarter" idx="12"/>
          </p:nvPr>
        </p:nvSpPr>
        <p:spPr/>
        <p:txBody>
          <a:bodyPr/>
          <a:lstStyle/>
          <a:p>
            <a:fld id="{48F63A3B-78C7-47BE-AE5E-E10140E04643}" type="slidenum">
              <a:rPr lang="en-US" sz="1600" smtClean="0"/>
              <a:t>10</a:t>
            </a:fld>
            <a:endParaRPr lang="en-US" sz="1600" dirty="0"/>
          </a:p>
        </p:txBody>
      </p:sp>
    </p:spTree>
    <p:extLst>
      <p:ext uri="{BB962C8B-B14F-4D97-AF65-F5344CB8AC3E}">
        <p14:creationId xmlns:p14="http://schemas.microsoft.com/office/powerpoint/2010/main" val="294917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1355649" y="308344"/>
            <a:ext cx="9303489" cy="988828"/>
          </a:xfrm>
        </p:spPr>
        <p:txBody>
          <a:bodyPr>
            <a:normAutofit fontScale="90000"/>
          </a:bodyPr>
          <a:lstStyle/>
          <a:p>
            <a:r>
              <a:rPr kumimoji="1" lang="ja-JP" altLang="en-US" b="1" dirty="0"/>
              <a:t>横須賀市の子育て支援の推進</a:t>
            </a:r>
          </a:p>
        </p:txBody>
      </p:sp>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a:xfrm>
            <a:off x="2908004" y="1645647"/>
            <a:ext cx="5587410" cy="491497"/>
          </a:xfrm>
        </p:spPr>
        <p:txBody>
          <a:bodyPr/>
          <a:lstStyle/>
          <a:p>
            <a:pPr algn="l"/>
            <a:r>
              <a:rPr lang="ja-JP" altLang="en-US" dirty="0"/>
              <a:t>少子高齢化に伴う人口減少が続く</a:t>
            </a:r>
            <a:endParaRPr kumimoji="1" lang="ja-JP" altLang="en-US" dirty="0"/>
          </a:p>
        </p:txBody>
      </p:sp>
      <p:sp>
        <p:nvSpPr>
          <p:cNvPr id="4" name="字幕 2">
            <a:extLst>
              <a:ext uri="{FF2B5EF4-FFF2-40B4-BE49-F238E27FC236}">
                <a16:creationId xmlns:a16="http://schemas.microsoft.com/office/drawing/2014/main" id="{6A5E00F3-A44D-4BC3-AB8E-5523C7A339EC}"/>
              </a:ext>
            </a:extLst>
          </p:cNvPr>
          <p:cNvSpPr txBox="1">
            <a:spLocks/>
          </p:cNvSpPr>
          <p:nvPr/>
        </p:nvSpPr>
        <p:spPr>
          <a:xfrm>
            <a:off x="2908004" y="2803537"/>
            <a:ext cx="7359503" cy="9888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a:t>〇「対応可能な組織体制づくり」</a:t>
            </a:r>
            <a:endParaRPr lang="en-US" altLang="ja-JP" dirty="0"/>
          </a:p>
          <a:p>
            <a:pPr algn="l"/>
            <a:r>
              <a:rPr lang="ja-JP" altLang="en-US" dirty="0"/>
              <a:t>〇「選択と集中」「効率化」</a:t>
            </a:r>
          </a:p>
        </p:txBody>
      </p:sp>
      <p:sp>
        <p:nvSpPr>
          <p:cNvPr id="5" name="矢印: 下 4">
            <a:extLst>
              <a:ext uri="{FF2B5EF4-FFF2-40B4-BE49-F238E27FC236}">
                <a16:creationId xmlns:a16="http://schemas.microsoft.com/office/drawing/2014/main" id="{CB624845-70B7-4D39-9964-8455BC59C365}"/>
              </a:ext>
            </a:extLst>
          </p:cNvPr>
          <p:cNvSpPr/>
          <p:nvPr/>
        </p:nvSpPr>
        <p:spPr>
          <a:xfrm>
            <a:off x="4997302" y="2137144"/>
            <a:ext cx="478465" cy="34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DA000E19-43A7-4F47-BDB8-A60AD76BE70E}"/>
              </a:ext>
            </a:extLst>
          </p:cNvPr>
          <p:cNvSpPr/>
          <p:nvPr/>
        </p:nvSpPr>
        <p:spPr>
          <a:xfrm>
            <a:off x="4997302" y="3879033"/>
            <a:ext cx="478465" cy="34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E5945497-E7BB-4AAB-A14B-4E9D59721A81}"/>
              </a:ext>
            </a:extLst>
          </p:cNvPr>
          <p:cNvSpPr txBox="1">
            <a:spLocks/>
          </p:cNvSpPr>
          <p:nvPr/>
        </p:nvSpPr>
        <p:spPr>
          <a:xfrm>
            <a:off x="1807535" y="4613850"/>
            <a:ext cx="8569842" cy="9888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a:t>国と歩調を合わせながらも、保育料減免等、時に一歩先行く、本市「</a:t>
            </a:r>
            <a:r>
              <a:rPr lang="ja-JP" altLang="en-US" dirty="0">
                <a:solidFill>
                  <a:srgbClr val="FF0000"/>
                </a:solidFill>
              </a:rPr>
              <a:t>子育て支援の推進</a:t>
            </a:r>
            <a:r>
              <a:rPr lang="ja-JP" altLang="en-US" dirty="0"/>
              <a:t>」状況をご紹介します。</a:t>
            </a:r>
          </a:p>
        </p:txBody>
      </p:sp>
      <p:sp>
        <p:nvSpPr>
          <p:cNvPr id="11" name="スライド番号プレースホルダー 10">
            <a:extLst>
              <a:ext uri="{FF2B5EF4-FFF2-40B4-BE49-F238E27FC236}">
                <a16:creationId xmlns:a16="http://schemas.microsoft.com/office/drawing/2014/main" id="{24525827-FB22-4F65-801E-EC5DE97DE92A}"/>
              </a:ext>
            </a:extLst>
          </p:cNvPr>
          <p:cNvSpPr>
            <a:spLocks noGrp="1"/>
          </p:cNvSpPr>
          <p:nvPr>
            <p:ph type="sldNum" sz="quarter" idx="12"/>
          </p:nvPr>
        </p:nvSpPr>
        <p:spPr/>
        <p:txBody>
          <a:bodyPr/>
          <a:lstStyle/>
          <a:p>
            <a:fld id="{48F63A3B-78C7-47BE-AE5E-E10140E04643}" type="slidenum">
              <a:rPr lang="en-US" sz="1600" smtClean="0"/>
              <a:t>1</a:t>
            </a:fld>
            <a:endParaRPr lang="en-US" sz="1600" dirty="0"/>
          </a:p>
        </p:txBody>
      </p:sp>
    </p:spTree>
    <p:extLst>
      <p:ext uri="{BB962C8B-B14F-4D97-AF65-F5344CB8AC3E}">
        <p14:creationId xmlns:p14="http://schemas.microsoft.com/office/powerpoint/2010/main" val="402551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a:xfrm>
            <a:off x="512135" y="679048"/>
            <a:ext cx="10600660" cy="1376919"/>
          </a:xfrm>
        </p:spPr>
        <p:txBody>
          <a:bodyPr>
            <a:normAutofit/>
          </a:bodyPr>
          <a:lstStyle/>
          <a:p>
            <a:r>
              <a:rPr lang="ja-JP" altLang="en-US" dirty="0"/>
              <a:t>「こども育成総務課」「幼保児童施設課」「保育課」を統合・再編</a:t>
            </a:r>
            <a:endParaRPr lang="en-US" altLang="ja-JP" dirty="0"/>
          </a:p>
          <a:p>
            <a:endParaRPr kumimoji="1" lang="en-US" altLang="ja-JP" dirty="0"/>
          </a:p>
          <a:p>
            <a:r>
              <a:rPr kumimoji="1" lang="ja-JP" altLang="en-US" dirty="0"/>
              <a:t>令和４年４月　「子育て支援課」設置</a:t>
            </a:r>
          </a:p>
        </p:txBody>
      </p:sp>
      <p:sp>
        <p:nvSpPr>
          <p:cNvPr id="6" name="矢印: 下 5">
            <a:extLst>
              <a:ext uri="{FF2B5EF4-FFF2-40B4-BE49-F238E27FC236}">
                <a16:creationId xmlns:a16="http://schemas.microsoft.com/office/drawing/2014/main" id="{D16D1E44-6B52-4945-84C8-433D2613CDC3}"/>
              </a:ext>
            </a:extLst>
          </p:cNvPr>
          <p:cNvSpPr/>
          <p:nvPr/>
        </p:nvSpPr>
        <p:spPr>
          <a:xfrm>
            <a:off x="5528930" y="1169575"/>
            <a:ext cx="567070" cy="318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DCE24CC9-FEAD-4A4E-ADBD-BD79C4F4249C}"/>
              </a:ext>
            </a:extLst>
          </p:cNvPr>
          <p:cNvSpPr txBox="1">
            <a:spLocks/>
          </p:cNvSpPr>
          <p:nvPr/>
        </p:nvSpPr>
        <p:spPr>
          <a:xfrm>
            <a:off x="1936897" y="2036452"/>
            <a:ext cx="7453424" cy="877813"/>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ja-JP" altLang="en-US" dirty="0"/>
          </a:p>
        </p:txBody>
      </p:sp>
      <p:sp>
        <p:nvSpPr>
          <p:cNvPr id="8" name="テキスト ボックス 7">
            <a:extLst>
              <a:ext uri="{FF2B5EF4-FFF2-40B4-BE49-F238E27FC236}">
                <a16:creationId xmlns:a16="http://schemas.microsoft.com/office/drawing/2014/main" id="{0A0116F2-2B90-4B3B-89D5-6E42EAEA29BA}"/>
              </a:ext>
            </a:extLst>
          </p:cNvPr>
          <p:cNvSpPr txBox="1"/>
          <p:nvPr/>
        </p:nvSpPr>
        <p:spPr>
          <a:xfrm>
            <a:off x="1554125" y="2152194"/>
            <a:ext cx="8229599" cy="646331"/>
          </a:xfrm>
          <a:prstGeom prst="rect">
            <a:avLst/>
          </a:prstGeom>
          <a:noFill/>
        </p:spPr>
        <p:txBody>
          <a:bodyPr wrap="square" rtlCol="0">
            <a:spAutoFit/>
          </a:bodyPr>
          <a:lstStyle/>
          <a:p>
            <a:pPr algn="ctr"/>
            <a:r>
              <a:rPr lang="ja-JP" altLang="en-US" dirty="0"/>
              <a:t>未就園児から教育・保育施設利用児、放課後児童クラブ利用児まで</a:t>
            </a:r>
            <a:endParaRPr lang="en-US" altLang="ja-JP" dirty="0"/>
          </a:p>
          <a:p>
            <a:pPr algn="ctr"/>
            <a:r>
              <a:rPr lang="ja-JP" altLang="en-US" u="sng" dirty="0"/>
              <a:t>幅広く子育て世帯を</a:t>
            </a:r>
            <a:r>
              <a:rPr lang="ja-JP" altLang="en-US" u="sng" dirty="0">
                <a:solidFill>
                  <a:srgbClr val="FF0000"/>
                </a:solidFill>
              </a:rPr>
              <a:t>切れ目なく一つの窓口で支援</a:t>
            </a:r>
            <a:r>
              <a:rPr lang="ja-JP" altLang="en-US" u="sng" dirty="0"/>
              <a:t>していきます</a:t>
            </a:r>
            <a:r>
              <a:rPr lang="ja-JP" altLang="en-US" dirty="0"/>
              <a:t>。</a:t>
            </a:r>
          </a:p>
        </p:txBody>
      </p:sp>
      <p:sp>
        <p:nvSpPr>
          <p:cNvPr id="10" name="テキスト ボックス 9">
            <a:extLst>
              <a:ext uri="{FF2B5EF4-FFF2-40B4-BE49-F238E27FC236}">
                <a16:creationId xmlns:a16="http://schemas.microsoft.com/office/drawing/2014/main" id="{A6E74E37-4E13-44A0-ABED-790E48F70D3C}"/>
              </a:ext>
            </a:extLst>
          </p:cNvPr>
          <p:cNvSpPr txBox="1"/>
          <p:nvPr/>
        </p:nvSpPr>
        <p:spPr>
          <a:xfrm>
            <a:off x="946297" y="3135666"/>
            <a:ext cx="3678865" cy="369332"/>
          </a:xfrm>
          <a:prstGeom prst="rect">
            <a:avLst/>
          </a:prstGeom>
          <a:noFill/>
        </p:spPr>
        <p:txBody>
          <a:bodyPr wrap="square" rtlCol="0">
            <a:spAutoFit/>
          </a:bodyPr>
          <a:lstStyle/>
          <a:p>
            <a:r>
              <a:rPr lang="en-US" altLang="ja-JP" dirty="0"/>
              <a:t>【</a:t>
            </a:r>
            <a:r>
              <a:rPr lang="ja-JP" altLang="en-US" dirty="0"/>
              <a:t>子育て支援課の主な所管</a:t>
            </a:r>
            <a:r>
              <a:rPr lang="en-US" altLang="ja-JP" dirty="0"/>
              <a:t>】</a:t>
            </a:r>
          </a:p>
        </p:txBody>
      </p:sp>
      <p:graphicFrame>
        <p:nvGraphicFramePr>
          <p:cNvPr id="12" name="表 11">
            <a:extLst>
              <a:ext uri="{FF2B5EF4-FFF2-40B4-BE49-F238E27FC236}">
                <a16:creationId xmlns:a16="http://schemas.microsoft.com/office/drawing/2014/main" id="{177B325C-D52B-4B61-8E71-15D0944F713E}"/>
              </a:ext>
            </a:extLst>
          </p:cNvPr>
          <p:cNvGraphicFramePr>
            <a:graphicFrameLocks noGrp="1"/>
          </p:cNvGraphicFramePr>
          <p:nvPr>
            <p:extLst>
              <p:ext uri="{D42A27DB-BD31-4B8C-83A1-F6EECF244321}">
                <p14:modId xmlns:p14="http://schemas.microsoft.com/office/powerpoint/2010/main" val="1141976521"/>
              </p:ext>
            </p:extLst>
          </p:nvPr>
        </p:nvGraphicFramePr>
        <p:xfrm>
          <a:off x="1790994" y="3467469"/>
          <a:ext cx="7599328" cy="2926080"/>
        </p:xfrm>
        <a:graphic>
          <a:graphicData uri="http://schemas.openxmlformats.org/drawingml/2006/table">
            <a:tbl>
              <a:tblPr firstRow="1" bandRow="1">
                <a:tableStyleId>{5C22544A-7EE6-4342-B048-85BDC9FD1C3A}</a:tableStyleId>
              </a:tblPr>
              <a:tblGrid>
                <a:gridCol w="3376429">
                  <a:extLst>
                    <a:ext uri="{9D8B030D-6E8A-4147-A177-3AD203B41FA5}">
                      <a16:colId xmlns:a16="http://schemas.microsoft.com/office/drawing/2014/main" val="241861507"/>
                    </a:ext>
                  </a:extLst>
                </a:gridCol>
                <a:gridCol w="2668772">
                  <a:extLst>
                    <a:ext uri="{9D8B030D-6E8A-4147-A177-3AD203B41FA5}">
                      <a16:colId xmlns:a16="http://schemas.microsoft.com/office/drawing/2014/main" val="1876860179"/>
                    </a:ext>
                  </a:extLst>
                </a:gridCol>
                <a:gridCol w="1554127">
                  <a:extLst>
                    <a:ext uri="{9D8B030D-6E8A-4147-A177-3AD203B41FA5}">
                      <a16:colId xmlns:a16="http://schemas.microsoft.com/office/drawing/2014/main" val="4189971286"/>
                    </a:ext>
                  </a:extLst>
                </a:gridCol>
              </a:tblGrid>
              <a:tr h="365337">
                <a:tc>
                  <a:txBody>
                    <a:bodyPr/>
                    <a:lstStyle/>
                    <a:p>
                      <a:r>
                        <a:rPr kumimoji="1" lang="ja-JP" altLang="en-US" dirty="0"/>
                        <a:t>施設種別</a:t>
                      </a:r>
                    </a:p>
                  </a:txBody>
                  <a:tcPr/>
                </a:tc>
                <a:tc>
                  <a:txBody>
                    <a:bodyPr/>
                    <a:lstStyle/>
                    <a:p>
                      <a:r>
                        <a:rPr kumimoji="1" lang="ja-JP" altLang="en-US" dirty="0"/>
                        <a:t>対象年齢</a:t>
                      </a:r>
                    </a:p>
                  </a:txBody>
                  <a:tcPr/>
                </a:tc>
                <a:tc>
                  <a:txBody>
                    <a:bodyPr/>
                    <a:lstStyle/>
                    <a:p>
                      <a:r>
                        <a:rPr kumimoji="1" lang="ja-JP" altLang="en-US" dirty="0"/>
                        <a:t>施設数</a:t>
                      </a:r>
                    </a:p>
                  </a:txBody>
                  <a:tcPr/>
                </a:tc>
                <a:extLst>
                  <a:ext uri="{0D108BD9-81ED-4DB2-BD59-A6C34878D82A}">
                    <a16:rowId xmlns:a16="http://schemas.microsoft.com/office/drawing/2014/main" val="897904020"/>
                  </a:ext>
                </a:extLst>
              </a:tr>
              <a:tr h="365337">
                <a:tc>
                  <a:txBody>
                    <a:bodyPr/>
                    <a:lstStyle/>
                    <a:p>
                      <a:r>
                        <a:rPr kumimoji="1" lang="ja-JP" altLang="en-US" dirty="0"/>
                        <a:t>愛</a:t>
                      </a:r>
                      <a:r>
                        <a:rPr kumimoji="1" lang="ja-JP" altLang="en-US" dirty="0" err="1"/>
                        <a:t>らんど</a:t>
                      </a:r>
                      <a:endParaRPr kumimoji="1" lang="ja-JP" altLang="en-US" dirty="0"/>
                    </a:p>
                  </a:txBody>
                  <a:tcPr/>
                </a:tc>
                <a:tc>
                  <a:txBody>
                    <a:bodyPr/>
                    <a:lstStyle/>
                    <a:p>
                      <a:r>
                        <a:rPr kumimoji="1" lang="en-US" altLang="ja-JP" dirty="0"/>
                        <a:t>0</a:t>
                      </a:r>
                      <a:r>
                        <a:rPr kumimoji="1" lang="ja-JP" altLang="en-US" dirty="0"/>
                        <a:t>歳から未就園児</a:t>
                      </a:r>
                    </a:p>
                  </a:txBody>
                  <a:tcPr/>
                </a:tc>
                <a:tc>
                  <a:txBody>
                    <a:bodyPr/>
                    <a:lstStyle/>
                    <a:p>
                      <a:r>
                        <a:rPr kumimoji="1" lang="ja-JP" altLang="en-US" dirty="0"/>
                        <a:t>６施設</a:t>
                      </a:r>
                    </a:p>
                  </a:txBody>
                  <a:tcPr/>
                </a:tc>
                <a:extLst>
                  <a:ext uri="{0D108BD9-81ED-4DB2-BD59-A6C34878D82A}">
                    <a16:rowId xmlns:a16="http://schemas.microsoft.com/office/drawing/2014/main" val="1067812081"/>
                  </a:ext>
                </a:extLst>
              </a:tr>
              <a:tr h="365337">
                <a:tc>
                  <a:txBody>
                    <a:bodyPr/>
                    <a:lstStyle/>
                    <a:p>
                      <a:r>
                        <a:rPr kumimoji="1" lang="ja-JP" altLang="en-US" dirty="0"/>
                        <a:t>病児・病後児保育センター</a:t>
                      </a:r>
                    </a:p>
                  </a:txBody>
                  <a:tcPr/>
                </a:tc>
                <a:tc>
                  <a:txBody>
                    <a:bodyPr/>
                    <a:lstStyle/>
                    <a:p>
                      <a:r>
                        <a:rPr kumimoji="1" lang="en-US" altLang="ja-JP" dirty="0"/>
                        <a:t>0</a:t>
                      </a:r>
                      <a:r>
                        <a:rPr kumimoji="1" lang="ja-JP" altLang="en-US" dirty="0"/>
                        <a:t>歳から</a:t>
                      </a:r>
                      <a:r>
                        <a:rPr kumimoji="1" lang="ja-JP" altLang="en-US" dirty="0">
                          <a:solidFill>
                            <a:schemeClr val="tx1"/>
                          </a:solidFill>
                        </a:rPr>
                        <a:t>小学生</a:t>
                      </a:r>
                      <a:r>
                        <a:rPr kumimoji="1" lang="ja-JP" altLang="en-US" dirty="0"/>
                        <a:t>まで</a:t>
                      </a:r>
                    </a:p>
                  </a:txBody>
                  <a:tcPr/>
                </a:tc>
                <a:tc>
                  <a:txBody>
                    <a:bodyPr/>
                    <a:lstStyle/>
                    <a:p>
                      <a:r>
                        <a:rPr kumimoji="1" lang="ja-JP" altLang="en-US" dirty="0"/>
                        <a:t>２施設</a:t>
                      </a:r>
                    </a:p>
                  </a:txBody>
                  <a:tcPr/>
                </a:tc>
                <a:extLst>
                  <a:ext uri="{0D108BD9-81ED-4DB2-BD59-A6C34878D82A}">
                    <a16:rowId xmlns:a16="http://schemas.microsoft.com/office/drawing/2014/main" val="215630624"/>
                  </a:ext>
                </a:extLst>
              </a:tr>
              <a:tr h="365337">
                <a:tc>
                  <a:txBody>
                    <a:bodyPr/>
                    <a:lstStyle/>
                    <a:p>
                      <a:r>
                        <a:rPr kumimoji="1" lang="ja-JP" altLang="en-US" dirty="0"/>
                        <a:t>一時預かり保育事業</a:t>
                      </a:r>
                    </a:p>
                  </a:txBody>
                  <a:tcPr/>
                </a:tc>
                <a:tc>
                  <a:txBody>
                    <a:bodyPr/>
                    <a:lstStyle/>
                    <a:p>
                      <a:r>
                        <a:rPr kumimoji="1" lang="en-US" altLang="ja-JP" dirty="0"/>
                        <a:t>0</a:t>
                      </a:r>
                      <a:r>
                        <a:rPr kumimoji="1" lang="ja-JP" altLang="en-US" dirty="0"/>
                        <a:t>歳から小学校入学まで</a:t>
                      </a:r>
                    </a:p>
                  </a:txBody>
                  <a:tcPr/>
                </a:tc>
                <a:tc>
                  <a:txBody>
                    <a:bodyPr/>
                    <a:lstStyle/>
                    <a:p>
                      <a:r>
                        <a:rPr kumimoji="1" lang="en-US" altLang="ja-JP" dirty="0">
                          <a:solidFill>
                            <a:schemeClr val="tx1"/>
                          </a:solidFill>
                        </a:rPr>
                        <a:t>10</a:t>
                      </a:r>
                      <a:r>
                        <a:rPr kumimoji="1" lang="ja-JP" altLang="en-US" dirty="0">
                          <a:solidFill>
                            <a:schemeClr val="tx1"/>
                          </a:solidFill>
                        </a:rPr>
                        <a:t>施設</a:t>
                      </a:r>
                    </a:p>
                  </a:txBody>
                  <a:tcPr/>
                </a:tc>
                <a:extLst>
                  <a:ext uri="{0D108BD9-81ED-4DB2-BD59-A6C34878D82A}">
                    <a16:rowId xmlns:a16="http://schemas.microsoft.com/office/drawing/2014/main" val="3528548699"/>
                  </a:ext>
                </a:extLst>
              </a:tr>
              <a:tr h="365337">
                <a:tc>
                  <a:txBody>
                    <a:bodyPr/>
                    <a:lstStyle/>
                    <a:p>
                      <a:r>
                        <a:rPr kumimoji="1" lang="ja-JP" altLang="en-US" dirty="0"/>
                        <a:t>認可教育・保育施設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0</a:t>
                      </a:r>
                      <a:r>
                        <a:rPr kumimoji="1" lang="ja-JP" altLang="en-US" dirty="0"/>
                        <a:t>歳から小学校入学まで</a:t>
                      </a:r>
                    </a:p>
                  </a:txBody>
                  <a:tcPr/>
                </a:tc>
                <a:tc>
                  <a:txBody>
                    <a:bodyPr/>
                    <a:lstStyle/>
                    <a:p>
                      <a:r>
                        <a:rPr kumimoji="1" lang="en-US" altLang="ja-JP" dirty="0">
                          <a:solidFill>
                            <a:schemeClr val="tx1"/>
                          </a:solidFill>
                        </a:rPr>
                        <a:t>89</a:t>
                      </a:r>
                      <a:r>
                        <a:rPr kumimoji="1" lang="ja-JP" altLang="en-US" dirty="0">
                          <a:solidFill>
                            <a:schemeClr val="tx1"/>
                          </a:solidFill>
                        </a:rPr>
                        <a:t>施設</a:t>
                      </a:r>
                    </a:p>
                  </a:txBody>
                  <a:tcPr/>
                </a:tc>
                <a:extLst>
                  <a:ext uri="{0D108BD9-81ED-4DB2-BD59-A6C34878D82A}">
                    <a16:rowId xmlns:a16="http://schemas.microsoft.com/office/drawing/2014/main" val="4104931216"/>
                  </a:ext>
                </a:extLst>
              </a:tr>
              <a:tr h="365337">
                <a:tc>
                  <a:txBody>
                    <a:bodyPr/>
                    <a:lstStyle/>
                    <a:p>
                      <a:r>
                        <a:rPr kumimoji="1" lang="ja-JP" altLang="en-US" dirty="0"/>
                        <a:t>認可外教育・保育施設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0</a:t>
                      </a:r>
                      <a:r>
                        <a:rPr kumimoji="1" lang="ja-JP" altLang="en-US" dirty="0"/>
                        <a:t>歳から小学校入学まで</a:t>
                      </a:r>
                    </a:p>
                  </a:txBody>
                  <a:tcPr/>
                </a:tc>
                <a:tc>
                  <a:txBody>
                    <a:bodyPr/>
                    <a:lstStyle/>
                    <a:p>
                      <a:r>
                        <a:rPr kumimoji="1" lang="en-US" altLang="ja-JP" dirty="0">
                          <a:solidFill>
                            <a:schemeClr val="tx1"/>
                          </a:solidFill>
                        </a:rPr>
                        <a:t>37</a:t>
                      </a:r>
                      <a:r>
                        <a:rPr kumimoji="1" lang="ja-JP" altLang="en-US" dirty="0">
                          <a:solidFill>
                            <a:schemeClr val="tx1"/>
                          </a:solidFill>
                        </a:rPr>
                        <a:t>施設</a:t>
                      </a:r>
                    </a:p>
                  </a:txBody>
                  <a:tcPr/>
                </a:tc>
                <a:extLst>
                  <a:ext uri="{0D108BD9-81ED-4DB2-BD59-A6C34878D82A}">
                    <a16:rowId xmlns:a16="http://schemas.microsoft.com/office/drawing/2014/main" val="2054340318"/>
                  </a:ext>
                </a:extLst>
              </a:tr>
              <a:tr h="365337">
                <a:tc>
                  <a:txBody>
                    <a:bodyPr/>
                    <a:lstStyle/>
                    <a:p>
                      <a:r>
                        <a:rPr kumimoji="1" lang="ja-JP" altLang="en-US" dirty="0"/>
                        <a:t>放課後児童クラブ</a:t>
                      </a:r>
                    </a:p>
                  </a:txBody>
                  <a:tcPr/>
                </a:tc>
                <a:tc>
                  <a:txBody>
                    <a:bodyPr/>
                    <a:lstStyle/>
                    <a:p>
                      <a:r>
                        <a:rPr kumimoji="1" lang="ja-JP" altLang="en-US" dirty="0"/>
                        <a:t>小学生</a:t>
                      </a:r>
                    </a:p>
                  </a:txBody>
                  <a:tcPr/>
                </a:tc>
                <a:tc>
                  <a:txBody>
                    <a:bodyPr/>
                    <a:lstStyle/>
                    <a:p>
                      <a:r>
                        <a:rPr kumimoji="1" lang="en-US" altLang="ja-JP" dirty="0">
                          <a:solidFill>
                            <a:schemeClr val="tx1"/>
                          </a:solidFill>
                        </a:rPr>
                        <a:t>77</a:t>
                      </a:r>
                      <a:r>
                        <a:rPr kumimoji="1" lang="ja-JP" altLang="en-US" dirty="0">
                          <a:solidFill>
                            <a:schemeClr val="tx1"/>
                          </a:solidFill>
                        </a:rPr>
                        <a:t>施設</a:t>
                      </a:r>
                    </a:p>
                  </a:txBody>
                  <a:tcPr/>
                </a:tc>
                <a:extLst>
                  <a:ext uri="{0D108BD9-81ED-4DB2-BD59-A6C34878D82A}">
                    <a16:rowId xmlns:a16="http://schemas.microsoft.com/office/drawing/2014/main" val="3210311535"/>
                  </a:ext>
                </a:extLst>
              </a:tr>
              <a:tr h="365337">
                <a:tc>
                  <a:txBody>
                    <a:bodyPr/>
                    <a:lstStyle/>
                    <a:p>
                      <a:r>
                        <a:rPr kumimoji="1" lang="ja-JP" altLang="en-US" dirty="0"/>
                        <a:t>放課後子ども教室</a:t>
                      </a:r>
                    </a:p>
                  </a:txBody>
                  <a:tcPr/>
                </a:tc>
                <a:tc>
                  <a:txBody>
                    <a:bodyPr/>
                    <a:lstStyle/>
                    <a:p>
                      <a:r>
                        <a:rPr kumimoji="1" lang="ja-JP" altLang="en-US" dirty="0"/>
                        <a:t>小学生</a:t>
                      </a:r>
                    </a:p>
                  </a:txBody>
                  <a:tcPr/>
                </a:tc>
                <a:tc>
                  <a:txBody>
                    <a:bodyPr/>
                    <a:lstStyle/>
                    <a:p>
                      <a:r>
                        <a:rPr kumimoji="1" lang="ja-JP" altLang="en-US" dirty="0">
                          <a:solidFill>
                            <a:schemeClr val="tx1"/>
                          </a:solidFill>
                        </a:rPr>
                        <a:t>５施設</a:t>
                      </a:r>
                    </a:p>
                  </a:txBody>
                  <a:tcPr/>
                </a:tc>
                <a:extLst>
                  <a:ext uri="{0D108BD9-81ED-4DB2-BD59-A6C34878D82A}">
                    <a16:rowId xmlns:a16="http://schemas.microsoft.com/office/drawing/2014/main" val="43808775"/>
                  </a:ext>
                </a:extLst>
              </a:tr>
            </a:tbl>
          </a:graphicData>
        </a:graphic>
      </p:graphicFrame>
      <p:sp>
        <p:nvSpPr>
          <p:cNvPr id="9" name="字幕 2">
            <a:extLst>
              <a:ext uri="{FF2B5EF4-FFF2-40B4-BE49-F238E27FC236}">
                <a16:creationId xmlns:a16="http://schemas.microsoft.com/office/drawing/2014/main" id="{1BAFA126-5266-41F1-96AB-196781D11EA6}"/>
              </a:ext>
            </a:extLst>
          </p:cNvPr>
          <p:cNvSpPr txBox="1">
            <a:spLocks/>
          </p:cNvSpPr>
          <p:nvPr/>
        </p:nvSpPr>
        <p:spPr>
          <a:xfrm>
            <a:off x="3435201" y="102439"/>
            <a:ext cx="4754528" cy="53776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a:t>〇「対応可能な組織体制づくり」</a:t>
            </a:r>
            <a:endParaRPr lang="en-US" altLang="ja-JP" dirty="0"/>
          </a:p>
        </p:txBody>
      </p:sp>
      <p:sp>
        <p:nvSpPr>
          <p:cNvPr id="4" name="スライド番号プレースホルダー 3">
            <a:extLst>
              <a:ext uri="{FF2B5EF4-FFF2-40B4-BE49-F238E27FC236}">
                <a16:creationId xmlns:a16="http://schemas.microsoft.com/office/drawing/2014/main" id="{87CD7BB7-C2C3-47A7-B113-017A397EBF06}"/>
              </a:ext>
            </a:extLst>
          </p:cNvPr>
          <p:cNvSpPr>
            <a:spLocks noGrp="1"/>
          </p:cNvSpPr>
          <p:nvPr>
            <p:ph type="sldNum" sz="quarter" idx="12"/>
          </p:nvPr>
        </p:nvSpPr>
        <p:spPr/>
        <p:txBody>
          <a:bodyPr/>
          <a:lstStyle/>
          <a:p>
            <a:fld id="{48F63A3B-78C7-47BE-AE5E-E10140E04643}" type="slidenum">
              <a:rPr lang="en-US" sz="1600" smtClean="0"/>
              <a:t>2</a:t>
            </a:fld>
            <a:endParaRPr lang="en-US" sz="1600" dirty="0"/>
          </a:p>
        </p:txBody>
      </p:sp>
    </p:spTree>
    <p:extLst>
      <p:ext uri="{BB962C8B-B14F-4D97-AF65-F5344CB8AC3E}">
        <p14:creationId xmlns:p14="http://schemas.microsoft.com/office/powerpoint/2010/main" val="259419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769087" y="442448"/>
            <a:ext cx="5940057" cy="518601"/>
          </a:xfrm>
        </p:spPr>
        <p:txBody>
          <a:bodyPr>
            <a:noAutofit/>
          </a:bodyPr>
          <a:lstStyle/>
          <a:p>
            <a:pPr algn="l"/>
            <a:r>
              <a:rPr kumimoji="1" lang="en-US" altLang="ja-JP" sz="1800" u="sng" dirty="0"/>
              <a:t>【</a:t>
            </a:r>
            <a:r>
              <a:rPr kumimoji="1" lang="ja-JP" altLang="en-US" sz="1800" u="sng" dirty="0"/>
              <a:t>子育て支援課の所管する複合施設</a:t>
            </a:r>
            <a:r>
              <a:rPr kumimoji="1" lang="en-US" altLang="ja-JP" sz="1800" u="sng" dirty="0"/>
              <a:t>】</a:t>
            </a:r>
            <a:r>
              <a:rPr kumimoji="1" lang="ja-JP" altLang="en-US" sz="1800" u="sng" dirty="0"/>
              <a:t>（</a:t>
            </a:r>
            <a:r>
              <a:rPr kumimoji="1" lang="en-US" altLang="ja-JP" sz="1800" u="sng" dirty="0"/>
              <a:t>R4.4.1</a:t>
            </a:r>
            <a:r>
              <a:rPr kumimoji="1" lang="ja-JP" altLang="en-US" sz="1800" u="sng" dirty="0"/>
              <a:t>～）</a:t>
            </a:r>
          </a:p>
        </p:txBody>
      </p:sp>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a:xfrm>
            <a:off x="769087" y="1180214"/>
            <a:ext cx="9533862" cy="1201480"/>
          </a:xfrm>
        </p:spPr>
        <p:txBody>
          <a:bodyPr>
            <a:normAutofit/>
          </a:bodyPr>
          <a:lstStyle/>
          <a:p>
            <a:pPr algn="l"/>
            <a:r>
              <a:rPr lang="ja-JP" altLang="en-US" sz="2000" dirty="0"/>
              <a:t>　</a:t>
            </a:r>
            <a:r>
              <a:rPr lang="ja-JP" altLang="ja-JP" sz="2000" dirty="0"/>
              <a:t>横須賀市職員厚生会館をリノベーションし、既存施設の集約統合や新たな機能を付加し、以下の通り総合的に子育てを支援する拠点施設として令和４年度から「</a:t>
            </a:r>
            <a:r>
              <a:rPr lang="ja-JP" altLang="ja-JP" sz="2000" dirty="0">
                <a:solidFill>
                  <a:srgbClr val="FF0000"/>
                </a:solidFill>
              </a:rPr>
              <a:t>すくすくかん</a:t>
            </a:r>
            <a:r>
              <a:rPr lang="ja-JP" altLang="ja-JP" sz="2000" dirty="0"/>
              <a:t>」を開所</a:t>
            </a:r>
            <a:r>
              <a:rPr lang="ja-JP" altLang="en-US" sz="2000" dirty="0"/>
              <a:t>しています。</a:t>
            </a:r>
            <a:endParaRPr kumimoji="1" lang="en-US" altLang="ja-JP" sz="2000" dirty="0"/>
          </a:p>
        </p:txBody>
      </p:sp>
      <p:sp>
        <p:nvSpPr>
          <p:cNvPr id="4" name="テキスト ボックス 3">
            <a:extLst>
              <a:ext uri="{FF2B5EF4-FFF2-40B4-BE49-F238E27FC236}">
                <a16:creationId xmlns:a16="http://schemas.microsoft.com/office/drawing/2014/main" id="{369CE86D-A590-40FB-AB86-9A6B51E48F17}"/>
              </a:ext>
            </a:extLst>
          </p:cNvPr>
          <p:cNvSpPr txBox="1"/>
          <p:nvPr/>
        </p:nvSpPr>
        <p:spPr>
          <a:xfrm>
            <a:off x="566597" y="2400804"/>
            <a:ext cx="3327991" cy="400110"/>
          </a:xfrm>
          <a:prstGeom prst="rect">
            <a:avLst/>
          </a:prstGeom>
          <a:noFill/>
        </p:spPr>
        <p:txBody>
          <a:bodyPr wrap="square" rtlCol="0">
            <a:spAutoFit/>
          </a:bodyPr>
          <a:lstStyle/>
          <a:p>
            <a:r>
              <a:rPr kumimoji="1" lang="ja-JP" altLang="en-US" sz="2000" dirty="0"/>
              <a:t>　すくすくかんの構成</a:t>
            </a:r>
          </a:p>
        </p:txBody>
      </p:sp>
      <p:graphicFrame>
        <p:nvGraphicFramePr>
          <p:cNvPr id="5" name="表 4">
            <a:extLst>
              <a:ext uri="{FF2B5EF4-FFF2-40B4-BE49-F238E27FC236}">
                <a16:creationId xmlns:a16="http://schemas.microsoft.com/office/drawing/2014/main" id="{2B431DFB-3E1A-4D0C-8E76-821D450ACDF3}"/>
              </a:ext>
            </a:extLst>
          </p:cNvPr>
          <p:cNvGraphicFramePr>
            <a:graphicFrameLocks noGrp="1"/>
          </p:cNvGraphicFramePr>
          <p:nvPr>
            <p:extLst>
              <p:ext uri="{D42A27DB-BD31-4B8C-83A1-F6EECF244321}">
                <p14:modId xmlns:p14="http://schemas.microsoft.com/office/powerpoint/2010/main" val="4132028459"/>
              </p:ext>
            </p:extLst>
          </p:nvPr>
        </p:nvGraphicFramePr>
        <p:xfrm>
          <a:off x="920543" y="2821110"/>
          <a:ext cx="5267606" cy="2839117"/>
        </p:xfrm>
        <a:graphic>
          <a:graphicData uri="http://schemas.openxmlformats.org/drawingml/2006/table">
            <a:tbl>
              <a:tblPr>
                <a:tableStyleId>{5C22544A-7EE6-4342-B048-85BDC9FD1C3A}</a:tableStyleId>
              </a:tblPr>
              <a:tblGrid>
                <a:gridCol w="443188">
                  <a:extLst>
                    <a:ext uri="{9D8B030D-6E8A-4147-A177-3AD203B41FA5}">
                      <a16:colId xmlns:a16="http://schemas.microsoft.com/office/drawing/2014/main" val="2579255346"/>
                    </a:ext>
                  </a:extLst>
                </a:gridCol>
                <a:gridCol w="4824418">
                  <a:extLst>
                    <a:ext uri="{9D8B030D-6E8A-4147-A177-3AD203B41FA5}">
                      <a16:colId xmlns:a16="http://schemas.microsoft.com/office/drawing/2014/main" val="4029121549"/>
                    </a:ext>
                  </a:extLst>
                </a:gridCol>
              </a:tblGrid>
              <a:tr h="289440">
                <a:tc>
                  <a:txBody>
                    <a:bodyPr/>
                    <a:lstStyle/>
                    <a:p>
                      <a:pPr marL="152400" indent="-152400" algn="just">
                        <a:spcAft>
                          <a:spcPts val="0"/>
                        </a:spcAft>
                      </a:pPr>
                      <a:r>
                        <a:rPr lang="ja-JP" sz="1400" kern="100">
                          <a:effectLst/>
                          <a:latin typeface="+mn-ea"/>
                          <a:ea typeface="+mn-ea"/>
                        </a:rPr>
                        <a:t>階</a:t>
                      </a:r>
                      <a:endParaRPr lang="ja-JP" sz="1100" kern="100">
                        <a:effectLst/>
                        <a:latin typeface="+mn-ea"/>
                        <a:ea typeface="+mn-ea"/>
                        <a:cs typeface="Times New Roman" panose="02020603050405020304" pitchFamily="18" charset="0"/>
                      </a:endParaRPr>
                    </a:p>
                  </a:txBody>
                  <a:tcPr marL="62865" marR="62865" marT="0" marB="0"/>
                </a:tc>
                <a:tc>
                  <a:txBody>
                    <a:bodyPr/>
                    <a:lstStyle/>
                    <a:p>
                      <a:pPr algn="ctr">
                        <a:spcAft>
                          <a:spcPts val="0"/>
                        </a:spcAft>
                      </a:pPr>
                      <a:r>
                        <a:rPr lang="ja-JP" sz="1400" kern="100">
                          <a:effectLst/>
                          <a:latin typeface="+mn-ea"/>
                          <a:ea typeface="+mn-ea"/>
                        </a:rPr>
                        <a:t>施　　設　　名</a:t>
                      </a:r>
                      <a:endParaRPr lang="ja-JP" sz="1100" kern="100">
                        <a:effectLst/>
                        <a:latin typeface="+mn-ea"/>
                        <a:ea typeface="+mn-ea"/>
                        <a:cs typeface="Times New Roman" panose="02020603050405020304" pitchFamily="18" charset="0"/>
                      </a:endParaRPr>
                    </a:p>
                  </a:txBody>
                  <a:tcPr marL="62865" marR="62865" marT="0" marB="0"/>
                </a:tc>
                <a:extLst>
                  <a:ext uri="{0D108BD9-81ED-4DB2-BD59-A6C34878D82A}">
                    <a16:rowId xmlns:a16="http://schemas.microsoft.com/office/drawing/2014/main" val="951339346"/>
                  </a:ext>
                </a:extLst>
              </a:tr>
              <a:tr h="269226">
                <a:tc>
                  <a:txBody>
                    <a:bodyPr/>
                    <a:lstStyle/>
                    <a:p>
                      <a:pPr marL="152400" indent="-152400" algn="just">
                        <a:spcAft>
                          <a:spcPts val="0"/>
                        </a:spcAft>
                      </a:pPr>
                      <a:r>
                        <a:rPr lang="ja-JP" sz="1400" kern="100">
                          <a:effectLst/>
                          <a:latin typeface="+mn-ea"/>
                          <a:ea typeface="+mn-ea"/>
                        </a:rPr>
                        <a:t>６</a:t>
                      </a:r>
                      <a:endParaRPr lang="ja-JP" sz="1100" kern="100">
                        <a:effectLst/>
                        <a:latin typeface="+mn-ea"/>
                        <a:ea typeface="+mn-ea"/>
                        <a:cs typeface="Times New Roman" panose="02020603050405020304" pitchFamily="18" charset="0"/>
                      </a:endParaRPr>
                    </a:p>
                  </a:txBody>
                  <a:tcPr marL="62865" marR="62865" marT="0" marB="0"/>
                </a:tc>
                <a:tc>
                  <a:txBody>
                    <a:bodyPr/>
                    <a:lstStyle/>
                    <a:p>
                      <a:pPr algn="just">
                        <a:spcAft>
                          <a:spcPts val="0"/>
                        </a:spcAft>
                      </a:pPr>
                      <a:r>
                        <a:rPr lang="ja-JP" sz="1400" kern="100" dirty="0">
                          <a:effectLst/>
                          <a:latin typeface="ＭＳ 明朝" panose="02020609040205080304" pitchFamily="17" charset="-128"/>
                          <a:ea typeface="ＭＳ 明朝" panose="02020609040205080304" pitchFamily="17" charset="-128"/>
                        </a:rPr>
                        <a:t>機械室</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tc>
                <a:extLst>
                  <a:ext uri="{0D108BD9-81ED-4DB2-BD59-A6C34878D82A}">
                    <a16:rowId xmlns:a16="http://schemas.microsoft.com/office/drawing/2014/main" val="3008300303"/>
                  </a:ext>
                </a:extLst>
              </a:tr>
              <a:tr h="454428">
                <a:tc>
                  <a:txBody>
                    <a:bodyPr/>
                    <a:lstStyle/>
                    <a:p>
                      <a:pPr marL="152400" indent="-152400" algn="just">
                        <a:spcAft>
                          <a:spcPts val="0"/>
                        </a:spcAft>
                      </a:pPr>
                      <a:r>
                        <a:rPr lang="ja-JP" sz="1400" kern="100">
                          <a:effectLst/>
                          <a:latin typeface="+mn-ea"/>
                          <a:ea typeface="+mn-ea"/>
                        </a:rPr>
                        <a:t>５</a:t>
                      </a:r>
                      <a:endParaRPr lang="ja-JP" sz="1100" kern="100">
                        <a:effectLst/>
                        <a:latin typeface="+mn-ea"/>
                        <a:ea typeface="+mn-ea"/>
                        <a:cs typeface="Times New Roman" panose="02020603050405020304" pitchFamily="18" charset="0"/>
                      </a:endParaRPr>
                    </a:p>
                  </a:txBody>
                  <a:tcPr marL="62865" marR="62865" marT="0" marB="0"/>
                </a:tc>
                <a:tc>
                  <a:txBody>
                    <a:bodyPr/>
                    <a:lstStyle/>
                    <a:p>
                      <a:pPr algn="just">
                        <a:spcAft>
                          <a:spcPts val="0"/>
                        </a:spcAft>
                      </a:pPr>
                      <a:r>
                        <a:rPr lang="ja-JP" sz="1400" kern="100" dirty="0">
                          <a:effectLst/>
                          <a:latin typeface="+mn-ea"/>
                          <a:ea typeface="+mn-ea"/>
                        </a:rPr>
                        <a:t>子育て支援センター（愛</a:t>
                      </a:r>
                      <a:r>
                        <a:rPr lang="ja-JP" sz="1400" kern="100" dirty="0" err="1">
                          <a:effectLst/>
                          <a:latin typeface="+mn-ea"/>
                          <a:ea typeface="+mn-ea"/>
                        </a:rPr>
                        <a:t>らんど</a:t>
                      </a:r>
                      <a:r>
                        <a:rPr lang="ja-JP" sz="1400" kern="100" dirty="0">
                          <a:effectLst/>
                          <a:latin typeface="+mn-ea"/>
                          <a:ea typeface="+mn-ea"/>
                        </a:rPr>
                        <a:t>よこすか）</a:t>
                      </a:r>
                      <a:endParaRPr lang="ja-JP" sz="1100" kern="100" dirty="0">
                        <a:effectLst/>
                        <a:latin typeface="+mn-ea"/>
                        <a:ea typeface="+mn-ea"/>
                      </a:endParaRPr>
                    </a:p>
                    <a:p>
                      <a:pPr algn="just">
                        <a:spcAft>
                          <a:spcPts val="0"/>
                        </a:spcAft>
                      </a:pPr>
                      <a:r>
                        <a:rPr lang="ja-JP" sz="1400" kern="100" dirty="0">
                          <a:effectLst/>
                          <a:latin typeface="+mn-ea"/>
                          <a:ea typeface="+mn-ea"/>
                        </a:rPr>
                        <a:t>一時預かり保育室（すくすくかん一時預かり保育室）</a:t>
                      </a:r>
                      <a:endParaRPr lang="ja-JP" sz="1100" kern="100" dirty="0">
                        <a:effectLst/>
                        <a:latin typeface="+mn-ea"/>
                        <a:ea typeface="+mn-ea"/>
                        <a:cs typeface="Times New Roman" panose="02020603050405020304" pitchFamily="18" charset="0"/>
                      </a:endParaRPr>
                    </a:p>
                  </a:txBody>
                  <a:tcPr marL="62865" marR="62865" marT="0" marB="0"/>
                </a:tc>
                <a:extLst>
                  <a:ext uri="{0D108BD9-81ED-4DB2-BD59-A6C34878D82A}">
                    <a16:rowId xmlns:a16="http://schemas.microsoft.com/office/drawing/2014/main" val="997651262"/>
                  </a:ext>
                </a:extLst>
              </a:tr>
              <a:tr h="478059">
                <a:tc>
                  <a:txBody>
                    <a:bodyPr/>
                    <a:lstStyle/>
                    <a:p>
                      <a:pPr marL="152400" indent="-152400" algn="just">
                        <a:spcAft>
                          <a:spcPts val="0"/>
                        </a:spcAft>
                      </a:pPr>
                      <a:r>
                        <a:rPr lang="ja-JP" sz="1400" kern="100">
                          <a:effectLst/>
                          <a:latin typeface="+mn-ea"/>
                          <a:ea typeface="+mn-ea"/>
                        </a:rPr>
                        <a:t>４　　</a:t>
                      </a:r>
                      <a:endParaRPr lang="ja-JP" sz="1100" kern="100">
                        <a:effectLst/>
                        <a:latin typeface="+mn-ea"/>
                        <a:ea typeface="+mn-ea"/>
                      </a:endParaRPr>
                    </a:p>
                    <a:p>
                      <a:pPr algn="just">
                        <a:spcAft>
                          <a:spcPts val="0"/>
                        </a:spcAft>
                      </a:pPr>
                      <a:r>
                        <a:rPr lang="en-US" sz="1400" kern="100">
                          <a:effectLst/>
                          <a:latin typeface="+mn-ea"/>
                          <a:ea typeface="+mn-ea"/>
                        </a:rPr>
                        <a:t> </a:t>
                      </a:r>
                      <a:endParaRPr lang="ja-JP" sz="1100" kern="100">
                        <a:effectLst/>
                        <a:latin typeface="+mn-ea"/>
                        <a:ea typeface="+mn-ea"/>
                        <a:cs typeface="Times New Roman" panose="02020603050405020304" pitchFamily="18" charset="0"/>
                      </a:endParaRPr>
                    </a:p>
                  </a:txBody>
                  <a:tcPr marL="62865" marR="62865" marT="0" marB="0"/>
                </a:tc>
                <a:tc>
                  <a:txBody>
                    <a:bodyPr/>
                    <a:lstStyle/>
                    <a:p>
                      <a:pPr marL="152400" indent="-152400" algn="just">
                        <a:spcAft>
                          <a:spcPts val="0"/>
                        </a:spcAft>
                      </a:pPr>
                      <a:r>
                        <a:rPr lang="ja-JP" sz="1400" kern="100" dirty="0">
                          <a:effectLst/>
                          <a:latin typeface="+mn-ea"/>
                          <a:ea typeface="+mn-ea"/>
                        </a:rPr>
                        <a:t>ファミリー・サポート・センター</a:t>
                      </a:r>
                      <a:endParaRPr lang="ja-JP" sz="1100" kern="100" dirty="0">
                        <a:effectLst/>
                        <a:latin typeface="+mn-ea"/>
                        <a:ea typeface="+mn-ea"/>
                      </a:endParaRPr>
                    </a:p>
                    <a:p>
                      <a:pPr algn="just">
                        <a:spcAft>
                          <a:spcPts val="0"/>
                        </a:spcAft>
                      </a:pPr>
                      <a:r>
                        <a:rPr lang="ja-JP" sz="1400" kern="100" dirty="0">
                          <a:effectLst/>
                          <a:latin typeface="+mn-ea"/>
                          <a:ea typeface="+mn-ea"/>
                        </a:rPr>
                        <a:t>研修室</a:t>
                      </a:r>
                      <a:endParaRPr lang="ja-JP" sz="1100" kern="100" dirty="0">
                        <a:effectLst/>
                        <a:latin typeface="+mn-ea"/>
                        <a:ea typeface="+mn-ea"/>
                        <a:cs typeface="Times New Roman" panose="02020603050405020304" pitchFamily="18" charset="0"/>
                      </a:endParaRPr>
                    </a:p>
                  </a:txBody>
                  <a:tcPr marL="62865" marR="62865" marT="0" marB="0"/>
                </a:tc>
                <a:extLst>
                  <a:ext uri="{0D108BD9-81ED-4DB2-BD59-A6C34878D82A}">
                    <a16:rowId xmlns:a16="http://schemas.microsoft.com/office/drawing/2014/main" val="3359654767"/>
                  </a:ext>
                </a:extLst>
              </a:tr>
              <a:tr h="421756">
                <a:tc>
                  <a:txBody>
                    <a:bodyPr/>
                    <a:lstStyle/>
                    <a:p>
                      <a:pPr marL="152400" indent="-152400" algn="just">
                        <a:spcAft>
                          <a:spcPts val="0"/>
                        </a:spcAft>
                      </a:pPr>
                      <a:r>
                        <a:rPr lang="ja-JP" sz="1400" kern="100">
                          <a:effectLst/>
                          <a:latin typeface="+mn-ea"/>
                          <a:ea typeface="+mn-ea"/>
                        </a:rPr>
                        <a:t>３</a:t>
                      </a:r>
                      <a:endParaRPr lang="ja-JP" sz="1100" kern="100">
                        <a:effectLst/>
                        <a:latin typeface="+mn-ea"/>
                        <a:ea typeface="+mn-ea"/>
                        <a:cs typeface="Times New Roman" panose="02020603050405020304" pitchFamily="18" charset="0"/>
                      </a:endParaRPr>
                    </a:p>
                  </a:txBody>
                  <a:tcPr marL="62865" marR="62865" marT="0" marB="0"/>
                </a:tc>
                <a:tc>
                  <a:txBody>
                    <a:bodyPr/>
                    <a:lstStyle/>
                    <a:p>
                      <a:pPr algn="just">
                        <a:spcAft>
                          <a:spcPts val="0"/>
                        </a:spcAft>
                      </a:pPr>
                      <a:r>
                        <a:rPr lang="ja-JP" sz="1400" kern="100">
                          <a:effectLst/>
                          <a:latin typeface="+mn-ea"/>
                          <a:ea typeface="+mn-ea"/>
                        </a:rPr>
                        <a:t>中央こども園（４・５歳、読書室、屋上園庭）</a:t>
                      </a:r>
                      <a:endParaRPr lang="ja-JP" sz="1100" kern="100">
                        <a:effectLst/>
                        <a:latin typeface="+mn-ea"/>
                        <a:ea typeface="+mn-ea"/>
                        <a:cs typeface="Times New Roman" panose="02020603050405020304" pitchFamily="18" charset="0"/>
                      </a:endParaRPr>
                    </a:p>
                  </a:txBody>
                  <a:tcPr marL="62865" marR="62865" marT="0" marB="0"/>
                </a:tc>
                <a:extLst>
                  <a:ext uri="{0D108BD9-81ED-4DB2-BD59-A6C34878D82A}">
                    <a16:rowId xmlns:a16="http://schemas.microsoft.com/office/drawing/2014/main" val="960751915"/>
                  </a:ext>
                </a:extLst>
              </a:tr>
              <a:tr h="396946">
                <a:tc>
                  <a:txBody>
                    <a:bodyPr/>
                    <a:lstStyle/>
                    <a:p>
                      <a:pPr marL="152400" indent="-152400" algn="just">
                        <a:spcAft>
                          <a:spcPts val="0"/>
                        </a:spcAft>
                      </a:pPr>
                      <a:r>
                        <a:rPr lang="ja-JP" sz="1400" kern="100">
                          <a:effectLst/>
                          <a:latin typeface="+mn-ea"/>
                          <a:ea typeface="+mn-ea"/>
                        </a:rPr>
                        <a:t>２</a:t>
                      </a:r>
                      <a:endParaRPr lang="ja-JP" sz="1100" kern="100">
                        <a:effectLst/>
                        <a:latin typeface="+mn-ea"/>
                        <a:ea typeface="+mn-ea"/>
                        <a:cs typeface="Times New Roman" panose="02020603050405020304" pitchFamily="18" charset="0"/>
                      </a:endParaRPr>
                    </a:p>
                  </a:txBody>
                  <a:tcPr marL="62865" marR="62865" marT="0" marB="0"/>
                </a:tc>
                <a:tc>
                  <a:txBody>
                    <a:bodyPr/>
                    <a:lstStyle/>
                    <a:p>
                      <a:pPr algn="just">
                        <a:spcAft>
                          <a:spcPts val="0"/>
                        </a:spcAft>
                      </a:pPr>
                      <a:r>
                        <a:rPr lang="ja-JP" sz="1400" kern="100">
                          <a:effectLst/>
                          <a:latin typeface="+mn-ea"/>
                          <a:ea typeface="+mn-ea"/>
                        </a:rPr>
                        <a:t>中央こども園（２・３歳児、ランチルーム）</a:t>
                      </a:r>
                      <a:endParaRPr lang="ja-JP" sz="1100" kern="100">
                        <a:effectLst/>
                        <a:latin typeface="+mn-ea"/>
                        <a:ea typeface="+mn-ea"/>
                        <a:cs typeface="Times New Roman" panose="02020603050405020304" pitchFamily="18" charset="0"/>
                      </a:endParaRPr>
                    </a:p>
                  </a:txBody>
                  <a:tcPr marL="62865" marR="62865" marT="0" marB="0"/>
                </a:tc>
                <a:extLst>
                  <a:ext uri="{0D108BD9-81ED-4DB2-BD59-A6C34878D82A}">
                    <a16:rowId xmlns:a16="http://schemas.microsoft.com/office/drawing/2014/main" val="3623169465"/>
                  </a:ext>
                </a:extLst>
              </a:tr>
              <a:tr h="529262">
                <a:tc>
                  <a:txBody>
                    <a:bodyPr/>
                    <a:lstStyle/>
                    <a:p>
                      <a:pPr marL="152400" indent="-152400" algn="just">
                        <a:spcAft>
                          <a:spcPts val="0"/>
                        </a:spcAft>
                      </a:pPr>
                      <a:r>
                        <a:rPr lang="ja-JP" sz="1400" kern="100">
                          <a:effectLst/>
                          <a:latin typeface="+mn-ea"/>
                          <a:ea typeface="+mn-ea"/>
                        </a:rPr>
                        <a:t>１</a:t>
                      </a:r>
                      <a:endParaRPr lang="ja-JP" sz="1100" kern="100">
                        <a:effectLst/>
                        <a:latin typeface="+mn-ea"/>
                        <a:ea typeface="+mn-ea"/>
                        <a:cs typeface="Times New Roman" panose="02020603050405020304" pitchFamily="18" charset="0"/>
                      </a:endParaRPr>
                    </a:p>
                  </a:txBody>
                  <a:tcPr marL="62865" marR="62865" marT="0" marB="0"/>
                </a:tc>
                <a:tc>
                  <a:txBody>
                    <a:bodyPr/>
                    <a:lstStyle/>
                    <a:p>
                      <a:pPr algn="just">
                        <a:spcAft>
                          <a:spcPts val="0"/>
                        </a:spcAft>
                      </a:pPr>
                      <a:r>
                        <a:rPr lang="ja-JP" sz="1400" kern="100" dirty="0">
                          <a:effectLst/>
                          <a:latin typeface="+mn-ea"/>
                          <a:ea typeface="+mn-ea"/>
                        </a:rPr>
                        <a:t>中央こども園（０・１歳児、職員室、園庭）</a:t>
                      </a:r>
                      <a:endParaRPr lang="ja-JP" sz="1100" kern="100" dirty="0">
                        <a:effectLst/>
                        <a:latin typeface="+mn-ea"/>
                        <a:ea typeface="+mn-ea"/>
                      </a:endParaRPr>
                    </a:p>
                    <a:p>
                      <a:pPr algn="just">
                        <a:spcAft>
                          <a:spcPts val="0"/>
                        </a:spcAft>
                      </a:pPr>
                      <a:r>
                        <a:rPr lang="ja-JP" sz="1400" kern="100" dirty="0">
                          <a:effectLst/>
                          <a:latin typeface="+mn-ea"/>
                          <a:ea typeface="+mn-ea"/>
                        </a:rPr>
                        <a:t>病児・病後児保育センター</a:t>
                      </a:r>
                      <a:endParaRPr lang="ja-JP" sz="1100" kern="100" dirty="0">
                        <a:effectLst/>
                        <a:latin typeface="+mn-ea"/>
                        <a:ea typeface="+mn-ea"/>
                        <a:cs typeface="Times New Roman" panose="02020603050405020304" pitchFamily="18" charset="0"/>
                      </a:endParaRPr>
                    </a:p>
                  </a:txBody>
                  <a:tcPr marL="62865" marR="62865" marT="0" marB="0"/>
                </a:tc>
                <a:extLst>
                  <a:ext uri="{0D108BD9-81ED-4DB2-BD59-A6C34878D82A}">
                    <a16:rowId xmlns:a16="http://schemas.microsoft.com/office/drawing/2014/main" val="3730428104"/>
                  </a:ext>
                </a:extLst>
              </a:tr>
            </a:tbl>
          </a:graphicData>
        </a:graphic>
      </p:graphicFrame>
      <p:sp>
        <p:nvSpPr>
          <p:cNvPr id="7" name="スライド番号プレースホルダー 6">
            <a:extLst>
              <a:ext uri="{FF2B5EF4-FFF2-40B4-BE49-F238E27FC236}">
                <a16:creationId xmlns:a16="http://schemas.microsoft.com/office/drawing/2014/main" id="{D40AC765-FEB5-44C8-8ABF-CF1BCA642616}"/>
              </a:ext>
            </a:extLst>
          </p:cNvPr>
          <p:cNvSpPr>
            <a:spLocks noGrp="1"/>
          </p:cNvSpPr>
          <p:nvPr>
            <p:ph type="sldNum" sz="quarter" idx="12"/>
          </p:nvPr>
        </p:nvSpPr>
        <p:spPr/>
        <p:txBody>
          <a:bodyPr/>
          <a:lstStyle/>
          <a:p>
            <a:fld id="{48F63A3B-78C7-47BE-AE5E-E10140E04643}" type="slidenum">
              <a:rPr lang="en-US" sz="1600" smtClean="0"/>
              <a:t>3</a:t>
            </a:fld>
            <a:endParaRPr lang="en-US" sz="1600" dirty="0"/>
          </a:p>
        </p:txBody>
      </p:sp>
      <p:pic>
        <p:nvPicPr>
          <p:cNvPr id="8" name="図 7">
            <a:extLst>
              <a:ext uri="{FF2B5EF4-FFF2-40B4-BE49-F238E27FC236}">
                <a16:creationId xmlns:a16="http://schemas.microsoft.com/office/drawing/2014/main" id="{FC1E7C84-8060-4467-B36F-5D122614133D}"/>
              </a:ext>
            </a:extLst>
          </p:cNvPr>
          <p:cNvPicPr>
            <a:picLocks noChangeAspect="1"/>
          </p:cNvPicPr>
          <p:nvPr/>
        </p:nvPicPr>
        <p:blipFill>
          <a:blip r:embed="rId2"/>
          <a:stretch>
            <a:fillRect/>
          </a:stretch>
        </p:blipFill>
        <p:spPr>
          <a:xfrm>
            <a:off x="6316165" y="3698494"/>
            <a:ext cx="3986784" cy="2657856"/>
          </a:xfrm>
          <a:prstGeom prst="rect">
            <a:avLst/>
          </a:prstGeom>
        </p:spPr>
      </p:pic>
      <p:pic>
        <p:nvPicPr>
          <p:cNvPr id="9" name="図 8">
            <a:extLst>
              <a:ext uri="{FF2B5EF4-FFF2-40B4-BE49-F238E27FC236}">
                <a16:creationId xmlns:a16="http://schemas.microsoft.com/office/drawing/2014/main" id="{DFED29C3-9126-4E03-BBD8-FA1523E259CF}"/>
              </a:ext>
            </a:extLst>
          </p:cNvPr>
          <p:cNvPicPr>
            <a:picLocks noChangeAspect="1"/>
          </p:cNvPicPr>
          <p:nvPr/>
        </p:nvPicPr>
        <p:blipFill>
          <a:blip r:embed="rId3"/>
          <a:stretch>
            <a:fillRect/>
          </a:stretch>
        </p:blipFill>
        <p:spPr>
          <a:xfrm>
            <a:off x="8650555" y="1964150"/>
            <a:ext cx="2974848" cy="2151888"/>
          </a:xfrm>
          <a:prstGeom prst="rect">
            <a:avLst/>
          </a:prstGeom>
        </p:spPr>
      </p:pic>
    </p:spTree>
    <p:extLst>
      <p:ext uri="{BB962C8B-B14F-4D97-AF65-F5344CB8AC3E}">
        <p14:creationId xmlns:p14="http://schemas.microsoft.com/office/powerpoint/2010/main" val="11656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769087" y="169510"/>
            <a:ext cx="10299405" cy="841191"/>
          </a:xfrm>
        </p:spPr>
        <p:txBody>
          <a:bodyPr>
            <a:normAutofit/>
          </a:bodyPr>
          <a:lstStyle/>
          <a:p>
            <a:pPr algn="l"/>
            <a:r>
              <a:rPr kumimoji="1" lang="ja-JP" altLang="en-US" sz="4400" u="sng" dirty="0"/>
              <a:t>子育て支援課の重点施策</a:t>
            </a:r>
          </a:p>
        </p:txBody>
      </p:sp>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a:xfrm>
            <a:off x="769087" y="1379832"/>
            <a:ext cx="9144000" cy="3011415"/>
          </a:xfrm>
        </p:spPr>
        <p:txBody>
          <a:bodyPr>
            <a:normAutofit/>
          </a:bodyPr>
          <a:lstStyle/>
          <a:p>
            <a:pPr algn="l"/>
            <a:r>
              <a:rPr kumimoji="1" lang="ja-JP" altLang="en-US" dirty="0"/>
              <a:t>１．保育料の独自の無償化</a:t>
            </a:r>
            <a:endParaRPr kumimoji="1" lang="en-US" altLang="ja-JP" dirty="0"/>
          </a:p>
          <a:p>
            <a:pPr algn="l"/>
            <a:r>
              <a:rPr lang="ja-JP" altLang="en-US" dirty="0"/>
              <a:t>２．保育料の多子減免の拡大</a:t>
            </a:r>
            <a:endParaRPr lang="en-US" altLang="ja-JP" dirty="0"/>
          </a:p>
          <a:p>
            <a:pPr algn="l"/>
            <a:r>
              <a:rPr kumimoji="1" lang="ja-JP" altLang="en-US" dirty="0"/>
              <a:t>３．愛</a:t>
            </a:r>
            <a:r>
              <a:rPr kumimoji="1" lang="ja-JP" altLang="en-US" dirty="0" err="1"/>
              <a:t>らん</a:t>
            </a:r>
            <a:r>
              <a:rPr kumimoji="1" lang="ja-JP" altLang="en-US" dirty="0"/>
              <a:t>どの充実</a:t>
            </a:r>
            <a:endParaRPr kumimoji="1" lang="en-US" altLang="ja-JP" dirty="0"/>
          </a:p>
          <a:p>
            <a:pPr algn="l"/>
            <a:r>
              <a:rPr lang="ja-JP" altLang="en-US" dirty="0"/>
              <a:t>４．保育施設での</a:t>
            </a:r>
            <a:r>
              <a:rPr lang="en-US" altLang="ja-JP" dirty="0"/>
              <a:t>ICT</a:t>
            </a:r>
            <a:r>
              <a:rPr lang="ja-JP" altLang="en-US" dirty="0"/>
              <a:t>推進</a:t>
            </a:r>
            <a:endParaRPr lang="en-US" altLang="ja-JP" dirty="0"/>
          </a:p>
          <a:p>
            <a:pPr algn="l"/>
            <a:r>
              <a:rPr kumimoji="1" lang="ja-JP" altLang="en-US" dirty="0"/>
              <a:t>５．放課後児童クラブの利用料の引き下げ</a:t>
            </a:r>
          </a:p>
        </p:txBody>
      </p:sp>
      <p:sp>
        <p:nvSpPr>
          <p:cNvPr id="5" name="スライド番号プレースホルダー 4">
            <a:extLst>
              <a:ext uri="{FF2B5EF4-FFF2-40B4-BE49-F238E27FC236}">
                <a16:creationId xmlns:a16="http://schemas.microsoft.com/office/drawing/2014/main" id="{94D9216F-95CB-48C1-ABB0-AFFA416CC7F1}"/>
              </a:ext>
            </a:extLst>
          </p:cNvPr>
          <p:cNvSpPr>
            <a:spLocks noGrp="1"/>
          </p:cNvSpPr>
          <p:nvPr>
            <p:ph type="sldNum" sz="quarter" idx="12"/>
          </p:nvPr>
        </p:nvSpPr>
        <p:spPr/>
        <p:txBody>
          <a:bodyPr/>
          <a:lstStyle/>
          <a:p>
            <a:fld id="{48F63A3B-78C7-47BE-AE5E-E10140E04643}" type="slidenum">
              <a:rPr lang="en-US" sz="1600" smtClean="0"/>
              <a:t>4</a:t>
            </a:fld>
            <a:endParaRPr lang="en-US" sz="1600" dirty="0"/>
          </a:p>
        </p:txBody>
      </p:sp>
    </p:spTree>
    <p:extLst>
      <p:ext uri="{BB962C8B-B14F-4D97-AF65-F5344CB8AC3E}">
        <p14:creationId xmlns:p14="http://schemas.microsoft.com/office/powerpoint/2010/main" val="314326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769087" y="169510"/>
            <a:ext cx="10299405" cy="841191"/>
          </a:xfrm>
        </p:spPr>
        <p:txBody>
          <a:bodyPr>
            <a:normAutofit/>
          </a:bodyPr>
          <a:lstStyle/>
          <a:p>
            <a:pPr algn="l"/>
            <a:r>
              <a:rPr kumimoji="1" lang="ja-JP" altLang="en-US" sz="3600" u="sng" dirty="0"/>
              <a:t>１．保育料の</a:t>
            </a:r>
            <a:r>
              <a:rPr kumimoji="1" lang="ja-JP" altLang="en-US" sz="3600" u="sng" dirty="0">
                <a:solidFill>
                  <a:srgbClr val="FF0000"/>
                </a:solidFill>
              </a:rPr>
              <a:t>独自</a:t>
            </a:r>
            <a:r>
              <a:rPr kumimoji="1" lang="ja-JP" altLang="en-US" sz="3600" u="sng" dirty="0"/>
              <a:t>の無償化</a:t>
            </a:r>
          </a:p>
        </p:txBody>
      </p:sp>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a:xfrm>
            <a:off x="769087" y="1379832"/>
            <a:ext cx="10607750" cy="3394187"/>
          </a:xfrm>
        </p:spPr>
        <p:txBody>
          <a:bodyPr>
            <a:normAutofit/>
          </a:bodyPr>
          <a:lstStyle/>
          <a:p>
            <a:pPr algn="l"/>
            <a:r>
              <a:rPr kumimoji="1" lang="ja-JP" altLang="en-US" dirty="0"/>
              <a:t>平成</a:t>
            </a:r>
            <a:r>
              <a:rPr kumimoji="1" lang="en-US" altLang="ja-JP" dirty="0"/>
              <a:t>30</a:t>
            </a:r>
            <a:r>
              <a:rPr kumimoji="1" lang="ja-JP" altLang="en-US" dirty="0"/>
              <a:t>年４月　年収</a:t>
            </a:r>
            <a:r>
              <a:rPr kumimoji="1" lang="en-US" altLang="ja-JP" dirty="0"/>
              <a:t>360</a:t>
            </a:r>
            <a:r>
              <a:rPr kumimoji="1" lang="ja-JP" altLang="en-US" dirty="0"/>
              <a:t>万円相当世帯まで無償化</a:t>
            </a:r>
            <a:r>
              <a:rPr kumimoji="1" lang="en-US" altLang="ja-JP" sz="2000" dirty="0"/>
              <a:t>【</a:t>
            </a:r>
            <a:r>
              <a:rPr kumimoji="1" lang="ja-JP" altLang="en-US" sz="2000" dirty="0"/>
              <a:t>予算額約</a:t>
            </a:r>
            <a:r>
              <a:rPr kumimoji="1" lang="en-US" altLang="ja-JP" sz="2000" dirty="0"/>
              <a:t>80,000</a:t>
            </a:r>
            <a:r>
              <a:rPr kumimoji="1" lang="ja-JP" altLang="en-US" sz="2000" dirty="0"/>
              <a:t>千円</a:t>
            </a:r>
            <a:r>
              <a:rPr lang="en-US" altLang="ja-JP" sz="2000" dirty="0"/>
              <a:t>】</a:t>
            </a:r>
            <a:endParaRPr kumimoji="1" lang="en-US" altLang="ja-JP" dirty="0"/>
          </a:p>
          <a:p>
            <a:pPr algn="l"/>
            <a:r>
              <a:rPr kumimoji="1" lang="ja-JP" altLang="en-US" dirty="0"/>
              <a:t>　　　　　　　⇒国の推進する無償化に先行し、認可幼稚園・保育園の</a:t>
            </a:r>
            <a:endParaRPr kumimoji="1" lang="en-US" altLang="ja-JP" dirty="0"/>
          </a:p>
          <a:p>
            <a:pPr algn="l"/>
            <a:r>
              <a:rPr lang="ja-JP" altLang="en-US" dirty="0"/>
              <a:t>　　　　　　　　</a:t>
            </a:r>
            <a:r>
              <a:rPr kumimoji="1" lang="ja-JP" altLang="en-US" dirty="0"/>
              <a:t>保育料の無償化範囲を拡大</a:t>
            </a:r>
            <a:endParaRPr kumimoji="1" lang="en-US" altLang="ja-JP" dirty="0"/>
          </a:p>
          <a:p>
            <a:pPr algn="l"/>
            <a:endParaRPr kumimoji="1" lang="en-US" altLang="ja-JP" dirty="0"/>
          </a:p>
          <a:p>
            <a:pPr algn="l"/>
            <a:r>
              <a:rPr kumimoji="1" lang="ja-JP" altLang="en-US" dirty="0"/>
              <a:t>令和元年</a:t>
            </a:r>
            <a:r>
              <a:rPr kumimoji="1" lang="en-US" altLang="ja-JP" dirty="0"/>
              <a:t>10</a:t>
            </a:r>
            <a:r>
              <a:rPr kumimoji="1" lang="ja-JP" altLang="en-US" dirty="0"/>
              <a:t>月　　年収</a:t>
            </a:r>
            <a:r>
              <a:rPr kumimoji="1" lang="en-US" altLang="ja-JP" dirty="0"/>
              <a:t>500</a:t>
            </a:r>
            <a:r>
              <a:rPr kumimoji="1" lang="ja-JP" altLang="en-US" dirty="0"/>
              <a:t>万円相当世帯まで無償化</a:t>
            </a:r>
            <a:r>
              <a:rPr kumimoji="1" lang="en-US" altLang="ja-JP" sz="2000" dirty="0"/>
              <a:t>【</a:t>
            </a:r>
            <a:r>
              <a:rPr kumimoji="1" lang="ja-JP" altLang="en-US" sz="2000" dirty="0"/>
              <a:t>予算額約</a:t>
            </a:r>
            <a:r>
              <a:rPr kumimoji="1" lang="en-US" altLang="ja-JP" sz="2000" dirty="0"/>
              <a:t>100,000</a:t>
            </a:r>
            <a:r>
              <a:rPr lang="ja-JP" altLang="en-US" sz="2000" dirty="0"/>
              <a:t>千円</a:t>
            </a:r>
            <a:r>
              <a:rPr lang="en-US" altLang="ja-JP" sz="2000" dirty="0"/>
              <a:t>】</a:t>
            </a:r>
            <a:endParaRPr kumimoji="1" lang="en-US" altLang="ja-JP" dirty="0"/>
          </a:p>
          <a:p>
            <a:pPr algn="l"/>
            <a:r>
              <a:rPr lang="ja-JP" altLang="en-US" dirty="0"/>
              <a:t>　　　　　　　⇒国の無償化（原則</a:t>
            </a:r>
            <a:r>
              <a:rPr lang="en-US" altLang="ja-JP" dirty="0"/>
              <a:t>3</a:t>
            </a:r>
            <a:r>
              <a:rPr lang="ja-JP" altLang="en-US" dirty="0"/>
              <a:t>歳児以上を無償化）時に、独自に</a:t>
            </a:r>
            <a:endParaRPr lang="en-US" altLang="ja-JP" dirty="0"/>
          </a:p>
          <a:p>
            <a:pPr algn="l"/>
            <a:r>
              <a:rPr lang="ja-JP" altLang="en-US" dirty="0"/>
              <a:t>　　　　　　　　</a:t>
            </a:r>
            <a:r>
              <a:rPr lang="en-US" altLang="ja-JP" dirty="0"/>
              <a:t>0</a:t>
            </a:r>
            <a:r>
              <a:rPr lang="ja-JP" altLang="en-US" dirty="0"/>
              <a:t>～</a:t>
            </a:r>
            <a:r>
              <a:rPr lang="en-US" altLang="ja-JP" dirty="0"/>
              <a:t>2</a:t>
            </a:r>
            <a:r>
              <a:rPr lang="ja-JP" altLang="en-US" dirty="0"/>
              <a:t>歳児の無償化範囲を拡大</a:t>
            </a:r>
            <a:endParaRPr kumimoji="1" lang="ja-JP" altLang="en-US" dirty="0"/>
          </a:p>
        </p:txBody>
      </p:sp>
      <p:sp>
        <p:nvSpPr>
          <p:cNvPr id="4" name="テキスト ボックス 3">
            <a:extLst>
              <a:ext uri="{FF2B5EF4-FFF2-40B4-BE49-F238E27FC236}">
                <a16:creationId xmlns:a16="http://schemas.microsoft.com/office/drawing/2014/main" id="{369CE86D-A590-40FB-AB86-9A6B51E48F17}"/>
              </a:ext>
            </a:extLst>
          </p:cNvPr>
          <p:cNvSpPr txBox="1"/>
          <p:nvPr/>
        </p:nvSpPr>
        <p:spPr>
          <a:xfrm>
            <a:off x="1297172" y="5155002"/>
            <a:ext cx="8984512" cy="646331"/>
          </a:xfrm>
          <a:prstGeom prst="rect">
            <a:avLst/>
          </a:prstGeom>
          <a:noFill/>
        </p:spPr>
        <p:txBody>
          <a:bodyPr wrap="square" rtlCol="0">
            <a:spAutoFit/>
          </a:bodyPr>
          <a:lstStyle/>
          <a:p>
            <a:r>
              <a:rPr kumimoji="1" lang="ja-JP" altLang="en-US" dirty="0"/>
              <a:t>⇒所得の比較的少ない世帯（若年世帯や雇用の不安定な世帯など）の教育・保育施設の利用を支援し、</a:t>
            </a:r>
            <a:r>
              <a:rPr kumimoji="1" lang="ja-JP" altLang="en-US" dirty="0">
                <a:solidFill>
                  <a:srgbClr val="FF0000"/>
                </a:solidFill>
              </a:rPr>
              <a:t>子育て世帯の経済的安定を支援</a:t>
            </a:r>
            <a:r>
              <a:rPr kumimoji="1" lang="ja-JP" altLang="en-US" dirty="0"/>
              <a:t>します。</a:t>
            </a:r>
          </a:p>
        </p:txBody>
      </p:sp>
      <p:sp>
        <p:nvSpPr>
          <p:cNvPr id="6" name="スライド番号プレースホルダー 5">
            <a:extLst>
              <a:ext uri="{FF2B5EF4-FFF2-40B4-BE49-F238E27FC236}">
                <a16:creationId xmlns:a16="http://schemas.microsoft.com/office/drawing/2014/main" id="{70B59182-5C46-4C7F-A808-E65B66C6E895}"/>
              </a:ext>
            </a:extLst>
          </p:cNvPr>
          <p:cNvSpPr>
            <a:spLocks noGrp="1"/>
          </p:cNvSpPr>
          <p:nvPr>
            <p:ph type="sldNum" sz="quarter" idx="12"/>
          </p:nvPr>
        </p:nvSpPr>
        <p:spPr/>
        <p:txBody>
          <a:bodyPr/>
          <a:lstStyle/>
          <a:p>
            <a:fld id="{48F63A3B-78C7-47BE-AE5E-E10140E04643}" type="slidenum">
              <a:rPr lang="en-US" sz="1600" smtClean="0"/>
              <a:t>5</a:t>
            </a:fld>
            <a:endParaRPr lang="en-US" sz="1600" dirty="0"/>
          </a:p>
        </p:txBody>
      </p:sp>
    </p:spTree>
    <p:extLst>
      <p:ext uri="{BB962C8B-B14F-4D97-AF65-F5344CB8AC3E}">
        <p14:creationId xmlns:p14="http://schemas.microsoft.com/office/powerpoint/2010/main" val="388650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769087" y="169510"/>
            <a:ext cx="10299405" cy="841191"/>
          </a:xfrm>
        </p:spPr>
        <p:txBody>
          <a:bodyPr>
            <a:normAutofit fontScale="90000"/>
          </a:bodyPr>
          <a:lstStyle/>
          <a:p>
            <a:pPr algn="l"/>
            <a:r>
              <a:rPr kumimoji="1" lang="ja-JP" altLang="en-US" sz="3600" u="sng" dirty="0"/>
              <a:t>２．</a:t>
            </a:r>
            <a:r>
              <a:rPr lang="ja-JP" altLang="en-US" sz="3600" u="sng" dirty="0"/>
              <a:t>保育料の多子減免</a:t>
            </a:r>
            <a:r>
              <a:rPr lang="ja-JP" altLang="en-US" sz="3100" u="sng" dirty="0"/>
              <a:t>（</a:t>
            </a:r>
            <a:r>
              <a:rPr lang="en-US" altLang="ja-JP" sz="3100" u="sng" dirty="0"/>
              <a:t>2</a:t>
            </a:r>
            <a:r>
              <a:rPr lang="ja-JP" altLang="en-US" sz="3100" u="sng" dirty="0"/>
              <a:t>子半額・</a:t>
            </a:r>
            <a:r>
              <a:rPr lang="en-US" altLang="ja-JP" sz="3100" u="sng" dirty="0"/>
              <a:t>3</a:t>
            </a:r>
            <a:r>
              <a:rPr lang="ja-JP" altLang="en-US" sz="3100" u="sng" dirty="0"/>
              <a:t>子以下無料）</a:t>
            </a:r>
            <a:r>
              <a:rPr lang="ja-JP" altLang="en-US" sz="3600" u="sng" dirty="0"/>
              <a:t>の拡大</a:t>
            </a:r>
            <a:endParaRPr kumimoji="1" lang="ja-JP" altLang="en-US" sz="3600" u="sng" dirty="0"/>
          </a:p>
        </p:txBody>
      </p:sp>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a:xfrm>
            <a:off x="769087" y="1379832"/>
            <a:ext cx="10607750" cy="3394187"/>
          </a:xfrm>
        </p:spPr>
        <p:txBody>
          <a:bodyPr>
            <a:normAutofit/>
          </a:bodyPr>
          <a:lstStyle/>
          <a:p>
            <a:pPr algn="l"/>
            <a:endParaRPr kumimoji="1" lang="en-US" altLang="ja-JP" dirty="0"/>
          </a:p>
          <a:p>
            <a:pPr algn="l"/>
            <a:r>
              <a:rPr lang="ja-JP" altLang="en-US" dirty="0"/>
              <a:t>　</a:t>
            </a:r>
            <a:endParaRPr kumimoji="1" lang="ja-JP" altLang="en-US" dirty="0"/>
          </a:p>
        </p:txBody>
      </p:sp>
      <p:sp>
        <p:nvSpPr>
          <p:cNvPr id="4" name="テキスト ボックス 3">
            <a:extLst>
              <a:ext uri="{FF2B5EF4-FFF2-40B4-BE49-F238E27FC236}">
                <a16:creationId xmlns:a16="http://schemas.microsoft.com/office/drawing/2014/main" id="{369CE86D-A590-40FB-AB86-9A6B51E48F17}"/>
              </a:ext>
            </a:extLst>
          </p:cNvPr>
          <p:cNvSpPr txBox="1"/>
          <p:nvPr/>
        </p:nvSpPr>
        <p:spPr>
          <a:xfrm>
            <a:off x="969336" y="5668684"/>
            <a:ext cx="9248552" cy="369332"/>
          </a:xfrm>
          <a:prstGeom prst="rect">
            <a:avLst/>
          </a:prstGeom>
          <a:noFill/>
        </p:spPr>
        <p:txBody>
          <a:bodyPr wrap="square" rtlCol="0">
            <a:spAutoFit/>
          </a:bodyPr>
          <a:lstStyle/>
          <a:p>
            <a:r>
              <a:rPr kumimoji="1" lang="ja-JP" altLang="en-US" dirty="0"/>
              <a:t>⇒多子世帯を経済的に支援し、</a:t>
            </a:r>
            <a:r>
              <a:rPr kumimoji="1" lang="ja-JP" altLang="en-US" dirty="0">
                <a:solidFill>
                  <a:srgbClr val="FF0000"/>
                </a:solidFill>
              </a:rPr>
              <a:t>安心して第２子、第３子を産み育て易い環境</a:t>
            </a:r>
            <a:r>
              <a:rPr kumimoji="1" lang="ja-JP" altLang="en-US" dirty="0"/>
              <a:t>を整えます。</a:t>
            </a:r>
          </a:p>
        </p:txBody>
      </p:sp>
      <p:pic>
        <p:nvPicPr>
          <p:cNvPr id="5" name="図 4">
            <a:extLst>
              <a:ext uri="{FF2B5EF4-FFF2-40B4-BE49-F238E27FC236}">
                <a16:creationId xmlns:a16="http://schemas.microsoft.com/office/drawing/2014/main" id="{5418DBEC-B36C-46BB-9967-CC11B33B78A8}"/>
              </a:ext>
            </a:extLst>
          </p:cNvPr>
          <p:cNvPicPr>
            <a:picLocks noChangeAspect="1"/>
          </p:cNvPicPr>
          <p:nvPr/>
        </p:nvPicPr>
        <p:blipFill>
          <a:blip r:embed="rId2"/>
          <a:stretch>
            <a:fillRect/>
          </a:stretch>
        </p:blipFill>
        <p:spPr>
          <a:xfrm>
            <a:off x="1610640" y="1733107"/>
            <a:ext cx="7686037" cy="2906054"/>
          </a:xfrm>
          <a:prstGeom prst="rect">
            <a:avLst/>
          </a:prstGeom>
        </p:spPr>
      </p:pic>
      <p:sp>
        <p:nvSpPr>
          <p:cNvPr id="6" name="正方形/長方形 5">
            <a:extLst>
              <a:ext uri="{FF2B5EF4-FFF2-40B4-BE49-F238E27FC236}">
                <a16:creationId xmlns:a16="http://schemas.microsoft.com/office/drawing/2014/main" id="{4A677526-479E-4936-B1C8-DFA5076D6BB1}"/>
              </a:ext>
            </a:extLst>
          </p:cNvPr>
          <p:cNvSpPr/>
          <p:nvPr/>
        </p:nvSpPr>
        <p:spPr>
          <a:xfrm>
            <a:off x="953386" y="1099296"/>
            <a:ext cx="9764233" cy="584775"/>
          </a:xfrm>
          <a:prstGeom prst="rect">
            <a:avLst/>
          </a:prstGeom>
        </p:spPr>
        <p:txBody>
          <a:bodyPr wrap="square">
            <a:spAutoFit/>
          </a:bodyPr>
          <a:lstStyle/>
          <a:p>
            <a:r>
              <a:rPr lang="ja-JP" altLang="en-US" sz="1600" dirty="0">
                <a:latin typeface="+mn-ea"/>
                <a:cs typeface="Times New Roman" panose="02020603050405020304" pitchFamily="18" charset="0"/>
              </a:rPr>
              <a:t>世帯の</a:t>
            </a:r>
            <a:r>
              <a:rPr lang="ja-JP" altLang="ja-JP" sz="1600" dirty="0">
                <a:latin typeface="+mn-ea"/>
                <a:cs typeface="Times New Roman" panose="02020603050405020304" pitchFamily="18" charset="0"/>
              </a:rPr>
              <a:t>こどもの年齢構成によって、以下の例のように一時期、保育料等の負担が急激に増えることがあ</a:t>
            </a:r>
            <a:r>
              <a:rPr lang="ja-JP" altLang="en-US" sz="1600" dirty="0">
                <a:latin typeface="+mn-ea"/>
                <a:cs typeface="Times New Roman" panose="02020603050405020304" pitchFamily="18" charset="0"/>
              </a:rPr>
              <a:t>りました</a:t>
            </a:r>
            <a:r>
              <a:rPr lang="ja-JP" altLang="ja-JP" sz="1600" dirty="0">
                <a:latin typeface="+mn-ea"/>
                <a:cs typeface="Times New Roman" panose="02020603050405020304" pitchFamily="18" charset="0"/>
              </a:rPr>
              <a:t>。</a:t>
            </a:r>
            <a:endParaRPr lang="ja-JP" altLang="en-US" sz="1600" dirty="0">
              <a:latin typeface="+mn-ea"/>
            </a:endParaRPr>
          </a:p>
        </p:txBody>
      </p:sp>
      <p:sp>
        <p:nvSpPr>
          <p:cNvPr id="7" name="正方形/長方形 6">
            <a:extLst>
              <a:ext uri="{FF2B5EF4-FFF2-40B4-BE49-F238E27FC236}">
                <a16:creationId xmlns:a16="http://schemas.microsoft.com/office/drawing/2014/main" id="{51F4CD2E-B912-47F2-9BB5-0E8130490CF6}"/>
              </a:ext>
            </a:extLst>
          </p:cNvPr>
          <p:cNvSpPr/>
          <p:nvPr/>
        </p:nvSpPr>
        <p:spPr>
          <a:xfrm>
            <a:off x="953385" y="4774019"/>
            <a:ext cx="10469528" cy="830997"/>
          </a:xfrm>
          <a:prstGeom prst="rect">
            <a:avLst/>
          </a:prstGeom>
        </p:spPr>
        <p:txBody>
          <a:bodyPr wrap="square">
            <a:spAutoFit/>
          </a:bodyPr>
          <a:lstStyle/>
          <a:p>
            <a:r>
              <a:rPr lang="ja-JP" altLang="en-US" sz="1600" dirty="0">
                <a:latin typeface="+mn-ea"/>
                <a:cs typeface="Times New Roman" panose="02020603050405020304" pitchFamily="18" charset="0"/>
              </a:rPr>
              <a:t>そこで横須賀市では、多子の数え方を拡大し、独自に減免対象を拡大しました。</a:t>
            </a:r>
            <a:endParaRPr lang="en-US" altLang="ja-JP" sz="1600" dirty="0">
              <a:latin typeface="+mn-ea"/>
              <a:cs typeface="Times New Roman" panose="02020603050405020304" pitchFamily="18" charset="0"/>
            </a:endParaRPr>
          </a:p>
          <a:p>
            <a:r>
              <a:rPr lang="en-US" altLang="ja-JP" sz="1600" dirty="0">
                <a:latin typeface="+mn-ea"/>
                <a:cs typeface="Times New Roman" panose="02020603050405020304" pitchFamily="18" charset="0"/>
              </a:rPr>
              <a:t>【</a:t>
            </a:r>
            <a:r>
              <a:rPr lang="ja-JP" altLang="en-US" sz="1600" dirty="0">
                <a:latin typeface="+mn-ea"/>
                <a:cs typeface="Times New Roman" panose="02020603050405020304" pitchFamily="18" charset="0"/>
              </a:rPr>
              <a:t>令和３年度まで</a:t>
            </a:r>
            <a:r>
              <a:rPr lang="en-US" altLang="ja-JP" sz="1600" dirty="0">
                <a:latin typeface="+mn-ea"/>
                <a:cs typeface="Times New Roman" panose="02020603050405020304" pitchFamily="18" charset="0"/>
              </a:rPr>
              <a:t>】</a:t>
            </a:r>
            <a:r>
              <a:rPr lang="ja-JP" altLang="en-US" sz="1600" dirty="0">
                <a:latin typeface="+mn-ea"/>
                <a:cs typeface="Times New Roman" panose="02020603050405020304" pitchFamily="18" charset="0"/>
              </a:rPr>
              <a:t>小学校就学前の認可施設に通う兄姉から数える（全国的なルール）</a:t>
            </a:r>
            <a:endParaRPr lang="en-US" altLang="ja-JP" sz="1600" dirty="0">
              <a:latin typeface="+mn-ea"/>
              <a:cs typeface="Times New Roman" panose="02020603050405020304" pitchFamily="18" charset="0"/>
            </a:endParaRPr>
          </a:p>
          <a:p>
            <a:r>
              <a:rPr lang="en-US" altLang="ja-JP" sz="1600" dirty="0">
                <a:latin typeface="+mn-ea"/>
                <a:cs typeface="Times New Roman" panose="02020603050405020304" pitchFamily="18" charset="0"/>
              </a:rPr>
              <a:t>【</a:t>
            </a:r>
            <a:r>
              <a:rPr lang="ja-JP" altLang="en-US" sz="1600" dirty="0">
                <a:latin typeface="+mn-ea"/>
                <a:cs typeface="Times New Roman" panose="02020603050405020304" pitchFamily="18" charset="0"/>
              </a:rPr>
              <a:t>令和４年度から</a:t>
            </a:r>
            <a:r>
              <a:rPr lang="en-US" altLang="ja-JP" sz="1600" dirty="0">
                <a:latin typeface="+mn-ea"/>
                <a:cs typeface="Times New Roman" panose="02020603050405020304" pitchFamily="18" charset="0"/>
              </a:rPr>
              <a:t>】</a:t>
            </a:r>
            <a:r>
              <a:rPr lang="ja-JP" altLang="en-US" sz="1600" dirty="0">
                <a:latin typeface="+mn-ea"/>
                <a:cs typeface="Times New Roman" panose="02020603050405020304" pitchFamily="18" charset="0"/>
              </a:rPr>
              <a:t>兄姉の年齢に関わらず年長者から数える（横須賀市独自のルール）</a:t>
            </a:r>
            <a:r>
              <a:rPr lang="en-US" altLang="ja-JP" sz="1600" dirty="0">
                <a:latin typeface="+mn-ea"/>
                <a:cs typeface="Times New Roman" panose="02020603050405020304" pitchFamily="18" charset="0"/>
              </a:rPr>
              <a:t>【</a:t>
            </a:r>
            <a:r>
              <a:rPr lang="ja-JP" altLang="en-US" sz="1600" dirty="0">
                <a:latin typeface="+mn-ea"/>
                <a:cs typeface="Times New Roman" panose="02020603050405020304" pitchFamily="18" charset="0"/>
              </a:rPr>
              <a:t>予算額約</a:t>
            </a:r>
            <a:r>
              <a:rPr lang="en-US" altLang="ja-JP" sz="1600" dirty="0">
                <a:latin typeface="+mn-ea"/>
                <a:cs typeface="Times New Roman" panose="02020603050405020304" pitchFamily="18" charset="0"/>
              </a:rPr>
              <a:t>100,000</a:t>
            </a:r>
            <a:r>
              <a:rPr lang="ja-JP" altLang="en-US" sz="1600" dirty="0">
                <a:latin typeface="+mn-ea"/>
                <a:cs typeface="Times New Roman" panose="02020603050405020304" pitchFamily="18" charset="0"/>
              </a:rPr>
              <a:t>千円</a:t>
            </a:r>
            <a:r>
              <a:rPr lang="en-US" altLang="ja-JP" sz="1600" dirty="0">
                <a:latin typeface="+mn-ea"/>
                <a:cs typeface="Times New Roman" panose="02020603050405020304" pitchFamily="18" charset="0"/>
              </a:rPr>
              <a:t>】</a:t>
            </a:r>
            <a:endParaRPr lang="ja-JP" altLang="en-US" sz="1600" dirty="0">
              <a:latin typeface="+mn-ea"/>
            </a:endParaRPr>
          </a:p>
        </p:txBody>
      </p:sp>
      <p:sp>
        <p:nvSpPr>
          <p:cNvPr id="8" name="テキスト ボックス 7">
            <a:extLst>
              <a:ext uri="{FF2B5EF4-FFF2-40B4-BE49-F238E27FC236}">
                <a16:creationId xmlns:a16="http://schemas.microsoft.com/office/drawing/2014/main" id="{AE92A526-609D-4592-9AF7-99BA51AC76E3}"/>
              </a:ext>
            </a:extLst>
          </p:cNvPr>
          <p:cNvSpPr txBox="1"/>
          <p:nvPr/>
        </p:nvSpPr>
        <p:spPr>
          <a:xfrm>
            <a:off x="614914" y="6201647"/>
            <a:ext cx="10607750" cy="369332"/>
          </a:xfrm>
          <a:prstGeom prst="rect">
            <a:avLst/>
          </a:prstGeom>
          <a:noFill/>
        </p:spPr>
        <p:txBody>
          <a:bodyPr wrap="square" rtlCol="0">
            <a:spAutoFit/>
          </a:bodyPr>
          <a:lstStyle/>
          <a:p>
            <a:pPr algn="ctr"/>
            <a:r>
              <a:rPr kumimoji="1" lang="ja-JP" altLang="en-US" b="1" u="sng" dirty="0">
                <a:solidFill>
                  <a:srgbClr val="FF0000"/>
                </a:solidFill>
              </a:rPr>
              <a:t>◎保育料の無償化、減免により、横須賀市は県内市で最も保育料負担が小さくなっています。</a:t>
            </a:r>
          </a:p>
        </p:txBody>
      </p:sp>
      <p:sp>
        <p:nvSpPr>
          <p:cNvPr id="10" name="スライド番号プレースホルダー 9">
            <a:extLst>
              <a:ext uri="{FF2B5EF4-FFF2-40B4-BE49-F238E27FC236}">
                <a16:creationId xmlns:a16="http://schemas.microsoft.com/office/drawing/2014/main" id="{6CE81F18-9D07-4486-8D52-4CE9266CBEFE}"/>
              </a:ext>
            </a:extLst>
          </p:cNvPr>
          <p:cNvSpPr>
            <a:spLocks noGrp="1"/>
          </p:cNvSpPr>
          <p:nvPr>
            <p:ph type="sldNum" sz="quarter" idx="12"/>
          </p:nvPr>
        </p:nvSpPr>
        <p:spPr/>
        <p:txBody>
          <a:bodyPr/>
          <a:lstStyle/>
          <a:p>
            <a:fld id="{48F63A3B-78C7-47BE-AE5E-E10140E04643}" type="slidenum">
              <a:rPr lang="en-US" sz="1600" smtClean="0"/>
              <a:t>6</a:t>
            </a:fld>
            <a:endParaRPr lang="en-US" sz="1600" dirty="0"/>
          </a:p>
        </p:txBody>
      </p:sp>
    </p:spTree>
    <p:extLst>
      <p:ext uri="{BB962C8B-B14F-4D97-AF65-F5344CB8AC3E}">
        <p14:creationId xmlns:p14="http://schemas.microsoft.com/office/powerpoint/2010/main" val="359592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769087" y="169510"/>
            <a:ext cx="10299405" cy="841191"/>
          </a:xfrm>
        </p:spPr>
        <p:txBody>
          <a:bodyPr>
            <a:normAutofit/>
          </a:bodyPr>
          <a:lstStyle/>
          <a:p>
            <a:pPr algn="l"/>
            <a:r>
              <a:rPr kumimoji="1" lang="ja-JP" altLang="en-US" sz="3600" u="sng" dirty="0"/>
              <a:t>３．愛</a:t>
            </a:r>
            <a:r>
              <a:rPr kumimoji="1" lang="ja-JP" altLang="en-US" sz="3600" u="sng" dirty="0" err="1"/>
              <a:t>らん</a:t>
            </a:r>
            <a:r>
              <a:rPr kumimoji="1" lang="ja-JP" altLang="en-US" sz="3600" u="sng" dirty="0"/>
              <a:t>どの充実</a:t>
            </a:r>
          </a:p>
        </p:txBody>
      </p:sp>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a:xfrm>
            <a:off x="769087" y="1180213"/>
            <a:ext cx="10607750" cy="3880885"/>
          </a:xfrm>
        </p:spPr>
        <p:txBody>
          <a:bodyPr>
            <a:normAutofit/>
          </a:bodyPr>
          <a:lstStyle/>
          <a:p>
            <a:pPr algn="l"/>
            <a:r>
              <a:rPr kumimoji="1" lang="ja-JP" altLang="en-US" sz="2000" dirty="0"/>
              <a:t>「愛</a:t>
            </a:r>
            <a:r>
              <a:rPr kumimoji="1" lang="ja-JP" altLang="en-US" sz="2000" dirty="0" err="1"/>
              <a:t>らんど</a:t>
            </a:r>
            <a:r>
              <a:rPr kumimoji="1" lang="ja-JP" altLang="en-US" sz="2000" dirty="0"/>
              <a:t>」とは、</a:t>
            </a:r>
            <a:endParaRPr kumimoji="1" lang="en-US" altLang="ja-JP" sz="2000" dirty="0"/>
          </a:p>
          <a:p>
            <a:pPr algn="l"/>
            <a:r>
              <a:rPr kumimoji="1" lang="ja-JP" altLang="en-US" dirty="0"/>
              <a:t>　</a:t>
            </a:r>
            <a:r>
              <a:rPr kumimoji="1" lang="ja-JP" altLang="en-US" sz="2000" dirty="0"/>
              <a:t>主に未就園児を対象に相談、情報提供、交流の場を提供する子育て支援拠点。</a:t>
            </a:r>
            <a:endParaRPr kumimoji="1" lang="en-US" altLang="ja-JP" sz="2000" dirty="0"/>
          </a:p>
          <a:p>
            <a:pPr algn="l"/>
            <a:r>
              <a:rPr lang="ja-JP" altLang="en-US" sz="2000" dirty="0"/>
              <a:t>　</a:t>
            </a:r>
            <a:r>
              <a:rPr kumimoji="1" lang="ja-JP" altLang="en-US" sz="2000" dirty="0"/>
              <a:t>利用料は無料。</a:t>
            </a:r>
            <a:endParaRPr kumimoji="1" lang="en-US" altLang="ja-JP" dirty="0"/>
          </a:p>
          <a:p>
            <a:pPr algn="l"/>
            <a:endParaRPr kumimoji="1" lang="en-US" altLang="ja-JP" sz="2000" dirty="0"/>
          </a:p>
          <a:p>
            <a:pPr algn="l"/>
            <a:r>
              <a:rPr kumimoji="1" lang="ja-JP" altLang="en-US" sz="2000" dirty="0"/>
              <a:t>平成</a:t>
            </a:r>
            <a:r>
              <a:rPr kumimoji="1" lang="en-US" altLang="ja-JP" sz="2000" dirty="0"/>
              <a:t>11</a:t>
            </a:r>
            <a:r>
              <a:rPr kumimoji="1" lang="ja-JP" altLang="en-US" sz="2000" dirty="0"/>
              <a:t>年～　　順次、市内６か所に整備</a:t>
            </a:r>
            <a:endParaRPr kumimoji="1" lang="en-US" altLang="ja-JP" sz="2000" dirty="0"/>
          </a:p>
          <a:p>
            <a:pPr algn="l"/>
            <a:r>
              <a:rPr kumimoji="1" lang="ja-JP" altLang="en-US" sz="2000" dirty="0"/>
              <a:t>令和５年</a:t>
            </a:r>
            <a:r>
              <a:rPr lang="ja-JP" altLang="en-US" sz="2000" dirty="0"/>
              <a:t>１</a:t>
            </a:r>
            <a:r>
              <a:rPr kumimoji="1" lang="ja-JP" altLang="en-US" sz="2000" dirty="0"/>
              <a:t>月　愛</a:t>
            </a:r>
            <a:r>
              <a:rPr kumimoji="1" lang="ja-JP" altLang="en-US" sz="2000" dirty="0" err="1"/>
              <a:t>らんど</a:t>
            </a:r>
            <a:r>
              <a:rPr kumimoji="1" lang="ja-JP" altLang="en-US" sz="2000" dirty="0"/>
              <a:t>追浜の拡大</a:t>
            </a:r>
            <a:r>
              <a:rPr kumimoji="1" lang="ja-JP" altLang="en-US" sz="1800" dirty="0"/>
              <a:t>（令和４年</a:t>
            </a:r>
            <a:r>
              <a:rPr kumimoji="1" lang="en-US" altLang="ja-JP" sz="1800" dirty="0"/>
              <a:t>10</a:t>
            </a:r>
            <a:r>
              <a:rPr kumimoji="1" lang="ja-JP" altLang="en-US" sz="1800" dirty="0"/>
              <a:t>月拡張工事着手）</a:t>
            </a:r>
            <a:endParaRPr kumimoji="1" lang="en-US" altLang="ja-JP" sz="1800" dirty="0"/>
          </a:p>
          <a:p>
            <a:pPr algn="l"/>
            <a:r>
              <a:rPr lang="ja-JP" altLang="en-US" sz="2000" dirty="0"/>
              <a:t>　　　　　　　・役所屋追浜店の跡地を活用して、利便性は高いものの</a:t>
            </a:r>
            <a:endParaRPr lang="en-US" altLang="ja-JP" sz="2000" dirty="0"/>
          </a:p>
          <a:p>
            <a:pPr algn="l"/>
            <a:r>
              <a:rPr lang="ja-JP" altLang="en-US" sz="2000" dirty="0"/>
              <a:t>　　　　　　　　手狭だった愛</a:t>
            </a:r>
            <a:r>
              <a:rPr lang="ja-JP" altLang="en-US" sz="2000" dirty="0" err="1"/>
              <a:t>らんど</a:t>
            </a:r>
            <a:r>
              <a:rPr lang="ja-JP" altLang="en-US" sz="2000" dirty="0"/>
              <a:t>追浜の面積を拡大します。（</a:t>
            </a:r>
            <a:r>
              <a:rPr lang="en-US" altLang="ja-JP" sz="2000" dirty="0"/>
              <a:t>48.4</a:t>
            </a:r>
            <a:r>
              <a:rPr lang="ja-JP" altLang="en-US" sz="2000" dirty="0"/>
              <a:t>㎡⇒</a:t>
            </a:r>
            <a:r>
              <a:rPr lang="en-US" altLang="ja-JP" sz="2000" dirty="0">
                <a:solidFill>
                  <a:srgbClr val="FF0000"/>
                </a:solidFill>
              </a:rPr>
              <a:t>111</a:t>
            </a:r>
            <a:r>
              <a:rPr lang="ja-JP" altLang="en-US" sz="2000" dirty="0"/>
              <a:t>㎡）</a:t>
            </a:r>
            <a:endParaRPr lang="en-US" altLang="ja-JP" sz="2000" dirty="0"/>
          </a:p>
          <a:p>
            <a:pPr algn="l"/>
            <a:r>
              <a:rPr lang="ja-JP" altLang="en-US" sz="2000" dirty="0"/>
              <a:t>令和６年　　　愛</a:t>
            </a:r>
            <a:r>
              <a:rPr lang="ja-JP" altLang="en-US" sz="2000" dirty="0" err="1"/>
              <a:t>らんどが</a:t>
            </a:r>
            <a:r>
              <a:rPr lang="ja-JP" altLang="en-US" sz="2000" dirty="0"/>
              <a:t>未整備の地域１か所への</a:t>
            </a:r>
            <a:r>
              <a:rPr lang="ja-JP" altLang="en-US" sz="2000" dirty="0">
                <a:solidFill>
                  <a:srgbClr val="FF0000"/>
                </a:solidFill>
              </a:rPr>
              <a:t>新設</a:t>
            </a:r>
            <a:r>
              <a:rPr lang="ja-JP" altLang="en-US" sz="2000" dirty="0"/>
              <a:t>を目指します。</a:t>
            </a:r>
            <a:endParaRPr kumimoji="1" lang="en-US" altLang="ja-JP" sz="2000" dirty="0"/>
          </a:p>
        </p:txBody>
      </p:sp>
      <p:sp>
        <p:nvSpPr>
          <p:cNvPr id="4" name="テキスト ボックス 3">
            <a:extLst>
              <a:ext uri="{FF2B5EF4-FFF2-40B4-BE49-F238E27FC236}">
                <a16:creationId xmlns:a16="http://schemas.microsoft.com/office/drawing/2014/main" id="{369CE86D-A590-40FB-AB86-9A6B51E48F17}"/>
              </a:ext>
            </a:extLst>
          </p:cNvPr>
          <p:cNvSpPr txBox="1"/>
          <p:nvPr/>
        </p:nvSpPr>
        <p:spPr>
          <a:xfrm>
            <a:off x="1286539" y="5354621"/>
            <a:ext cx="8984512" cy="646331"/>
          </a:xfrm>
          <a:prstGeom prst="rect">
            <a:avLst/>
          </a:prstGeom>
          <a:noFill/>
        </p:spPr>
        <p:txBody>
          <a:bodyPr wrap="square" rtlCol="0">
            <a:spAutoFit/>
          </a:bodyPr>
          <a:lstStyle/>
          <a:p>
            <a:r>
              <a:rPr kumimoji="1" lang="ja-JP" altLang="en-US" dirty="0"/>
              <a:t>⇒核家族化が進み、</a:t>
            </a:r>
            <a:r>
              <a:rPr kumimoji="1" lang="ja-JP" altLang="en-US" dirty="0">
                <a:solidFill>
                  <a:srgbClr val="FF0000"/>
                </a:solidFill>
              </a:rPr>
              <a:t>「孤育て」になりがちな子育て世帯に寄り添い、地域の身近な場所で子育てを支援</a:t>
            </a:r>
            <a:r>
              <a:rPr kumimoji="1" lang="ja-JP" altLang="en-US" dirty="0"/>
              <a:t>していきます。</a:t>
            </a:r>
          </a:p>
        </p:txBody>
      </p:sp>
      <p:sp>
        <p:nvSpPr>
          <p:cNvPr id="6" name="スライド番号プレースホルダー 5">
            <a:extLst>
              <a:ext uri="{FF2B5EF4-FFF2-40B4-BE49-F238E27FC236}">
                <a16:creationId xmlns:a16="http://schemas.microsoft.com/office/drawing/2014/main" id="{783F80BE-5D5C-4302-8B7C-06CF1AA02375}"/>
              </a:ext>
            </a:extLst>
          </p:cNvPr>
          <p:cNvSpPr>
            <a:spLocks noGrp="1"/>
          </p:cNvSpPr>
          <p:nvPr>
            <p:ph type="sldNum" sz="quarter" idx="12"/>
          </p:nvPr>
        </p:nvSpPr>
        <p:spPr/>
        <p:txBody>
          <a:bodyPr/>
          <a:lstStyle/>
          <a:p>
            <a:fld id="{48F63A3B-78C7-47BE-AE5E-E10140E04643}" type="slidenum">
              <a:rPr lang="en-US" sz="1600" smtClean="0"/>
              <a:t>7</a:t>
            </a:fld>
            <a:endParaRPr lang="en-US" sz="1600" dirty="0"/>
          </a:p>
        </p:txBody>
      </p:sp>
    </p:spTree>
    <p:extLst>
      <p:ext uri="{BB962C8B-B14F-4D97-AF65-F5344CB8AC3E}">
        <p14:creationId xmlns:p14="http://schemas.microsoft.com/office/powerpoint/2010/main" val="362985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BEDC9-260A-4E14-812C-602D5BD1AFA7}"/>
              </a:ext>
            </a:extLst>
          </p:cNvPr>
          <p:cNvSpPr>
            <a:spLocks noGrp="1"/>
          </p:cNvSpPr>
          <p:nvPr>
            <p:ph type="ctrTitle"/>
          </p:nvPr>
        </p:nvSpPr>
        <p:spPr>
          <a:xfrm>
            <a:off x="769087" y="169510"/>
            <a:ext cx="10299405" cy="841191"/>
          </a:xfrm>
        </p:spPr>
        <p:txBody>
          <a:bodyPr>
            <a:normAutofit/>
          </a:bodyPr>
          <a:lstStyle/>
          <a:p>
            <a:pPr algn="l"/>
            <a:r>
              <a:rPr kumimoji="1" lang="ja-JP" altLang="en-US" sz="3600" u="sng" dirty="0"/>
              <a:t>４．保育施設での</a:t>
            </a:r>
            <a:r>
              <a:rPr kumimoji="1" lang="en-US" altLang="ja-JP" sz="3600" u="sng" dirty="0"/>
              <a:t>ICT</a:t>
            </a:r>
            <a:r>
              <a:rPr kumimoji="1" lang="ja-JP" altLang="en-US" sz="3600" u="sng" dirty="0"/>
              <a:t>の推進</a:t>
            </a:r>
          </a:p>
        </p:txBody>
      </p:sp>
      <p:sp>
        <p:nvSpPr>
          <p:cNvPr id="3" name="字幕 2">
            <a:extLst>
              <a:ext uri="{FF2B5EF4-FFF2-40B4-BE49-F238E27FC236}">
                <a16:creationId xmlns:a16="http://schemas.microsoft.com/office/drawing/2014/main" id="{68E7175D-B737-4322-B1A2-C89B9F957572}"/>
              </a:ext>
            </a:extLst>
          </p:cNvPr>
          <p:cNvSpPr>
            <a:spLocks noGrp="1"/>
          </p:cNvSpPr>
          <p:nvPr>
            <p:ph type="subTitle" idx="1"/>
          </p:nvPr>
        </p:nvSpPr>
        <p:spPr>
          <a:xfrm>
            <a:off x="769087" y="1180213"/>
            <a:ext cx="10607750" cy="1371601"/>
          </a:xfrm>
        </p:spPr>
        <p:txBody>
          <a:bodyPr>
            <a:normAutofit/>
          </a:bodyPr>
          <a:lstStyle/>
          <a:p>
            <a:pPr algn="l"/>
            <a:r>
              <a:rPr kumimoji="1" lang="ja-JP" altLang="en-US" sz="2000" dirty="0"/>
              <a:t>令和４年</a:t>
            </a:r>
            <a:r>
              <a:rPr kumimoji="1" lang="en-US" altLang="ja-JP" sz="2000" dirty="0"/>
              <a:t>10</a:t>
            </a:r>
            <a:r>
              <a:rPr kumimoji="1" lang="ja-JP" altLang="en-US" sz="2000" dirty="0"/>
              <a:t>月</a:t>
            </a:r>
            <a:r>
              <a:rPr lang="ja-JP" altLang="en-US" sz="2000" dirty="0"/>
              <a:t>　公立保育園・公立こども園８施設で「午睡見守りシステム」と</a:t>
            </a:r>
            <a:endParaRPr lang="en-US" altLang="ja-JP" sz="2000" dirty="0"/>
          </a:p>
          <a:p>
            <a:pPr algn="l"/>
            <a:r>
              <a:rPr lang="ja-JP" altLang="en-US" sz="2000" dirty="0"/>
              <a:t>　　　　　　　「事務補助ツール」導入</a:t>
            </a:r>
            <a:endParaRPr lang="en-US" altLang="ja-JP" sz="2000" dirty="0"/>
          </a:p>
          <a:p>
            <a:pPr algn="l"/>
            <a:r>
              <a:rPr kumimoji="1" lang="ja-JP" altLang="en-US" sz="2000" dirty="0"/>
              <a:t>　　　　　　　</a:t>
            </a:r>
            <a:endParaRPr kumimoji="1" lang="en-US" altLang="ja-JP" sz="2000" dirty="0"/>
          </a:p>
        </p:txBody>
      </p:sp>
      <p:sp>
        <p:nvSpPr>
          <p:cNvPr id="4" name="テキスト ボックス 3">
            <a:extLst>
              <a:ext uri="{FF2B5EF4-FFF2-40B4-BE49-F238E27FC236}">
                <a16:creationId xmlns:a16="http://schemas.microsoft.com/office/drawing/2014/main" id="{369CE86D-A590-40FB-AB86-9A6B51E48F17}"/>
              </a:ext>
            </a:extLst>
          </p:cNvPr>
          <p:cNvSpPr txBox="1"/>
          <p:nvPr/>
        </p:nvSpPr>
        <p:spPr>
          <a:xfrm>
            <a:off x="1286538" y="5354621"/>
            <a:ext cx="9346019" cy="923330"/>
          </a:xfrm>
          <a:prstGeom prst="rect">
            <a:avLst/>
          </a:prstGeom>
          <a:noFill/>
        </p:spPr>
        <p:txBody>
          <a:bodyPr wrap="square" rtlCol="0">
            <a:spAutoFit/>
          </a:bodyPr>
          <a:lstStyle/>
          <a:p>
            <a:r>
              <a:rPr kumimoji="1" lang="ja-JP" altLang="en-US" dirty="0"/>
              <a:t>⇒保育施設のお昼寝の際、</a:t>
            </a:r>
            <a:r>
              <a:rPr kumimoji="1" lang="ja-JP" altLang="en-US" dirty="0">
                <a:solidFill>
                  <a:srgbClr val="FF0000"/>
                </a:solidFill>
              </a:rPr>
              <a:t>５分から</a:t>
            </a:r>
            <a:r>
              <a:rPr kumimoji="1" lang="en-US" altLang="ja-JP" dirty="0">
                <a:solidFill>
                  <a:srgbClr val="FF0000"/>
                </a:solidFill>
              </a:rPr>
              <a:t>15</a:t>
            </a:r>
            <a:r>
              <a:rPr kumimoji="1" lang="ja-JP" altLang="en-US" dirty="0">
                <a:solidFill>
                  <a:srgbClr val="FF0000"/>
                </a:solidFill>
              </a:rPr>
              <a:t>分間隔</a:t>
            </a:r>
            <a:r>
              <a:rPr kumimoji="1" lang="ja-JP" altLang="en-US" dirty="0"/>
              <a:t>で「突然死」等の危険を防止するため確認を「人」がおこなっています。その確認を強化するためセンサーとタブレットでサポートするシステムを導入し、</a:t>
            </a:r>
            <a:r>
              <a:rPr kumimoji="1" lang="ja-JP" altLang="en-US" dirty="0">
                <a:solidFill>
                  <a:srgbClr val="FF0000"/>
                </a:solidFill>
              </a:rPr>
              <a:t>安全性を向上</a:t>
            </a:r>
            <a:r>
              <a:rPr kumimoji="1" lang="ja-JP" altLang="en-US" dirty="0"/>
              <a:t>します。</a:t>
            </a:r>
          </a:p>
        </p:txBody>
      </p:sp>
      <p:pic>
        <p:nvPicPr>
          <p:cNvPr id="6" name="図 5">
            <a:extLst>
              <a:ext uri="{FF2B5EF4-FFF2-40B4-BE49-F238E27FC236}">
                <a16:creationId xmlns:a16="http://schemas.microsoft.com/office/drawing/2014/main" id="{4C9D0516-1865-48CC-B3D8-07DEAA539C5F}"/>
              </a:ext>
            </a:extLst>
          </p:cNvPr>
          <p:cNvPicPr>
            <a:picLocks noChangeAspect="1"/>
          </p:cNvPicPr>
          <p:nvPr/>
        </p:nvPicPr>
        <p:blipFill>
          <a:blip r:embed="rId2"/>
          <a:stretch>
            <a:fillRect/>
          </a:stretch>
        </p:blipFill>
        <p:spPr>
          <a:xfrm>
            <a:off x="7767502" y="2805598"/>
            <a:ext cx="3142857" cy="2495238"/>
          </a:xfrm>
          <a:prstGeom prst="rect">
            <a:avLst/>
          </a:prstGeom>
        </p:spPr>
      </p:pic>
      <p:sp>
        <p:nvSpPr>
          <p:cNvPr id="8" name="テキスト ボックス 7">
            <a:extLst>
              <a:ext uri="{FF2B5EF4-FFF2-40B4-BE49-F238E27FC236}">
                <a16:creationId xmlns:a16="http://schemas.microsoft.com/office/drawing/2014/main" id="{EC0EAEAB-2F2F-4DE9-99FB-70AB36DBA2A7}"/>
              </a:ext>
            </a:extLst>
          </p:cNvPr>
          <p:cNvSpPr txBox="1"/>
          <p:nvPr/>
        </p:nvSpPr>
        <p:spPr>
          <a:xfrm>
            <a:off x="928576" y="2228647"/>
            <a:ext cx="8984512" cy="369332"/>
          </a:xfrm>
          <a:prstGeom prst="rect">
            <a:avLst/>
          </a:prstGeom>
          <a:noFill/>
        </p:spPr>
        <p:txBody>
          <a:bodyPr wrap="square" rtlCol="0">
            <a:spAutoFit/>
          </a:bodyPr>
          <a:lstStyle/>
          <a:p>
            <a:r>
              <a:rPr kumimoji="1" lang="ja-JP" altLang="en-US" dirty="0"/>
              <a:t>〇「午睡見守りシステム」とは</a:t>
            </a:r>
          </a:p>
        </p:txBody>
      </p:sp>
      <p:pic>
        <p:nvPicPr>
          <p:cNvPr id="10" name="図 9">
            <a:extLst>
              <a:ext uri="{FF2B5EF4-FFF2-40B4-BE49-F238E27FC236}">
                <a16:creationId xmlns:a16="http://schemas.microsoft.com/office/drawing/2014/main" id="{BBA50D8C-1DEF-478F-B105-264D7CB52BF9}"/>
              </a:ext>
            </a:extLst>
          </p:cNvPr>
          <p:cNvPicPr>
            <a:picLocks noChangeAspect="1"/>
          </p:cNvPicPr>
          <p:nvPr/>
        </p:nvPicPr>
        <p:blipFill>
          <a:blip r:embed="rId3"/>
          <a:stretch>
            <a:fillRect/>
          </a:stretch>
        </p:blipFill>
        <p:spPr>
          <a:xfrm>
            <a:off x="1162497" y="2824056"/>
            <a:ext cx="6053853" cy="2304488"/>
          </a:xfrm>
          <a:prstGeom prst="rect">
            <a:avLst/>
          </a:prstGeom>
        </p:spPr>
      </p:pic>
      <p:sp>
        <p:nvSpPr>
          <p:cNvPr id="7" name="スライド番号プレースホルダー 6">
            <a:extLst>
              <a:ext uri="{FF2B5EF4-FFF2-40B4-BE49-F238E27FC236}">
                <a16:creationId xmlns:a16="http://schemas.microsoft.com/office/drawing/2014/main" id="{D6183CF1-AD83-4F86-A091-BA7609AA3FB7}"/>
              </a:ext>
            </a:extLst>
          </p:cNvPr>
          <p:cNvSpPr>
            <a:spLocks noGrp="1"/>
          </p:cNvSpPr>
          <p:nvPr>
            <p:ph type="sldNum" sz="quarter" idx="12"/>
          </p:nvPr>
        </p:nvSpPr>
        <p:spPr/>
        <p:txBody>
          <a:bodyPr/>
          <a:lstStyle/>
          <a:p>
            <a:fld id="{48F63A3B-78C7-47BE-AE5E-E10140E04643}" type="slidenum">
              <a:rPr lang="en-US" sz="1600" smtClean="0"/>
              <a:t>8</a:t>
            </a:fld>
            <a:endParaRPr lang="en-US" sz="1600" dirty="0"/>
          </a:p>
        </p:txBody>
      </p:sp>
    </p:spTree>
    <p:extLst>
      <p:ext uri="{BB962C8B-B14F-4D97-AF65-F5344CB8AC3E}">
        <p14:creationId xmlns:p14="http://schemas.microsoft.com/office/powerpoint/2010/main" val="448675361"/>
      </p:ext>
    </p:extLst>
  </p:cSld>
  <p:clrMapOvr>
    <a:masterClrMapping/>
  </p:clrMapOvr>
</p:sld>
</file>

<file path=ppt/theme/theme1.xml><?xml version="1.0" encoding="utf-8"?>
<a:theme xmlns:a="http://schemas.openxmlformats.org/drawingml/2006/main" name="Office テーマ">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TotalTime>
  <Words>1218</Words>
  <Application>Microsoft Office PowerPoint</Application>
  <PresentationFormat>ワイド画面</PresentationFormat>
  <Paragraphs>127</Paragraphs>
  <Slides>11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ＭＳ 明朝</vt:lpstr>
      <vt:lpstr>游ゴシック</vt:lpstr>
      <vt:lpstr>游ゴシック Light</vt:lpstr>
      <vt:lpstr>Arial</vt:lpstr>
      <vt:lpstr>Calibri</vt:lpstr>
      <vt:lpstr>Calibri Light</vt:lpstr>
      <vt:lpstr>Times New Roman</vt:lpstr>
      <vt:lpstr>Office テーマ</vt:lpstr>
      <vt:lpstr>横須賀市の子育て支援の推進</vt:lpstr>
      <vt:lpstr>横須賀市の子育て支援の推進</vt:lpstr>
      <vt:lpstr>PowerPoint プレゼンテーション</vt:lpstr>
      <vt:lpstr>【子育て支援課の所管する複合施設】（R4.4.1～）</vt:lpstr>
      <vt:lpstr>子育て支援課の重点施策</vt:lpstr>
      <vt:lpstr>１．保育料の独自の無償化</vt:lpstr>
      <vt:lpstr>２．保育料の多子減免（2子半額・3子以下無料）の拡大</vt:lpstr>
      <vt:lpstr>３．愛らんどの充実</vt:lpstr>
      <vt:lpstr>４．保育施設でのICTの推進</vt:lpstr>
      <vt:lpstr>４．保育施設でのICTの推進</vt:lpstr>
      <vt:lpstr>５．放課後児童クラブの利用料引き下げ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横須賀市の子育て支援</dc:title>
  <dc:creator>横須賀市</dc:creator>
  <cp:lastModifiedBy>横須賀市</cp:lastModifiedBy>
  <cp:revision>50</cp:revision>
  <cp:lastPrinted>2022-04-26T01:11:27Z</cp:lastPrinted>
  <dcterms:created xsi:type="dcterms:W3CDTF">2022-04-25T01:59:26Z</dcterms:created>
  <dcterms:modified xsi:type="dcterms:W3CDTF">2022-05-09T07:44:40Z</dcterms:modified>
</cp:coreProperties>
</file>