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D2C4"/>
    <a:srgbClr val="FCCB9A"/>
    <a:srgbClr val="FDDBB9"/>
    <a:srgbClr val="FFCCCC"/>
    <a:srgbClr val="DDF1FC"/>
    <a:srgbClr val="B8E3F9"/>
    <a:srgbClr val="AFDDE0"/>
    <a:srgbClr val="CC9D6A"/>
    <a:srgbClr val="E4CDB2"/>
    <a:srgbClr val="F3E9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D083AE6-46FA-4A59-8FB0-9F97EB10719F}" styleName="淡色スタイル 3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34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EA7F-8E5F-4059-A41B-2EFDC0275FD9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26F8-3788-447B-8F31-AC2F8CB904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8794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EA7F-8E5F-4059-A41B-2EFDC0275FD9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26F8-3788-447B-8F31-AC2F8CB904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7476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EA7F-8E5F-4059-A41B-2EFDC0275FD9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26F8-3788-447B-8F31-AC2F8CB904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3707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EA7F-8E5F-4059-A41B-2EFDC0275FD9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26F8-3788-447B-8F31-AC2F8CB904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593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EA7F-8E5F-4059-A41B-2EFDC0275FD9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26F8-3788-447B-8F31-AC2F8CB904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95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EA7F-8E5F-4059-A41B-2EFDC0275FD9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26F8-3788-447B-8F31-AC2F8CB904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3049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EA7F-8E5F-4059-A41B-2EFDC0275FD9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26F8-3788-447B-8F31-AC2F8CB904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6179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EA7F-8E5F-4059-A41B-2EFDC0275FD9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26F8-3788-447B-8F31-AC2F8CB904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9672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EA7F-8E5F-4059-A41B-2EFDC0275FD9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26F8-3788-447B-8F31-AC2F8CB904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3733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EA7F-8E5F-4059-A41B-2EFDC0275FD9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26F8-3788-447B-8F31-AC2F8CB904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496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EA7F-8E5F-4059-A41B-2EFDC0275FD9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26F8-3788-447B-8F31-AC2F8CB904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7981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EEA7F-8E5F-4059-A41B-2EFDC0275FD9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426F8-3788-447B-8F31-AC2F8CB904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7112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BF995A5-5ACF-84C2-3926-CBE025B88864}"/>
              </a:ext>
            </a:extLst>
          </p:cNvPr>
          <p:cNvSpPr/>
          <p:nvPr/>
        </p:nvSpPr>
        <p:spPr>
          <a:xfrm flipV="1">
            <a:off x="0" y="8700324"/>
            <a:ext cx="6857998" cy="1188947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7C89CB-6951-E241-473B-6D000D1936B0}"/>
              </a:ext>
            </a:extLst>
          </p:cNvPr>
          <p:cNvSpPr/>
          <p:nvPr/>
        </p:nvSpPr>
        <p:spPr>
          <a:xfrm>
            <a:off x="0" y="0"/>
            <a:ext cx="6857998" cy="1179288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F6E9D99-14A0-4D7A-8094-9C61D30CC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878" y="130364"/>
            <a:ext cx="6381928" cy="834739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dist"/>
            <a:r>
              <a:rPr lang="ja-JP" altLang="ja-JP" sz="16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認可外保育施設や幼稚園等の預かり保育などの</a:t>
            </a:r>
            <a:br>
              <a:rPr lang="en-US" altLang="ja-JP" sz="16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</a:br>
            <a:r>
              <a:rPr lang="ja-JP" altLang="en-US" sz="2400" b="1" dirty="0">
                <a:ln w="3175">
                  <a:noFill/>
                </a:ln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保育料の給付上限引き上げ</a:t>
            </a:r>
            <a:r>
              <a:rPr kumimoji="1" lang="ja-JP" altLang="en-US" sz="2400" b="1" dirty="0">
                <a:ln w="3175">
                  <a:noFill/>
                </a:ln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について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9344209-32A9-427A-938A-E5C27537A917}"/>
              </a:ext>
            </a:extLst>
          </p:cNvPr>
          <p:cNvSpPr txBox="1"/>
          <p:nvPr/>
        </p:nvSpPr>
        <p:spPr>
          <a:xfrm>
            <a:off x="2236743" y="1199832"/>
            <a:ext cx="4257046" cy="8985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物価上昇などを踏まえ、保護者負担の軽減のため、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1400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令和８年</a:t>
            </a:r>
            <a:r>
              <a:rPr kumimoji="1" lang="en-US" altLang="ja-JP" sz="1400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kumimoji="1" lang="ja-JP" altLang="en-US" sz="1400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月以降の保育料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について、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2200"/>
              </a:lnSpc>
            </a:pP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給付上限を引き上げます。</a:t>
            </a:r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2E7490A-01B4-452C-AB75-6F2A460CBA7F}"/>
              </a:ext>
            </a:extLst>
          </p:cNvPr>
          <p:cNvCxnSpPr>
            <a:cxnSpLocks/>
          </p:cNvCxnSpPr>
          <p:nvPr/>
        </p:nvCxnSpPr>
        <p:spPr>
          <a:xfrm>
            <a:off x="2182011" y="1735754"/>
            <a:ext cx="0" cy="4876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E33344F6-68B2-42A2-935C-A0764C22E687}"/>
              </a:ext>
            </a:extLst>
          </p:cNvPr>
          <p:cNvCxnSpPr>
            <a:cxnSpLocks/>
          </p:cNvCxnSpPr>
          <p:nvPr/>
        </p:nvCxnSpPr>
        <p:spPr>
          <a:xfrm flipH="1">
            <a:off x="2031814" y="2068085"/>
            <a:ext cx="5366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98E04841-31CC-49FB-B8AC-DC6077E4B1A3}"/>
              </a:ext>
            </a:extLst>
          </p:cNvPr>
          <p:cNvCxnSpPr/>
          <p:nvPr/>
        </p:nvCxnSpPr>
        <p:spPr>
          <a:xfrm>
            <a:off x="6543244" y="1136665"/>
            <a:ext cx="0" cy="599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C40A937D-B05B-4A8E-877C-6AA792A2AE91}"/>
              </a:ext>
            </a:extLst>
          </p:cNvPr>
          <p:cNvCxnSpPr>
            <a:cxnSpLocks/>
          </p:cNvCxnSpPr>
          <p:nvPr/>
        </p:nvCxnSpPr>
        <p:spPr>
          <a:xfrm flipH="1">
            <a:off x="6270535" y="1278553"/>
            <a:ext cx="41357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1201336-20C4-42C2-954A-347FF8243D9E}"/>
              </a:ext>
            </a:extLst>
          </p:cNvPr>
          <p:cNvSpPr txBox="1"/>
          <p:nvPr/>
        </p:nvSpPr>
        <p:spPr>
          <a:xfrm>
            <a:off x="426326" y="2212555"/>
            <a:ext cx="92304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対象者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4D03024F-1DEF-455A-ABDD-2EF585AC0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7" y="2230791"/>
            <a:ext cx="261942" cy="261942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958D880-89B7-4EF6-A28A-2A72B3B2BE11}"/>
              </a:ext>
            </a:extLst>
          </p:cNvPr>
          <p:cNvSpPr txBox="1"/>
          <p:nvPr/>
        </p:nvSpPr>
        <p:spPr>
          <a:xfrm>
            <a:off x="427068" y="4645759"/>
            <a:ext cx="547129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対象施設と給付上限額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31B3484A-1061-4948-B7B2-BB803B0CC5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7" y="4667640"/>
            <a:ext cx="261942" cy="261942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5FD616E-C8CB-4D04-A27C-3AF097A99CC2}"/>
              </a:ext>
            </a:extLst>
          </p:cNvPr>
          <p:cNvSpPr txBox="1"/>
          <p:nvPr/>
        </p:nvSpPr>
        <p:spPr>
          <a:xfrm>
            <a:off x="516649" y="8755897"/>
            <a:ext cx="272140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申請・問合せ先</a:t>
            </a: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831BA0F6-8702-45F8-B6AB-C67108E48A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96" y="8712865"/>
            <a:ext cx="316853" cy="316623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2A9EDD0-2A72-4290-90B8-6D08C4E6BE2C}"/>
              </a:ext>
            </a:extLst>
          </p:cNvPr>
          <p:cNvSpPr txBox="1"/>
          <p:nvPr/>
        </p:nvSpPr>
        <p:spPr>
          <a:xfrm>
            <a:off x="184029" y="9107084"/>
            <a:ext cx="3134255" cy="68255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dist">
              <a:lnSpc>
                <a:spcPts val="1600"/>
              </a:lnSpc>
            </a:pPr>
            <a:r>
              <a:rPr kumimoji="1"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〒</a:t>
            </a:r>
            <a:r>
              <a:rPr kumimoji="1" lang="en-US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238-8550</a:t>
            </a:r>
            <a:r>
              <a:rPr kumimoji="1"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℡</a:t>
            </a:r>
            <a:r>
              <a:rPr kumimoji="1" lang="en-US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(046)-822-9476</a:t>
            </a:r>
          </a:p>
          <a:p>
            <a:pPr algn="dist">
              <a:lnSpc>
                <a:spcPts val="1600"/>
              </a:lnSpc>
            </a:pPr>
            <a:r>
              <a:rPr kumimoji="1" lang="ja-JP" altLang="en-US" sz="105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横須賀市</a:t>
            </a:r>
            <a:r>
              <a:rPr kumimoji="1"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小川町１１　はぐくみかん５階</a:t>
            </a:r>
            <a:endParaRPr kumimoji="1" lang="en-US" altLang="ja-JP" sz="105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dist">
              <a:lnSpc>
                <a:spcPts val="1600"/>
              </a:lnSpc>
            </a:pP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横須賀市役所　子育て支援課　入園係</a:t>
            </a:r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58535E4B-B8E8-43B5-B9FB-8748A788FE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842" y="8755896"/>
            <a:ext cx="276487" cy="307777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91F3369-B9E5-4D9D-8686-5F360C75E9B4}"/>
              </a:ext>
            </a:extLst>
          </p:cNvPr>
          <p:cNvSpPr txBox="1"/>
          <p:nvPr/>
        </p:nvSpPr>
        <p:spPr>
          <a:xfrm>
            <a:off x="3423842" y="9107084"/>
            <a:ext cx="3227142" cy="72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endParaRPr kumimoji="1" lang="en-US" altLang="ja-JP" sz="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C9EA698A-8390-4E59-B979-7E8D50B75F7B}"/>
              </a:ext>
            </a:extLst>
          </p:cNvPr>
          <p:cNvSpPr/>
          <p:nvPr/>
        </p:nvSpPr>
        <p:spPr>
          <a:xfrm>
            <a:off x="3372106" y="9118409"/>
            <a:ext cx="2340000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制度の詳細や申請方法等は、市ホームページをご確認ください。</a:t>
            </a:r>
            <a:endParaRPr lang="en-US" altLang="ja-JP" sz="105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新書式は、</a:t>
            </a:r>
            <a:r>
              <a:rPr lang="en-US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R8.10</a:t>
            </a:r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月に公開予定です。</a:t>
            </a:r>
            <a:endParaRPr lang="en-US" altLang="ja-JP" sz="105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3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2F460198-081C-4DD2-8FC9-32F13A35AD32}"/>
              </a:ext>
            </a:extLst>
          </p:cNvPr>
          <p:cNvGrpSpPr/>
          <p:nvPr/>
        </p:nvGrpSpPr>
        <p:grpSpPr>
          <a:xfrm>
            <a:off x="5869000" y="8725679"/>
            <a:ext cx="712954" cy="1114219"/>
            <a:chOff x="4935557" y="2743200"/>
            <a:chExt cx="1266939" cy="1980000"/>
          </a:xfrm>
        </p:grpSpPr>
        <p:sp>
          <p:nvSpPr>
            <p:cNvPr id="39" name="四角形: 角を丸くする 38">
              <a:extLst>
                <a:ext uri="{FF2B5EF4-FFF2-40B4-BE49-F238E27FC236}">
                  <a16:creationId xmlns:a16="http://schemas.microsoft.com/office/drawing/2014/main" id="{0A7CCD43-051D-4019-B786-72175AAAC2CA}"/>
                </a:ext>
              </a:extLst>
            </p:cNvPr>
            <p:cNvSpPr/>
            <p:nvPr/>
          </p:nvSpPr>
          <p:spPr>
            <a:xfrm>
              <a:off x="4935557" y="2743200"/>
              <a:ext cx="1266939" cy="1980000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" name="四角形: 角を丸くする 40">
              <a:extLst>
                <a:ext uri="{FF2B5EF4-FFF2-40B4-BE49-F238E27FC236}">
                  <a16:creationId xmlns:a16="http://schemas.microsoft.com/office/drawing/2014/main" id="{B227C853-238D-45D5-BB39-17512ECA49E2}"/>
                </a:ext>
              </a:extLst>
            </p:cNvPr>
            <p:cNvSpPr/>
            <p:nvPr/>
          </p:nvSpPr>
          <p:spPr>
            <a:xfrm>
              <a:off x="5026395" y="2940404"/>
              <a:ext cx="1080000" cy="1620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3" name="直線コネクタ 42">
              <a:extLst>
                <a:ext uri="{FF2B5EF4-FFF2-40B4-BE49-F238E27FC236}">
                  <a16:creationId xmlns:a16="http://schemas.microsoft.com/office/drawing/2014/main" id="{41CE1946-21CE-4B21-B109-ACAD41D89613}"/>
                </a:ext>
              </a:extLst>
            </p:cNvPr>
            <p:cNvCxnSpPr/>
            <p:nvPr/>
          </p:nvCxnSpPr>
          <p:spPr>
            <a:xfrm>
              <a:off x="5375998" y="2844340"/>
              <a:ext cx="352540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CA7854E-7CAA-4E5D-87E7-9866CE8D5BF3}"/>
              </a:ext>
            </a:extLst>
          </p:cNvPr>
          <p:cNvSpPr txBox="1"/>
          <p:nvPr/>
        </p:nvSpPr>
        <p:spPr>
          <a:xfrm>
            <a:off x="578762" y="4191780"/>
            <a:ext cx="591502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altLang="ja-JP" sz="90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*</a:t>
            </a:r>
            <a:r>
              <a:rPr lang="ja-JP" altLang="ja-JP" sz="90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世帯の収入要件＝約</a:t>
            </a:r>
            <a:r>
              <a:rPr lang="en-US" altLang="ja-JP" sz="90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500</a:t>
            </a:r>
            <a:r>
              <a:rPr lang="ja-JP" altLang="ja-JP" sz="90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万円未満相当世帯</a:t>
            </a:r>
            <a:r>
              <a:rPr lang="ja-JP" altLang="en-US" sz="90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とは、</a:t>
            </a:r>
            <a:r>
              <a:rPr lang="ja-JP" altLang="ja-JP" sz="90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市民税所得割額が</a:t>
            </a:r>
            <a:r>
              <a:rPr lang="en-US" altLang="ja-JP" sz="90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115,000</a:t>
            </a:r>
            <a:r>
              <a:rPr lang="ja-JP" altLang="ja-JP" sz="90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円未満。</a:t>
            </a:r>
            <a:endParaRPr lang="en-US" altLang="ja-JP" sz="900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l"/>
            <a:r>
              <a:rPr lang="ja-JP" altLang="ja-JP" sz="90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ただし、ひとり親世帯、</a:t>
            </a:r>
            <a:r>
              <a:rPr lang="ja-JP" altLang="en-US" sz="90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ja-JP" altLang="ja-JP" sz="90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障害者手帳所持世帯等では、</a:t>
            </a:r>
            <a:r>
              <a:rPr lang="en-US" altLang="ja-JP" sz="90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135,600</a:t>
            </a:r>
            <a:r>
              <a:rPr lang="ja-JP" altLang="ja-JP" sz="90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円未満</a:t>
            </a: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D843C2CB-C8A1-BDD1-16CF-ADA278F98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649723"/>
              </p:ext>
            </p:extLst>
          </p:nvPr>
        </p:nvGraphicFramePr>
        <p:xfrm>
          <a:off x="578763" y="2769382"/>
          <a:ext cx="5915027" cy="1414119"/>
        </p:xfrm>
        <a:graphic>
          <a:graphicData uri="http://schemas.openxmlformats.org/drawingml/2006/table">
            <a:tbl>
              <a:tblPr firstRow="1" firstCol="1">
                <a:tableStyleId>{ED083AE6-46FA-4A59-8FB0-9F97EB10719F}</a:tableStyleId>
              </a:tblPr>
              <a:tblGrid>
                <a:gridCol w="1648871">
                  <a:extLst>
                    <a:ext uri="{9D8B030D-6E8A-4147-A177-3AD203B41FA5}">
                      <a16:colId xmlns:a16="http://schemas.microsoft.com/office/drawing/2014/main" val="4148079400"/>
                    </a:ext>
                  </a:extLst>
                </a:gridCol>
                <a:gridCol w="1066539">
                  <a:extLst>
                    <a:ext uri="{9D8B030D-6E8A-4147-A177-3AD203B41FA5}">
                      <a16:colId xmlns:a16="http://schemas.microsoft.com/office/drawing/2014/main" val="2797424753"/>
                    </a:ext>
                  </a:extLst>
                </a:gridCol>
                <a:gridCol w="1066539">
                  <a:extLst>
                    <a:ext uri="{9D8B030D-6E8A-4147-A177-3AD203B41FA5}">
                      <a16:colId xmlns:a16="http://schemas.microsoft.com/office/drawing/2014/main" val="3313538799"/>
                    </a:ext>
                  </a:extLst>
                </a:gridCol>
                <a:gridCol w="1008956">
                  <a:extLst>
                    <a:ext uri="{9D8B030D-6E8A-4147-A177-3AD203B41FA5}">
                      <a16:colId xmlns:a16="http://schemas.microsoft.com/office/drawing/2014/main" val="2574871140"/>
                    </a:ext>
                  </a:extLst>
                </a:gridCol>
                <a:gridCol w="1124122">
                  <a:extLst>
                    <a:ext uri="{9D8B030D-6E8A-4147-A177-3AD203B41FA5}">
                      <a16:colId xmlns:a16="http://schemas.microsoft.com/office/drawing/2014/main" val="1144220894"/>
                    </a:ext>
                  </a:extLst>
                </a:gridCol>
              </a:tblGrid>
              <a:tr h="209924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ja-JP" altLang="en-US" sz="1000" b="0" kern="100" dirty="0">
                          <a:solidFill>
                            <a:schemeClr val="tx1"/>
                          </a:solidFill>
                          <a:effectLst/>
                        </a:rPr>
                        <a:t>利用している</a:t>
                      </a: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施設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クラス年齢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 anchorCtr="1"/>
                </a:tc>
                <a:tc>
                  <a:txBody>
                    <a:bodyPr/>
                    <a:lstStyle/>
                    <a:p>
                      <a:pPr indent="101600" algn="just">
                        <a:lnSpc>
                          <a:spcPts val="13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認定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保育の必要性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000" b="0" kern="100" dirty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世帯の収入要件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 anchorCtr="1"/>
                </a:tc>
                <a:extLst>
                  <a:ext uri="{0D108BD9-81ED-4DB2-BD59-A6C34878D82A}">
                    <a16:rowId xmlns:a16="http://schemas.microsoft.com/office/drawing/2014/main" val="914939495"/>
                  </a:ext>
                </a:extLst>
              </a:tr>
              <a:tr h="371833">
                <a:tc rowSpan="2"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認可外保育施設</a:t>
                      </a:r>
                    </a:p>
                    <a:p>
                      <a:pPr algn="l">
                        <a:lnSpc>
                          <a:spcPts val="14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一時預かり、病児保育など</a:t>
                      </a:r>
                    </a:p>
                    <a:p>
                      <a:pPr algn="l">
                        <a:lnSpc>
                          <a:spcPts val="1400"/>
                        </a:lnSpc>
                      </a:pPr>
                      <a:r>
                        <a:rPr lang="ja-JP" altLang="en-US" sz="1000" b="0" kern="100" dirty="0">
                          <a:solidFill>
                            <a:schemeClr val="tx1"/>
                          </a:solidFill>
                          <a:effectLst/>
                        </a:rPr>
                        <a:t>幼稚園の</a:t>
                      </a: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預かり保育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３～５歳児</a:t>
                      </a:r>
                      <a:endParaRPr lang="en-US" altLang="ja-JP" sz="10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ja-JP" altLang="en-US" sz="1000" b="0" kern="100" dirty="0">
                          <a:solidFill>
                            <a:schemeClr val="tx1"/>
                          </a:solidFill>
                          <a:effectLst/>
                        </a:rPr>
                        <a:t>（</a:t>
                      </a:r>
                      <a:r>
                        <a:rPr lang="ja-JP" alt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年少～年長</a:t>
                      </a:r>
                      <a:r>
                        <a:rPr lang="ja-JP" altLang="en-US" sz="1000" b="0" kern="100" dirty="0">
                          <a:solidFill>
                            <a:schemeClr val="tx1"/>
                          </a:solidFill>
                          <a:effectLst/>
                        </a:rPr>
                        <a:t>）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新２号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必要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不要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/>
                </a:tc>
                <a:extLst>
                  <a:ext uri="{0D108BD9-81ED-4DB2-BD59-A6C34878D82A}">
                    <a16:rowId xmlns:a16="http://schemas.microsoft.com/office/drawing/2014/main" val="1232112080"/>
                  </a:ext>
                </a:extLst>
              </a:tr>
              <a:tr h="24854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０～２歳児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新３号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必要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必要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/>
                </a:tc>
                <a:extLst>
                  <a:ext uri="{0D108BD9-81ED-4DB2-BD59-A6C34878D82A}">
                    <a16:rowId xmlns:a16="http://schemas.microsoft.com/office/drawing/2014/main" val="185681344"/>
                  </a:ext>
                </a:extLst>
              </a:tr>
              <a:tr h="24854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私学助成幼稚園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満３～５歳児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新１号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不要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不要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/>
                </a:tc>
                <a:extLst>
                  <a:ext uri="{0D108BD9-81ED-4DB2-BD59-A6C34878D82A}">
                    <a16:rowId xmlns:a16="http://schemas.microsoft.com/office/drawing/2014/main" val="1489168299"/>
                  </a:ext>
                </a:extLst>
              </a:tr>
              <a:tr h="325160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</a:pPr>
                      <a:r>
                        <a:rPr lang="ja-JP" sz="1000" b="0" kern="100">
                          <a:solidFill>
                            <a:schemeClr val="tx1"/>
                          </a:solidFill>
                          <a:effectLst/>
                        </a:rPr>
                        <a:t>企業主導型保育施設</a:t>
                      </a:r>
                      <a:endParaRPr lang="ja-JP" sz="1000" b="0" kern="10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０～２歳児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２・３号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必要</a:t>
                      </a:r>
                      <a:endParaRPr lang="ja-JP" sz="10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ja-JP" sz="1000" b="0" kern="100" dirty="0">
                          <a:solidFill>
                            <a:schemeClr val="tx1"/>
                          </a:solidFill>
                          <a:effectLst/>
                        </a:rPr>
                        <a:t>必要</a:t>
                      </a:r>
                    </a:p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ja-JP" sz="700" b="0" kern="100" dirty="0">
                          <a:solidFill>
                            <a:schemeClr val="tx1"/>
                          </a:solidFill>
                          <a:effectLst/>
                        </a:rPr>
                        <a:t>※</a:t>
                      </a:r>
                      <a:r>
                        <a:rPr lang="ja-JP" sz="700" b="0" kern="100" dirty="0">
                          <a:solidFill>
                            <a:schemeClr val="tx1"/>
                          </a:solidFill>
                          <a:effectLst/>
                        </a:rPr>
                        <a:t>第２子</a:t>
                      </a:r>
                      <a:r>
                        <a:rPr lang="ja-JP" altLang="en-US" sz="700" b="0" kern="100" dirty="0">
                          <a:solidFill>
                            <a:schemeClr val="tx1"/>
                          </a:solidFill>
                          <a:effectLst/>
                        </a:rPr>
                        <a:t>以</a:t>
                      </a:r>
                      <a:r>
                        <a:rPr lang="ja-JP" sz="700" b="0" kern="100" dirty="0">
                          <a:solidFill>
                            <a:schemeClr val="tx1"/>
                          </a:solidFill>
                          <a:effectLst/>
                        </a:rPr>
                        <a:t>降</a:t>
                      </a:r>
                      <a:r>
                        <a:rPr lang="ja-JP" altLang="en-US" sz="700" b="0" kern="100" dirty="0">
                          <a:solidFill>
                            <a:schemeClr val="tx1"/>
                          </a:solidFill>
                          <a:effectLst/>
                        </a:rPr>
                        <a:t>は</a:t>
                      </a:r>
                      <a:r>
                        <a:rPr lang="ja-JP" sz="700" b="0" kern="100" dirty="0">
                          <a:solidFill>
                            <a:schemeClr val="tx1"/>
                          </a:solidFill>
                          <a:effectLst/>
                        </a:rPr>
                        <a:t>不要</a:t>
                      </a:r>
                      <a:endParaRPr lang="ja-JP" sz="70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/>
                </a:tc>
                <a:extLst>
                  <a:ext uri="{0D108BD9-81ED-4DB2-BD59-A6C34878D82A}">
                    <a16:rowId xmlns:a16="http://schemas.microsoft.com/office/drawing/2014/main" val="351933094"/>
                  </a:ext>
                </a:extLst>
              </a:tr>
            </a:tbl>
          </a:graphicData>
        </a:graphic>
      </p:graphicFrame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8BC982D8-9C0A-4718-1D7A-BCF8294996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389668"/>
              </p:ext>
            </p:extLst>
          </p:nvPr>
        </p:nvGraphicFramePr>
        <p:xfrm>
          <a:off x="578764" y="5183181"/>
          <a:ext cx="5915025" cy="2058209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2884259">
                  <a:extLst>
                    <a:ext uri="{9D8B030D-6E8A-4147-A177-3AD203B41FA5}">
                      <a16:colId xmlns:a16="http://schemas.microsoft.com/office/drawing/2014/main" val="3133839932"/>
                    </a:ext>
                  </a:extLst>
                </a:gridCol>
                <a:gridCol w="1293031">
                  <a:extLst>
                    <a:ext uri="{9D8B030D-6E8A-4147-A177-3AD203B41FA5}">
                      <a16:colId xmlns:a16="http://schemas.microsoft.com/office/drawing/2014/main" val="266990092"/>
                    </a:ext>
                  </a:extLst>
                </a:gridCol>
                <a:gridCol w="1737735">
                  <a:extLst>
                    <a:ext uri="{9D8B030D-6E8A-4147-A177-3AD203B41FA5}">
                      <a16:colId xmlns:a16="http://schemas.microsoft.com/office/drawing/2014/main" val="3943311055"/>
                    </a:ext>
                  </a:extLst>
                </a:gridCol>
              </a:tblGrid>
              <a:tr h="339617">
                <a:tc>
                  <a:txBody>
                    <a:bodyPr/>
                    <a:lstStyle/>
                    <a:p>
                      <a:pPr algn="ctr"/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施設等・年齢区分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R8.9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月利用分まで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R8.10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月以降の利用</a:t>
                      </a:r>
                      <a:endParaRPr lang="en-US" altLang="ja-JP" sz="105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（括弧内は引上げ額）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05171597"/>
                  </a:ext>
                </a:extLst>
              </a:tr>
              <a:tr h="21482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認可外保育施設等（０～２歳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児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）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42,000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45,700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円（</a:t>
                      </a: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+3,700 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円）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7173091"/>
                  </a:ext>
                </a:extLst>
              </a:tr>
              <a:tr h="21482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認可外保育施設等（３～５歳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児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）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37,000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40,300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円（</a:t>
                      </a: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+3,300 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円）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1598453"/>
                  </a:ext>
                </a:extLst>
              </a:tr>
              <a:tr h="21482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私学助成幼稚園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（満３～５歳児）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25,700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28,000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円（</a:t>
                      </a: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+2,300 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円）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17015937"/>
                  </a:ext>
                </a:extLst>
              </a:tr>
              <a:tr h="21482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幼稚園の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預かり保育（０～２歳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児月額上限）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16,300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17,700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円（</a:t>
                      </a: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+1,400 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円）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23504487"/>
                  </a:ext>
                </a:extLst>
              </a:tr>
              <a:tr h="21482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幼稚園の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預かり保育（３～５歳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児月額上限）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11,300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</a:rPr>
                        <a:t>12,300</a:t>
                      </a:r>
                      <a:r>
                        <a:rPr lang="ja-JP" sz="1050" b="0" kern="100">
                          <a:solidFill>
                            <a:schemeClr val="tx1"/>
                          </a:solidFill>
                          <a:effectLst/>
                        </a:rPr>
                        <a:t>円（</a:t>
                      </a: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</a:rPr>
                        <a:t>+1,000 </a:t>
                      </a:r>
                      <a:r>
                        <a:rPr lang="ja-JP" sz="1050" b="0" kern="100">
                          <a:solidFill>
                            <a:schemeClr val="tx1"/>
                          </a:solidFill>
                          <a:effectLst/>
                        </a:rPr>
                        <a:t>円）</a:t>
                      </a:r>
                      <a:endParaRPr lang="ja-JP" sz="1050" b="0" kern="10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89122385"/>
                  </a:ext>
                </a:extLst>
              </a:tr>
              <a:tr h="21482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幼稚園の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預かり保育等（日額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上限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）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450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490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　（</a:t>
                      </a: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+ 40 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円）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28534873"/>
                  </a:ext>
                </a:extLst>
              </a:tr>
              <a:tr h="21482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企業主導型保育施設（０～２歳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児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／第３子）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42,000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45,700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円（</a:t>
                      </a: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+3,700 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円）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8563297"/>
                  </a:ext>
                </a:extLst>
              </a:tr>
              <a:tr h="21482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企業主導型保育施設（０～２歳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児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の第２子）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21,000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22,850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円（</a:t>
                      </a: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</a:rPr>
                        <a:t>+1,850 </a:t>
                      </a:r>
                      <a:r>
                        <a:rPr lang="ja-JP" sz="1050" b="0" kern="100" dirty="0">
                          <a:solidFill>
                            <a:schemeClr val="tx1"/>
                          </a:solidFill>
                          <a:effectLst/>
                        </a:rPr>
                        <a:t>円）</a:t>
                      </a:r>
                      <a:endParaRPr lang="ja-JP" sz="1050" b="0" kern="100" dirty="0">
                        <a:solidFill>
                          <a:schemeClr val="tx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5734820"/>
                  </a:ext>
                </a:extLst>
              </a:tr>
            </a:tbl>
          </a:graphicData>
        </a:graphic>
      </p:graphicFrame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3578C35-BA8C-CB3A-2E63-6DE4D2970B09}"/>
              </a:ext>
            </a:extLst>
          </p:cNvPr>
          <p:cNvSpPr txBox="1"/>
          <p:nvPr/>
        </p:nvSpPr>
        <p:spPr>
          <a:xfrm>
            <a:off x="404087" y="7334852"/>
            <a:ext cx="547129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給付額の計算方法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A982684-CD88-6632-EA40-2B50FB04C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7" y="7366945"/>
            <a:ext cx="261942" cy="261942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042CF04-17B4-7003-4EED-1F25D72EB699}"/>
              </a:ext>
            </a:extLst>
          </p:cNvPr>
          <p:cNvSpPr txBox="1"/>
          <p:nvPr/>
        </p:nvSpPr>
        <p:spPr>
          <a:xfrm>
            <a:off x="315173" y="7575740"/>
            <a:ext cx="654727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indent="114300" algn="l"/>
            <a:r>
              <a:rPr lang="ja-JP" altLang="en-US" sz="1050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給付額は、ご申請内容・利用実績に基づき横須賀市で審査・計算し、支給いたします。</a:t>
            </a:r>
            <a:endParaRPr lang="en-US" altLang="ja-JP" sz="1050" b="1" kern="1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indent="114300" algn="l"/>
            <a:r>
              <a:rPr lang="ja-JP" altLang="en-US" sz="105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実際に支出のあった保育料と給付上限額を比較し、低い額を支給します。</a:t>
            </a:r>
          </a:p>
          <a:p>
            <a:pPr indent="114300" algn="l"/>
            <a:r>
              <a:rPr lang="en-US" altLang="ja-JP" sz="105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※</a:t>
            </a:r>
            <a:r>
              <a:rPr lang="ja-JP" altLang="en-US" sz="105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企業主導型保育施設に通う０～２歳の第２子は、実際に支出のあった保育料の半額と</a:t>
            </a:r>
            <a:endParaRPr lang="en-US" altLang="ja-JP" sz="1050" kern="1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indent="114300" algn="l"/>
            <a:r>
              <a:rPr lang="ja-JP" altLang="en-US" sz="1050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給付上限額を比較し、低い額を支給します。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BFF9D7F2-93E1-C221-5E13-80C88EA9545E}"/>
              </a:ext>
            </a:extLst>
          </p:cNvPr>
          <p:cNvSpPr/>
          <p:nvPr/>
        </p:nvSpPr>
        <p:spPr>
          <a:xfrm>
            <a:off x="173663" y="1257201"/>
            <a:ext cx="1704603" cy="853687"/>
          </a:xfrm>
          <a:prstGeom prst="roundRect">
            <a:avLst/>
          </a:prstGeom>
          <a:solidFill>
            <a:srgbClr val="EAD2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矢印: 上カーブ 7">
            <a:extLst>
              <a:ext uri="{FF2B5EF4-FFF2-40B4-BE49-F238E27FC236}">
                <a16:creationId xmlns:a16="http://schemas.microsoft.com/office/drawing/2014/main" id="{F4180EC6-CF03-E3DF-82E7-4727F11FA504}"/>
              </a:ext>
            </a:extLst>
          </p:cNvPr>
          <p:cNvSpPr/>
          <p:nvPr/>
        </p:nvSpPr>
        <p:spPr>
          <a:xfrm>
            <a:off x="199796" y="1346067"/>
            <a:ext cx="1629017" cy="680937"/>
          </a:xfrm>
          <a:prstGeom prst="curved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687B8117-A8DD-C7C7-71A6-E56C6A5B1489}"/>
              </a:ext>
            </a:extLst>
          </p:cNvPr>
          <p:cNvSpPr/>
          <p:nvPr/>
        </p:nvSpPr>
        <p:spPr>
          <a:xfrm>
            <a:off x="184029" y="1257201"/>
            <a:ext cx="837375" cy="853687"/>
          </a:xfrm>
          <a:prstGeom prst="roundRect">
            <a:avLst/>
          </a:prstGeom>
          <a:solidFill>
            <a:srgbClr val="EAD2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5340346-63BB-714D-80D7-0CB17C519DD9}"/>
              </a:ext>
            </a:extLst>
          </p:cNvPr>
          <p:cNvSpPr txBox="1"/>
          <p:nvPr/>
        </p:nvSpPr>
        <p:spPr>
          <a:xfrm>
            <a:off x="456529" y="1443428"/>
            <a:ext cx="744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UP</a:t>
            </a:r>
            <a:endParaRPr kumimoji="1" lang="ja-JP" altLang="en-US" sz="28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36BDF3E-57A4-7AF1-27BE-523C157B3DF2}"/>
              </a:ext>
            </a:extLst>
          </p:cNvPr>
          <p:cNvSpPr txBox="1"/>
          <p:nvPr/>
        </p:nvSpPr>
        <p:spPr>
          <a:xfrm>
            <a:off x="426326" y="2463858"/>
            <a:ext cx="591502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以下の施設などを利用する認定をお持ちの方が対象です。</a:t>
            </a:r>
            <a:endParaRPr kumimoji="1" lang="en-US" altLang="ja-JP" sz="105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E027A96-21A0-76B9-3C3C-65BA6E81DF83}"/>
              </a:ext>
            </a:extLst>
          </p:cNvPr>
          <p:cNvSpPr txBox="1"/>
          <p:nvPr/>
        </p:nvSpPr>
        <p:spPr>
          <a:xfrm>
            <a:off x="426326" y="4908860"/>
            <a:ext cx="591502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利用する施設ごとに給付上限額が異なります。お使いの施設をご確認ください。</a:t>
            </a:r>
            <a:endParaRPr kumimoji="1" lang="en-US" altLang="ja-JP" sz="105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765EE3E-B57A-6FC6-1DF2-F71595C992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488" y="9002324"/>
            <a:ext cx="607756" cy="60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338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デザート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915</TotalTime>
  <Words>502</Words>
  <Application>Microsoft Office PowerPoint</Application>
  <PresentationFormat>A4 210 x 297 mm</PresentationFormat>
  <Paragraphs>78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HG丸ｺﾞｼｯｸM-PRO</vt:lpstr>
      <vt:lpstr>Arial</vt:lpstr>
      <vt:lpstr>Arial Black</vt:lpstr>
      <vt:lpstr>Calibri</vt:lpstr>
      <vt:lpstr>Calibri Light</vt:lpstr>
      <vt:lpstr>Office 2013 - 2022 テーマ</vt:lpstr>
      <vt:lpstr>認可外保育施設や幼稚園等の預かり保育などの 保育料の給付上限引き上げについて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一時預かり利用者負担軽減事業について</dc:title>
  <dc:creator>横須賀市</dc:creator>
  <cp:lastModifiedBy>横須賀市</cp:lastModifiedBy>
  <cp:revision>86</cp:revision>
  <cp:lastPrinted>2026-07-13T00:08:24Z</cp:lastPrinted>
  <dcterms:created xsi:type="dcterms:W3CDTF">2024-12-05T08:08:24Z</dcterms:created>
  <dcterms:modified xsi:type="dcterms:W3CDTF">2026-07-13T00:08:26Z</dcterms:modified>
</cp:coreProperties>
</file>