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52" r:id="rId2"/>
  </p:sldIdLst>
  <p:sldSz cx="6858000" cy="9144000" type="screen4x3"/>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
          <p15:clr>
            <a:srgbClr val="A4A3A4"/>
          </p15:clr>
        </p15:guide>
        <p15:guide id="2" pos="4304">
          <p15:clr>
            <a:srgbClr val="A4A3A4"/>
          </p15:clr>
        </p15:guide>
      </p15:sldGuideLst>
    </p:ext>
    <p:ext uri="{2D200454-40CA-4A62-9FC3-DE9A4176ACB9}">
      <p15:notesGuideLst xmlns:p15="http://schemas.microsoft.com/office/powerpoint/2012/main">
        <p15:guide id="1" orient="horz" pos="3156" userDrawn="1">
          <p15:clr>
            <a:srgbClr val="A4A3A4"/>
          </p15:clr>
        </p15:guide>
        <p15:guide id="2" pos="217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56CC"/>
    <a:srgbClr val="0033FE"/>
    <a:srgbClr val="00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65" autoAdjust="0"/>
    <p:restoredTop sz="94595" autoAdjust="0"/>
  </p:normalViewPr>
  <p:slideViewPr>
    <p:cSldViewPr>
      <p:cViewPr varScale="1">
        <p:scale>
          <a:sx n="64" d="100"/>
          <a:sy n="64" d="100"/>
        </p:scale>
        <p:origin x="2724" y="84"/>
      </p:cViewPr>
      <p:guideLst>
        <p:guide orient="horz" pos="37"/>
        <p:guide pos="43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84871" cy="500936"/>
          </a:xfrm>
          <a:prstGeom prst="rect">
            <a:avLst/>
          </a:prstGeom>
        </p:spPr>
        <p:txBody>
          <a:bodyPr vert="horz" lIns="93101" tIns="46551" rIns="93101" bIns="4655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01699" y="0"/>
            <a:ext cx="2984871" cy="500936"/>
          </a:xfrm>
          <a:prstGeom prst="rect">
            <a:avLst/>
          </a:prstGeom>
        </p:spPr>
        <p:txBody>
          <a:bodyPr vert="horz" lIns="93101" tIns="46551" rIns="93101" bIns="46551" rtlCol="0"/>
          <a:lstStyle>
            <a:lvl1pPr algn="r">
              <a:defRPr sz="1200"/>
            </a:lvl1pPr>
          </a:lstStyle>
          <a:p>
            <a:fld id="{FD7BF96A-F919-4088-8AFA-76128F119725}" type="datetime1">
              <a:rPr lang="ja-JP" altLang="en-US" sz="1400">
                <a:latin typeface="ＭＳ Ｐゴシック" pitchFamily="50" charset="-128"/>
                <a:ea typeface="ＭＳ Ｐゴシック" pitchFamily="50" charset="-128"/>
              </a:rPr>
              <a:pPr/>
              <a:t>2023/9/13</a:t>
            </a:fld>
            <a:endParaRPr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2" y="9516039"/>
            <a:ext cx="2984871" cy="500936"/>
          </a:xfrm>
          <a:prstGeom prst="rect">
            <a:avLst/>
          </a:prstGeom>
        </p:spPr>
        <p:txBody>
          <a:bodyPr vert="horz" lIns="93101" tIns="46551" rIns="93101" bIns="4655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01699" y="9516039"/>
            <a:ext cx="2984871" cy="500936"/>
          </a:xfrm>
          <a:prstGeom prst="rect">
            <a:avLst/>
          </a:prstGeom>
        </p:spPr>
        <p:txBody>
          <a:bodyPr vert="horz" lIns="93101" tIns="46551" rIns="93101" bIns="46551" rtlCol="0" anchor="b"/>
          <a:lstStyle>
            <a:lvl1pPr algn="r">
              <a:defRPr sz="1200"/>
            </a:lvl1pPr>
          </a:lstStyle>
          <a:p>
            <a:fld id="{A60C1D9C-4153-45A3-ABA8-5AC906D32479}" type="slidenum">
              <a:rPr kumimoji="1" lang="ja-JP" altLang="en-US" smtClean="0"/>
              <a:pPr/>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84871" cy="500936"/>
          </a:xfrm>
          <a:prstGeom prst="rect">
            <a:avLst/>
          </a:prstGeom>
        </p:spPr>
        <p:txBody>
          <a:bodyPr vert="horz" lIns="93101" tIns="46551" rIns="93101" bIns="46551"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699" y="0"/>
            <a:ext cx="2984871" cy="500936"/>
          </a:xfrm>
          <a:prstGeom prst="rect">
            <a:avLst/>
          </a:prstGeom>
        </p:spPr>
        <p:txBody>
          <a:bodyPr vert="horz" lIns="93101" tIns="46551" rIns="93101" bIns="46551" rtlCol="0"/>
          <a:lstStyle>
            <a:lvl1pPr algn="r">
              <a:defRPr sz="1400">
                <a:latin typeface="ＭＳ Ｐゴシック" pitchFamily="50" charset="-128"/>
                <a:ea typeface="ＭＳ Ｐゴシック" pitchFamily="50" charset="-128"/>
              </a:defRPr>
            </a:lvl1pPr>
          </a:lstStyle>
          <a:p>
            <a:fld id="{EEBD13C7-DC9F-4A97-9ED4-5433BAF60D59}" type="datetime1">
              <a:rPr lang="ja-JP" altLang="en-US" smtClean="0"/>
              <a:pPr/>
              <a:t>2023/9/13</a:t>
            </a:fld>
            <a:endParaRPr lang="en-US" altLang="ja-JP" dirty="0"/>
          </a:p>
        </p:txBody>
      </p:sp>
      <p:sp>
        <p:nvSpPr>
          <p:cNvPr id="4" name="スライド イメージ プレースホルダー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3101" tIns="46551" rIns="93101" bIns="46551" rtlCol="0" anchor="ctr"/>
          <a:lstStyle/>
          <a:p>
            <a:endParaRPr lang="ja-JP" altLang="en-US"/>
          </a:p>
        </p:txBody>
      </p:sp>
      <p:sp>
        <p:nvSpPr>
          <p:cNvPr id="5" name="ノート プレースホルダー 4"/>
          <p:cNvSpPr>
            <a:spLocks noGrp="1"/>
          </p:cNvSpPr>
          <p:nvPr>
            <p:ph type="body" sz="quarter" idx="3"/>
          </p:nvPr>
        </p:nvSpPr>
        <p:spPr>
          <a:xfrm>
            <a:off x="688817" y="4758891"/>
            <a:ext cx="5510530" cy="4508421"/>
          </a:xfrm>
          <a:prstGeom prst="rect">
            <a:avLst/>
          </a:prstGeom>
        </p:spPr>
        <p:txBody>
          <a:bodyPr vert="horz" lIns="93101" tIns="46551" rIns="93101" bIns="4655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516039"/>
            <a:ext cx="2984871" cy="500936"/>
          </a:xfrm>
          <a:prstGeom prst="rect">
            <a:avLst/>
          </a:prstGeom>
        </p:spPr>
        <p:txBody>
          <a:bodyPr vert="horz" lIns="93101" tIns="46551" rIns="93101" bIns="4655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699" y="9516039"/>
            <a:ext cx="2984871" cy="500936"/>
          </a:xfrm>
          <a:prstGeom prst="rect">
            <a:avLst/>
          </a:prstGeom>
        </p:spPr>
        <p:txBody>
          <a:bodyPr vert="horz" lIns="93101" tIns="46551" rIns="93101" bIns="46551" rtlCol="0" anchor="b"/>
          <a:lstStyle>
            <a:lvl1pPr algn="r">
              <a:defRPr sz="1200"/>
            </a:lvl1pPr>
          </a:lstStyle>
          <a:p>
            <a:fld id="{FD35E722-DCEB-4B9B-850A-0990A504E40F}" type="slidenum">
              <a:rPr kumimoji="1" lang="ja-JP" altLang="en-US" smtClean="0"/>
              <a:pPr/>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1"/>
          </p:nvPr>
        </p:nvSpPr>
        <p:spPr/>
        <p:txBody>
          <a:bodyPr/>
          <a:lstStyle/>
          <a:p>
            <a:fld id="{FD35E722-DCEB-4B9B-850A-0990A504E40F}" type="slidenum">
              <a:rPr kumimoji="1" lang="ja-JP" altLang="en-US" smtClean="0"/>
              <a:pPr/>
              <a:t>1</a:t>
            </a:fld>
            <a:endParaRPr kumimoji="1" lang="ja-JP" altLang="en-US"/>
          </a:p>
        </p:txBody>
      </p:sp>
    </p:spTree>
    <p:extLst>
      <p:ext uri="{BB962C8B-B14F-4D97-AF65-F5344CB8AC3E}">
        <p14:creationId xmlns:p14="http://schemas.microsoft.com/office/powerpoint/2010/main" val="2573048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Tree>
    <p:extLst>
      <p:ext uri="{BB962C8B-B14F-4D97-AF65-F5344CB8AC3E}">
        <p14:creationId xmlns:p14="http://schemas.microsoft.com/office/powerpoint/2010/main" val="154680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377169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330227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4778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1615992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
        <p:nvSpPr>
          <p:cNvPr id="8" name="テキスト ボックス 7"/>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188501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
        <p:nvSpPr>
          <p:cNvPr id="10" name="テキスト ボックス 9"/>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1270264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
        <p:nvSpPr>
          <p:cNvPr id="6" name="テキスト ボックス 5"/>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298952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Tree>
    <p:extLst>
      <p:ext uri="{BB962C8B-B14F-4D97-AF65-F5344CB8AC3E}">
        <p14:creationId xmlns:p14="http://schemas.microsoft.com/office/powerpoint/2010/main" val="1351300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Tree>
    <p:extLst>
      <p:ext uri="{BB962C8B-B14F-4D97-AF65-F5344CB8AC3E}">
        <p14:creationId xmlns:p14="http://schemas.microsoft.com/office/powerpoint/2010/main" val="359421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pPr/>
              <a:t>‹#›</a:t>
            </a:fld>
            <a:endParaRPr kumimoji="1" lang="ja-JP" altLang="en-US"/>
          </a:p>
        </p:txBody>
      </p:sp>
    </p:spTree>
    <p:extLst>
      <p:ext uri="{BB962C8B-B14F-4D97-AF65-F5344CB8AC3E}">
        <p14:creationId xmlns:p14="http://schemas.microsoft.com/office/powerpoint/2010/main" val="49635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9550142-B990-490A-A107-ED7302A7FD52}" type="slidenum">
              <a:rPr kumimoji="1" lang="ja-JP" altLang="en-US" smtClean="0"/>
              <a:pPr/>
              <a:t>‹#›</a:t>
            </a:fld>
            <a:endParaRPr kumimoji="1" lang="ja-JP" altLang="en-US"/>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 name="表 58"/>
          <p:cNvGraphicFramePr>
            <a:graphicFrameLocks noGrp="1"/>
          </p:cNvGraphicFramePr>
          <p:nvPr>
            <p:extLst>
              <p:ext uri="{D42A27DB-BD31-4B8C-83A1-F6EECF244321}">
                <p14:modId xmlns:p14="http://schemas.microsoft.com/office/powerpoint/2010/main" val="323320266"/>
              </p:ext>
            </p:extLst>
          </p:nvPr>
        </p:nvGraphicFramePr>
        <p:xfrm>
          <a:off x="113457" y="116761"/>
          <a:ext cx="6622096" cy="944944"/>
        </p:xfrm>
        <a:graphic>
          <a:graphicData uri="http://schemas.openxmlformats.org/drawingml/2006/table">
            <a:tbl>
              <a:tblPr firstRow="1" bandRow="1">
                <a:tableStyleId>{5940675A-B579-460E-94D1-54222C63F5DA}</a:tableStyleId>
              </a:tblPr>
              <a:tblGrid>
                <a:gridCol w="1010363">
                  <a:extLst>
                    <a:ext uri="{9D8B030D-6E8A-4147-A177-3AD203B41FA5}">
                      <a16:colId xmlns:a16="http://schemas.microsoft.com/office/drawing/2014/main" val="20000"/>
                    </a:ext>
                  </a:extLst>
                </a:gridCol>
                <a:gridCol w="5611733">
                  <a:extLst>
                    <a:ext uri="{9D8B030D-6E8A-4147-A177-3AD203B41FA5}">
                      <a16:colId xmlns:a16="http://schemas.microsoft.com/office/drawing/2014/main" val="20001"/>
                    </a:ext>
                  </a:extLst>
                </a:gridCol>
              </a:tblGrid>
              <a:tr h="254867">
                <a:tc>
                  <a:txBody>
                    <a:bodyPr/>
                    <a:lstStyle/>
                    <a:p>
                      <a:pPr algn="ctr"/>
                      <a:r>
                        <a:rPr kumimoji="1" lang="ja-JP" altLang="en-US" sz="1400" dirty="0">
                          <a:solidFill>
                            <a:schemeClr val="tx1"/>
                          </a:solidFill>
                          <a:latin typeface="+mn-ea"/>
                          <a:ea typeface="+mn-ea"/>
                        </a:rPr>
                        <a:t>市区町村</a:t>
                      </a:r>
                      <a:endParaRPr kumimoji="1" lang="en-US" altLang="ja-JP" sz="1400" dirty="0">
                        <a:latin typeface="+mn-ea"/>
                        <a:ea typeface="+mn-ea"/>
                      </a:endParaRPr>
                    </a:p>
                  </a:txBody>
                  <a:tcPr marL="91461" marR="91461" marT="45736" marB="45736" anchor="ctr">
                    <a:lnB w="3175" cap="flat" cmpd="sng" algn="ctr">
                      <a:solidFill>
                        <a:schemeClr val="tx1"/>
                      </a:solidFill>
                      <a:prstDash val="sysDash"/>
                      <a:round/>
                      <a:headEnd type="none" w="med" len="med"/>
                      <a:tailEnd type="none" w="med" len="med"/>
                    </a:lnB>
                    <a:solidFill>
                      <a:srgbClr val="FFFF99"/>
                    </a:solidFill>
                  </a:tcPr>
                </a:tc>
                <a:tc>
                  <a:txBody>
                    <a:bodyPr/>
                    <a:lstStyle/>
                    <a:p>
                      <a:pPr>
                        <a:lnSpc>
                          <a:spcPct val="100000"/>
                        </a:lnSpc>
                      </a:pPr>
                      <a:r>
                        <a:rPr kumimoji="1" lang="ja-JP" altLang="en-US" sz="1400" dirty="0">
                          <a:solidFill>
                            <a:schemeClr val="tx1"/>
                          </a:solidFill>
                          <a:latin typeface="+mn-ea"/>
                          <a:ea typeface="+mn-ea"/>
                        </a:rPr>
                        <a:t>横須賀市</a:t>
                      </a:r>
                      <a:endParaRPr kumimoji="1" lang="en-US" altLang="ja-JP" sz="1400" dirty="0">
                        <a:solidFill>
                          <a:schemeClr val="tx1"/>
                        </a:solidFill>
                        <a:latin typeface="+mn-ea"/>
                        <a:ea typeface="+mn-ea"/>
                      </a:endParaRPr>
                    </a:p>
                  </a:txBody>
                  <a:tcPr marL="91461" marR="91461" marT="45736" marB="45736" anchor="ctr">
                    <a:lnB w="3175"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0000"/>
                  </a:ext>
                </a:extLst>
              </a:tr>
              <a:tr h="535191">
                <a:tc>
                  <a:txBody>
                    <a:bodyPr/>
                    <a:lstStyle/>
                    <a:p>
                      <a:pPr algn="ctr"/>
                      <a:r>
                        <a:rPr kumimoji="1" lang="ja-JP" altLang="en-US" sz="1200" b="0" dirty="0">
                          <a:solidFill>
                            <a:schemeClr val="tx1"/>
                          </a:solidFill>
                          <a:latin typeface="+mn-ea"/>
                          <a:ea typeface="+mn-ea"/>
                        </a:rPr>
                        <a:t>認定連携　創業支援等　事業者</a:t>
                      </a:r>
                      <a:endParaRPr kumimoji="1" lang="en-US" altLang="ja-JP" sz="1200" b="0" dirty="0">
                        <a:solidFill>
                          <a:schemeClr val="tx1"/>
                        </a:solidFill>
                        <a:latin typeface="+mn-ea"/>
                        <a:ea typeface="+mn-ea"/>
                      </a:endParaRPr>
                    </a:p>
                  </a:txBody>
                  <a:tcPr marL="91461" marR="91461" marT="45736" marB="45736" anchor="ctr">
                    <a:lnT w="3175" cap="flat" cmpd="sng" algn="ctr">
                      <a:solidFill>
                        <a:schemeClr val="tx1"/>
                      </a:solidFill>
                      <a:prstDash val="sysDash"/>
                      <a:round/>
                      <a:headEnd type="none" w="med" len="med"/>
                      <a:tailEnd type="none" w="med" len="med"/>
                    </a:lnT>
                    <a:solidFill>
                      <a:srgbClr val="FFFF99"/>
                    </a:solidFill>
                  </a:tcPr>
                </a:tc>
                <a:tc>
                  <a:txBody>
                    <a:bodyPr/>
                    <a:lstStyle/>
                    <a:p>
                      <a:pPr>
                        <a:lnSpc>
                          <a:spcPct val="100000"/>
                        </a:lnSpc>
                      </a:pPr>
                      <a:r>
                        <a:rPr kumimoji="1" lang="ja-JP" altLang="en-US" sz="1200" dirty="0">
                          <a:solidFill>
                            <a:schemeClr val="tx1"/>
                          </a:solidFill>
                          <a:latin typeface="+mn-ea"/>
                          <a:ea typeface="+mn-ea"/>
                        </a:rPr>
                        <a:t>公益財団法人横須賀市産業振興財団</a:t>
                      </a:r>
                      <a:endParaRPr kumimoji="1" lang="en-US" altLang="ja-JP" sz="1200" dirty="0">
                        <a:solidFill>
                          <a:schemeClr val="tx1"/>
                        </a:solidFill>
                        <a:latin typeface="+mn-ea"/>
                        <a:ea typeface="+mn-ea"/>
                      </a:endParaRPr>
                    </a:p>
                    <a:p>
                      <a:pPr>
                        <a:lnSpc>
                          <a:spcPct val="100000"/>
                        </a:lnSpc>
                      </a:pPr>
                      <a:r>
                        <a:rPr kumimoji="1" lang="ja-JP" altLang="en-US" sz="1200" dirty="0">
                          <a:solidFill>
                            <a:schemeClr val="tx1"/>
                          </a:solidFill>
                          <a:latin typeface="+mn-ea"/>
                          <a:ea typeface="+mn-ea"/>
                        </a:rPr>
                        <a:t>横須賀商工会議所</a:t>
                      </a:r>
                      <a:endParaRPr kumimoji="1" lang="en-US" altLang="ja-JP" sz="1200" dirty="0">
                        <a:solidFill>
                          <a:schemeClr val="tx1"/>
                        </a:solidFill>
                        <a:latin typeface="+mn-ea"/>
                        <a:ea typeface="+mn-ea"/>
                      </a:endParaRPr>
                    </a:p>
                    <a:p>
                      <a:pPr>
                        <a:lnSpc>
                          <a:spcPct val="100000"/>
                        </a:lnSpc>
                      </a:pPr>
                      <a:r>
                        <a:rPr kumimoji="1" lang="ja-JP" altLang="en-US" sz="1200" dirty="0">
                          <a:solidFill>
                            <a:schemeClr val="tx1"/>
                          </a:solidFill>
                          <a:latin typeface="+mn-ea"/>
                          <a:ea typeface="+mn-ea"/>
                        </a:rPr>
                        <a:t>三浦半島地域活性化協議会</a:t>
                      </a:r>
                      <a:endParaRPr kumimoji="1" lang="en-US" altLang="ja-JP" sz="1200" dirty="0">
                        <a:solidFill>
                          <a:schemeClr val="tx1"/>
                        </a:solidFill>
                        <a:latin typeface="+mn-ea"/>
                        <a:ea typeface="+mn-ea"/>
                      </a:endParaRPr>
                    </a:p>
                  </a:txBody>
                  <a:tcPr marL="91461" marR="91461" marT="45736" marB="45736" anchor="ctr">
                    <a:lnT w="3175"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10001"/>
                  </a:ext>
                </a:extLst>
              </a:tr>
            </a:tbl>
          </a:graphicData>
        </a:graphic>
      </p:graphicFrame>
      <p:graphicFrame>
        <p:nvGraphicFramePr>
          <p:cNvPr id="68" name="表 67"/>
          <p:cNvGraphicFramePr>
            <a:graphicFrameLocks noGrp="1"/>
          </p:cNvGraphicFramePr>
          <p:nvPr>
            <p:extLst>
              <p:ext uri="{D42A27DB-BD31-4B8C-83A1-F6EECF244321}">
                <p14:modId xmlns:p14="http://schemas.microsoft.com/office/powerpoint/2010/main" val="1579038420"/>
              </p:ext>
            </p:extLst>
          </p:nvPr>
        </p:nvGraphicFramePr>
        <p:xfrm>
          <a:off x="91980" y="5646036"/>
          <a:ext cx="6622096" cy="3465243"/>
        </p:xfrm>
        <a:graphic>
          <a:graphicData uri="http://schemas.openxmlformats.org/drawingml/2006/table">
            <a:tbl>
              <a:tblPr firstRow="1" bandRow="1">
                <a:tableStyleId>{5940675A-B579-460E-94D1-54222C63F5DA}</a:tableStyleId>
              </a:tblPr>
              <a:tblGrid>
                <a:gridCol w="6622096">
                  <a:extLst>
                    <a:ext uri="{9D8B030D-6E8A-4147-A177-3AD203B41FA5}">
                      <a16:colId xmlns:a16="http://schemas.microsoft.com/office/drawing/2014/main" val="20000"/>
                    </a:ext>
                  </a:extLst>
                </a:gridCol>
              </a:tblGrid>
              <a:tr h="3465243">
                <a:tc>
                  <a:txBody>
                    <a:bodyPr/>
                    <a:lstStyle/>
                    <a:p>
                      <a:endParaRPr kumimoji="1" lang="ja-JP" altLang="en-US" sz="1400" dirty="0">
                        <a:solidFill>
                          <a:schemeClr val="tx1"/>
                        </a:solidFill>
                        <a:latin typeface="HG丸ｺﾞｼｯｸM-PRO" pitchFamily="50" charset="-128"/>
                        <a:ea typeface="HG丸ｺﾞｼｯｸM-PRO" pitchFamily="50" charset="-128"/>
                      </a:endParaRPr>
                    </a:p>
                  </a:txBody>
                  <a:tcPr marL="91461" marR="91461" marT="45719" marB="45719">
                    <a:noFill/>
                  </a:tcPr>
                </a:tc>
                <a:extLst>
                  <a:ext uri="{0D108BD9-81ED-4DB2-BD59-A6C34878D82A}">
                    <a16:rowId xmlns:a16="http://schemas.microsoft.com/office/drawing/2014/main" val="10000"/>
                  </a:ext>
                </a:extLst>
              </a:tr>
            </a:tbl>
          </a:graphicData>
        </a:graphic>
      </p:graphicFrame>
      <p:sp>
        <p:nvSpPr>
          <p:cNvPr id="70" name="テキスト ボックス 6"/>
          <p:cNvSpPr txBox="1">
            <a:spLocks noChangeArrowheads="1"/>
          </p:cNvSpPr>
          <p:nvPr/>
        </p:nvSpPr>
        <p:spPr bwMode="auto">
          <a:xfrm>
            <a:off x="-156982" y="5633117"/>
            <a:ext cx="32293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400" b="1" dirty="0"/>
              <a:t>    ＜全体像＞</a:t>
            </a:r>
            <a:r>
              <a:rPr lang="en-US" altLang="ja-JP" sz="1100" dirty="0"/>
              <a:t>※</a:t>
            </a:r>
            <a:r>
              <a:rPr lang="ja-JP" altLang="en-US" sz="1100" dirty="0"/>
              <a:t>下線は特定創業支援等事業</a:t>
            </a:r>
            <a:r>
              <a:rPr lang="ja-JP" altLang="en-US" sz="1400" b="1" dirty="0"/>
              <a:t>　</a:t>
            </a:r>
            <a:endParaRPr lang="en-US" altLang="ja-JP" sz="1400" b="1" dirty="0"/>
          </a:p>
        </p:txBody>
      </p:sp>
      <p:sp>
        <p:nvSpPr>
          <p:cNvPr id="71" name="ドーナツ 70"/>
          <p:cNvSpPr/>
          <p:nvPr/>
        </p:nvSpPr>
        <p:spPr>
          <a:xfrm rot="10800000">
            <a:off x="1052736" y="6293749"/>
            <a:ext cx="5112568" cy="2311103"/>
          </a:xfrm>
          <a:prstGeom prst="donut">
            <a:avLst>
              <a:gd name="adj" fmla="val 7142"/>
            </a:avLst>
          </a:prstGeom>
          <a:gradFill>
            <a:gsLst>
              <a:gs pos="74750">
                <a:schemeClr val="tx2">
                  <a:lumMod val="40000"/>
                  <a:lumOff val="60000"/>
                </a:schemeClr>
              </a:gs>
              <a:gs pos="25000">
                <a:schemeClr val="tx2">
                  <a:lumMod val="75000"/>
                </a:schemeClr>
              </a:gs>
              <a:gs pos="0">
                <a:schemeClr val="tx2">
                  <a:lumMod val="50000"/>
                </a:schemeClr>
              </a:gs>
              <a:gs pos="50000">
                <a:schemeClr val="tx2">
                  <a:lumMod val="60000"/>
                  <a:lumOff val="40000"/>
                </a:schemeClr>
              </a:gs>
              <a:gs pos="100000">
                <a:schemeClr val="tx2">
                  <a:lumMod val="20000"/>
                  <a:lumOff val="8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schemeClr val="tx1"/>
              </a:solidFill>
            </a:endParaRPr>
          </a:p>
        </p:txBody>
      </p:sp>
      <p:grpSp>
        <p:nvGrpSpPr>
          <p:cNvPr id="22" name="グループ化 21"/>
          <p:cNvGrpSpPr/>
          <p:nvPr/>
        </p:nvGrpSpPr>
        <p:grpSpPr>
          <a:xfrm>
            <a:off x="2553656" y="5874491"/>
            <a:ext cx="1944000" cy="1382926"/>
            <a:chOff x="2544737" y="5756530"/>
            <a:chExt cx="1944000" cy="1220280"/>
          </a:xfrm>
        </p:grpSpPr>
        <p:sp>
          <p:nvSpPr>
            <p:cNvPr id="76" name="Rectangle 5"/>
            <p:cNvSpPr>
              <a:spLocks noChangeArrowheads="1"/>
            </p:cNvSpPr>
            <p:nvPr/>
          </p:nvSpPr>
          <p:spPr bwMode="auto">
            <a:xfrm>
              <a:off x="2544737" y="5922402"/>
              <a:ext cx="1944000" cy="1054408"/>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pPr algn="l">
                <a:defRPr/>
              </a:pPr>
              <a:r>
                <a:rPr lang="ja-JP" altLang="en-US" sz="1050" dirty="0">
                  <a:solidFill>
                    <a:schemeClr val="tx1"/>
                  </a:solidFill>
                  <a:latin typeface="+mn-ea"/>
                </a:rPr>
                <a:t>・相談窓口の設置</a:t>
              </a:r>
              <a:endParaRPr lang="en-US" altLang="ja-JP" sz="1050" dirty="0">
                <a:solidFill>
                  <a:schemeClr val="tx1"/>
                </a:solidFill>
                <a:latin typeface="+mn-ea"/>
              </a:endParaRPr>
            </a:p>
            <a:p>
              <a:pPr algn="l">
                <a:defRPr/>
              </a:pPr>
              <a:r>
                <a:rPr lang="ja-JP" altLang="en-US" sz="1050" dirty="0">
                  <a:solidFill>
                    <a:schemeClr val="tx1"/>
                  </a:solidFill>
                  <a:latin typeface="+mn-ea"/>
                </a:rPr>
                <a:t>・創業セミナー、スタートアップ </a:t>
              </a:r>
              <a:endParaRPr lang="en-US" altLang="ja-JP" sz="1050" dirty="0">
                <a:solidFill>
                  <a:schemeClr val="tx1"/>
                </a:solidFill>
                <a:latin typeface="+mn-ea"/>
              </a:endParaRPr>
            </a:p>
            <a:p>
              <a:pPr algn="l">
                <a:defRPr/>
              </a:pPr>
              <a:r>
                <a:rPr lang="en-US" altLang="ja-JP" sz="1050" dirty="0">
                  <a:solidFill>
                    <a:schemeClr val="tx1"/>
                  </a:solidFill>
                  <a:latin typeface="+mn-ea"/>
                </a:rPr>
                <a:t>  </a:t>
              </a:r>
              <a:r>
                <a:rPr lang="ja-JP" altLang="en-US" sz="1050" dirty="0">
                  <a:solidFill>
                    <a:schemeClr val="tx1"/>
                  </a:solidFill>
                  <a:latin typeface="+mn-ea"/>
                </a:rPr>
                <a:t>オーディションの共同実施</a:t>
              </a:r>
              <a:endParaRPr lang="en-US" altLang="ja-JP" sz="1050" dirty="0">
                <a:solidFill>
                  <a:schemeClr val="tx1"/>
                </a:solidFill>
                <a:latin typeface="+mn-ea"/>
              </a:endParaRPr>
            </a:p>
            <a:p>
              <a:pPr algn="l">
                <a:defRPr/>
              </a:pPr>
              <a:r>
                <a:rPr lang="ja-JP" altLang="en-US" sz="1050" dirty="0">
                  <a:solidFill>
                    <a:schemeClr val="tx1"/>
                  </a:solidFill>
                  <a:latin typeface="+mn-ea"/>
                </a:rPr>
                <a:t>・横須賀市産業振興財団の</a:t>
              </a:r>
              <a:endParaRPr lang="en-US" altLang="ja-JP" sz="1050" dirty="0">
                <a:solidFill>
                  <a:schemeClr val="tx1"/>
                </a:solidFill>
                <a:latin typeface="+mn-ea"/>
              </a:endParaRPr>
            </a:p>
            <a:p>
              <a:pPr algn="l">
                <a:defRPr/>
              </a:pPr>
              <a:r>
                <a:rPr lang="ja-JP" altLang="en-US" sz="1050" dirty="0">
                  <a:solidFill>
                    <a:schemeClr val="tx1"/>
                  </a:solidFill>
                  <a:latin typeface="+mn-ea"/>
                </a:rPr>
                <a:t>　創業支援等事業補助</a:t>
              </a:r>
              <a:endParaRPr lang="en-US" altLang="ja-JP" sz="1050" dirty="0">
                <a:solidFill>
                  <a:schemeClr val="tx1"/>
                </a:solidFill>
                <a:latin typeface="+mn-ea"/>
              </a:endParaRPr>
            </a:p>
            <a:p>
              <a:pPr algn="l">
                <a:defRPr/>
              </a:pPr>
              <a:r>
                <a:rPr lang="ja-JP" altLang="en-US" sz="1050" dirty="0">
                  <a:solidFill>
                    <a:schemeClr val="tx1"/>
                  </a:solidFill>
                  <a:latin typeface="+mn-ea"/>
                </a:rPr>
                <a:t>・市内創業者支援利子補給</a:t>
              </a:r>
              <a:endParaRPr lang="en-US" altLang="ja-JP" sz="1050" dirty="0">
                <a:solidFill>
                  <a:schemeClr val="tx1"/>
                </a:solidFill>
                <a:latin typeface="+mn-ea"/>
              </a:endParaRPr>
            </a:p>
            <a:p>
              <a:pPr algn="l">
                <a:defRPr/>
              </a:pPr>
              <a:r>
                <a:rPr lang="ja-JP" altLang="en-US" sz="1050" dirty="0">
                  <a:solidFill>
                    <a:schemeClr val="tx1"/>
                  </a:solidFill>
                  <a:latin typeface="+mn-ea"/>
                </a:rPr>
                <a:t>・創業にかかる事業等の周知</a:t>
              </a:r>
              <a:endParaRPr lang="en-US" altLang="ja-JP" sz="1050" dirty="0">
                <a:solidFill>
                  <a:schemeClr val="tx1"/>
                </a:solidFill>
                <a:latin typeface="+mn-ea"/>
              </a:endParaRPr>
            </a:p>
          </p:txBody>
        </p:sp>
        <p:sp>
          <p:nvSpPr>
            <p:cNvPr id="77" name="角丸四角形 76"/>
            <p:cNvSpPr/>
            <p:nvPr/>
          </p:nvSpPr>
          <p:spPr bwMode="auto">
            <a:xfrm>
              <a:off x="2587348" y="5756530"/>
              <a:ext cx="1872000" cy="199561"/>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fontAlgn="auto">
                <a:spcBef>
                  <a:spcPts val="0"/>
                </a:spcBef>
                <a:spcAft>
                  <a:spcPts val="0"/>
                </a:spcAft>
                <a:defRPr/>
              </a:pPr>
              <a:r>
                <a:rPr lang="ja-JP" altLang="en-US" sz="1100" b="1" dirty="0">
                  <a:solidFill>
                    <a:schemeClr val="tx1"/>
                  </a:solidFill>
                </a:rPr>
                <a:t>横須賀市</a:t>
              </a:r>
              <a:endParaRPr lang="en-US" altLang="ja-JP" sz="1100" b="1" dirty="0">
                <a:solidFill>
                  <a:schemeClr val="tx1"/>
                </a:solidFill>
              </a:endParaRPr>
            </a:p>
          </p:txBody>
        </p:sp>
      </p:grpSp>
      <p:sp>
        <p:nvSpPr>
          <p:cNvPr id="82" name="テキスト ボックス 115"/>
          <p:cNvSpPr txBox="1">
            <a:spLocks noChangeArrowheads="1"/>
          </p:cNvSpPr>
          <p:nvPr/>
        </p:nvSpPr>
        <p:spPr bwMode="auto">
          <a:xfrm>
            <a:off x="2537566" y="7215561"/>
            <a:ext cx="19895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600" b="1" dirty="0">
                <a:solidFill>
                  <a:srgbClr val="FF0000"/>
                </a:solidFill>
              </a:rPr>
              <a:t>創業希望者、創業者</a:t>
            </a:r>
          </a:p>
        </p:txBody>
      </p:sp>
      <p:grpSp>
        <p:nvGrpSpPr>
          <p:cNvPr id="21" name="グループ化 20"/>
          <p:cNvGrpSpPr/>
          <p:nvPr/>
        </p:nvGrpSpPr>
        <p:grpSpPr>
          <a:xfrm>
            <a:off x="395583" y="5915255"/>
            <a:ext cx="1944000" cy="1401715"/>
            <a:chOff x="309552" y="6092255"/>
            <a:chExt cx="1944000" cy="1401715"/>
          </a:xfrm>
        </p:grpSpPr>
        <p:sp>
          <p:nvSpPr>
            <p:cNvPr id="83" name="Rectangle 5"/>
            <p:cNvSpPr>
              <a:spLocks noChangeArrowheads="1"/>
            </p:cNvSpPr>
            <p:nvPr/>
          </p:nvSpPr>
          <p:spPr bwMode="auto">
            <a:xfrm>
              <a:off x="309552" y="6635097"/>
              <a:ext cx="1944000" cy="858873"/>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pPr algn="l">
                <a:defRPr/>
              </a:pPr>
              <a:endParaRPr lang="en-US" altLang="ja-JP" sz="1050" dirty="0">
                <a:solidFill>
                  <a:schemeClr val="tx1"/>
                </a:solidFill>
                <a:latin typeface="Calibri" pitchFamily="34" charset="0"/>
              </a:endParaRPr>
            </a:p>
            <a:p>
              <a:pPr algn="l">
                <a:defRPr/>
              </a:pPr>
              <a:r>
                <a:rPr lang="ja-JP" altLang="en-US" sz="1050" dirty="0">
                  <a:solidFill>
                    <a:schemeClr val="tx1"/>
                  </a:solidFill>
                  <a:latin typeface="Calibri" pitchFamily="34" charset="0"/>
                </a:rPr>
                <a:t>・創業相談で内容が資金調</a:t>
              </a:r>
              <a:endParaRPr lang="en-US" altLang="ja-JP" sz="1050" dirty="0">
                <a:solidFill>
                  <a:schemeClr val="tx1"/>
                </a:solidFill>
                <a:latin typeface="Calibri" pitchFamily="34" charset="0"/>
              </a:endParaRPr>
            </a:p>
            <a:p>
              <a:pPr algn="l">
                <a:defRPr/>
              </a:pPr>
              <a:r>
                <a:rPr lang="ja-JP" altLang="en-US" sz="1050" dirty="0">
                  <a:solidFill>
                    <a:schemeClr val="tx1"/>
                  </a:solidFill>
                  <a:latin typeface="Calibri" pitchFamily="34" charset="0"/>
                </a:rPr>
                <a:t>　達に関する場合、対応引継</a:t>
              </a:r>
              <a:endParaRPr lang="en-US" altLang="ja-JP" sz="1050" dirty="0">
                <a:solidFill>
                  <a:schemeClr val="tx1"/>
                </a:solidFill>
                <a:latin typeface="Calibri" pitchFamily="34" charset="0"/>
              </a:endParaRPr>
            </a:p>
            <a:p>
              <a:pPr algn="l">
                <a:defRPr/>
              </a:pPr>
              <a:r>
                <a:rPr lang="ja-JP" altLang="en-US" sz="1050" dirty="0">
                  <a:solidFill>
                    <a:schemeClr val="tx1"/>
                  </a:solidFill>
                  <a:latin typeface="Calibri" pitchFamily="34" charset="0"/>
                </a:rPr>
                <a:t>・創業セミナー、スタートアップ</a:t>
              </a:r>
              <a:endParaRPr lang="en-US" altLang="ja-JP" sz="1050" dirty="0">
                <a:solidFill>
                  <a:schemeClr val="tx1"/>
                </a:solidFill>
                <a:latin typeface="Calibri" pitchFamily="34" charset="0"/>
              </a:endParaRPr>
            </a:p>
            <a:p>
              <a:pPr algn="l">
                <a:defRPr/>
              </a:pPr>
              <a:r>
                <a:rPr lang="ja-JP" altLang="en-US" sz="1050" dirty="0">
                  <a:solidFill>
                    <a:schemeClr val="tx1"/>
                  </a:solidFill>
                  <a:latin typeface="Calibri" pitchFamily="34" charset="0"/>
                </a:rPr>
                <a:t>　オーディションの協力</a:t>
              </a:r>
              <a:endParaRPr lang="en-US" altLang="ja-JP" sz="1050" dirty="0">
                <a:solidFill>
                  <a:schemeClr val="tx1"/>
                </a:solidFill>
                <a:latin typeface="Calibri" pitchFamily="34" charset="0"/>
              </a:endParaRPr>
            </a:p>
            <a:p>
              <a:pPr>
                <a:defRPr/>
              </a:pPr>
              <a:r>
                <a:rPr lang="ja-JP" altLang="en-US" sz="1050" b="1" dirty="0">
                  <a:solidFill>
                    <a:schemeClr val="tx1"/>
                  </a:solidFill>
                  <a:latin typeface="Calibri" pitchFamily="34" charset="0"/>
                </a:rPr>
                <a:t>　　　　　</a:t>
              </a:r>
              <a:endParaRPr lang="en-US" altLang="ja-JP" sz="1050" b="1" u="sng" dirty="0">
                <a:solidFill>
                  <a:schemeClr val="tx1"/>
                </a:solidFill>
                <a:latin typeface="Calibri" pitchFamily="34" charset="0"/>
              </a:endParaRPr>
            </a:p>
          </p:txBody>
        </p:sp>
        <p:sp>
          <p:nvSpPr>
            <p:cNvPr id="84" name="角丸四角形 83"/>
            <p:cNvSpPr/>
            <p:nvPr/>
          </p:nvSpPr>
          <p:spPr bwMode="auto">
            <a:xfrm>
              <a:off x="350092" y="6092255"/>
              <a:ext cx="1872000" cy="720000"/>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fontAlgn="auto">
                <a:spcBef>
                  <a:spcPts val="0"/>
                </a:spcBef>
                <a:spcAft>
                  <a:spcPts val="0"/>
                </a:spcAft>
                <a:defRPr/>
              </a:pPr>
              <a:r>
                <a:rPr lang="ja-JP" altLang="en-US" sz="1050" b="1" dirty="0">
                  <a:solidFill>
                    <a:schemeClr val="tx1"/>
                  </a:solidFill>
                  <a:latin typeface="+mn-ea"/>
                </a:rPr>
                <a:t>○かながわ信用金庫</a:t>
              </a:r>
              <a:endParaRPr lang="en-US" altLang="ja-JP" sz="1050" b="1" dirty="0">
                <a:solidFill>
                  <a:schemeClr val="tx1"/>
                </a:solidFill>
                <a:latin typeface="+mn-ea"/>
              </a:endParaRPr>
            </a:p>
            <a:p>
              <a:pPr fontAlgn="auto">
                <a:spcBef>
                  <a:spcPts val="0"/>
                </a:spcBef>
                <a:spcAft>
                  <a:spcPts val="0"/>
                </a:spcAft>
                <a:defRPr/>
              </a:pPr>
              <a:r>
                <a:rPr lang="ja-JP" altLang="en-US" sz="1050" b="1" dirty="0">
                  <a:solidFill>
                    <a:schemeClr val="tx1"/>
                  </a:solidFill>
                  <a:latin typeface="+mn-ea"/>
                </a:rPr>
                <a:t>○湘南信用金庫</a:t>
              </a:r>
              <a:endParaRPr lang="en-US" altLang="ja-JP" sz="1050" b="1" dirty="0">
                <a:solidFill>
                  <a:schemeClr val="tx1"/>
                </a:solidFill>
                <a:latin typeface="+mn-ea"/>
              </a:endParaRPr>
            </a:p>
            <a:p>
              <a:pPr>
                <a:defRPr/>
              </a:pPr>
              <a:r>
                <a:rPr lang="ja-JP" altLang="en-US" sz="1050" b="1" dirty="0">
                  <a:solidFill>
                    <a:schemeClr val="tx1"/>
                  </a:solidFill>
                  <a:latin typeface="+mn-ea"/>
                </a:rPr>
                <a:t>○横浜銀行横須賀支店及び</a:t>
              </a:r>
              <a:endParaRPr lang="en-US" altLang="ja-JP" sz="1050" b="1" dirty="0">
                <a:solidFill>
                  <a:schemeClr val="tx1"/>
                </a:solidFill>
                <a:latin typeface="+mn-ea"/>
              </a:endParaRPr>
            </a:p>
            <a:p>
              <a:pPr>
                <a:defRPr/>
              </a:pPr>
              <a:r>
                <a:rPr lang="ja-JP" altLang="en-US" sz="1050" b="1" dirty="0">
                  <a:solidFill>
                    <a:schemeClr val="tx1"/>
                  </a:solidFill>
                  <a:latin typeface="+mn-ea"/>
                </a:rPr>
                <a:t>　 創業支援デスク</a:t>
              </a:r>
            </a:p>
          </p:txBody>
        </p:sp>
      </p:grpSp>
      <p:graphicFrame>
        <p:nvGraphicFramePr>
          <p:cNvPr id="93" name="表 92"/>
          <p:cNvGraphicFramePr>
            <a:graphicFrameLocks noGrp="1"/>
          </p:cNvGraphicFramePr>
          <p:nvPr>
            <p:extLst>
              <p:ext uri="{D42A27DB-BD31-4B8C-83A1-F6EECF244321}">
                <p14:modId xmlns:p14="http://schemas.microsoft.com/office/powerpoint/2010/main" val="362665812"/>
              </p:ext>
            </p:extLst>
          </p:nvPr>
        </p:nvGraphicFramePr>
        <p:xfrm>
          <a:off x="113457" y="1059622"/>
          <a:ext cx="6622096" cy="1112522"/>
        </p:xfrm>
        <a:graphic>
          <a:graphicData uri="http://schemas.openxmlformats.org/drawingml/2006/table">
            <a:tbl>
              <a:tblPr firstRow="1" bandRow="1">
                <a:tableStyleId>{5940675A-B579-460E-94D1-54222C63F5DA}</a:tableStyleId>
              </a:tblPr>
              <a:tblGrid>
                <a:gridCol w="1010400">
                  <a:extLst>
                    <a:ext uri="{9D8B030D-6E8A-4147-A177-3AD203B41FA5}">
                      <a16:colId xmlns:a16="http://schemas.microsoft.com/office/drawing/2014/main" val="20000"/>
                    </a:ext>
                  </a:extLst>
                </a:gridCol>
                <a:gridCol w="5611696">
                  <a:extLst>
                    <a:ext uri="{9D8B030D-6E8A-4147-A177-3AD203B41FA5}">
                      <a16:colId xmlns:a16="http://schemas.microsoft.com/office/drawing/2014/main" val="20001"/>
                    </a:ext>
                  </a:extLst>
                </a:gridCol>
              </a:tblGrid>
              <a:tr h="969120">
                <a:tc>
                  <a:txBody>
                    <a:bodyPr/>
                    <a:lstStyle/>
                    <a:p>
                      <a:pPr algn="ctr"/>
                      <a:r>
                        <a:rPr kumimoji="1" lang="ja-JP" altLang="en-US" sz="1400" dirty="0">
                          <a:latin typeface="+mn-ea"/>
                          <a:ea typeface="+mn-ea"/>
                        </a:rPr>
                        <a:t>概　要</a:t>
                      </a:r>
                      <a:endParaRPr kumimoji="1" lang="ja-JP" altLang="en-US" sz="1400" dirty="0">
                        <a:solidFill>
                          <a:schemeClr val="tx1"/>
                        </a:solidFill>
                        <a:latin typeface="+mn-ea"/>
                        <a:ea typeface="+mn-ea"/>
                      </a:endParaRPr>
                    </a:p>
                  </a:txBody>
                  <a:tcPr marL="91461" marR="91461" marT="45721" marB="45721" anchor="ctr">
                    <a:solidFill>
                      <a:srgbClr val="CCFFCC"/>
                    </a:solidFill>
                  </a:tcPr>
                </a:tc>
                <a:tc>
                  <a:txBody>
                    <a:bodyPr/>
                    <a:lstStyle/>
                    <a:p>
                      <a:r>
                        <a:rPr lang="ja-JP" altLang="en-US" sz="1200" baseline="0" dirty="0">
                          <a:latin typeface="+mn-ea"/>
                          <a:ea typeface="+mn-ea"/>
                        </a:rPr>
                        <a:t>　</a:t>
                      </a:r>
                      <a:r>
                        <a:rPr lang="ja-JP" altLang="en-US" sz="1100" baseline="0" dirty="0">
                          <a:latin typeface="+mn-ea"/>
                          <a:ea typeface="+mn-ea"/>
                        </a:rPr>
                        <a:t>横須賀</a:t>
                      </a:r>
                      <a:r>
                        <a:rPr lang="ja-JP" altLang="en-US" sz="1100" dirty="0">
                          <a:latin typeface="+mn-ea"/>
                          <a:ea typeface="+mn-ea"/>
                        </a:rPr>
                        <a:t>市においては、創業相談、創業セミナーといった取組をしてきたが、本計画により、この取組を強化、体制整備することで、年間</a:t>
                      </a:r>
                      <a:r>
                        <a:rPr lang="ja-JP" altLang="en-US" sz="1100" u="none" dirty="0">
                          <a:solidFill>
                            <a:schemeClr val="tx1"/>
                          </a:solidFill>
                          <a:latin typeface="+mn-ea"/>
                          <a:ea typeface="+mn-ea"/>
                        </a:rPr>
                        <a:t>２２５件の創業の実現を目指します。</a:t>
                      </a:r>
                      <a:endParaRPr lang="en-US" altLang="ja-JP" sz="1100" u="none" dirty="0">
                        <a:solidFill>
                          <a:schemeClr val="tx1"/>
                        </a:solidFill>
                        <a:latin typeface="+mn-ea"/>
                        <a:ea typeface="+mn-ea"/>
                      </a:endParaRPr>
                    </a:p>
                    <a:p>
                      <a:r>
                        <a:rPr lang="ja-JP" altLang="en-US" sz="1100" u="none" dirty="0">
                          <a:solidFill>
                            <a:schemeClr val="tx1"/>
                          </a:solidFill>
                          <a:latin typeface="+mn-ea"/>
                          <a:ea typeface="+mn-ea"/>
                        </a:rPr>
                        <a:t>　令和５年度～１１年度にかけて、創業希望者に対して、窓口相談、創業セミナー、実践型創業塾、スタートアップ塾、スタートアップオーディション等による支援を実施します。</a:t>
                      </a:r>
                      <a:endParaRPr lang="en-US" altLang="ja-JP" sz="1100" u="none" dirty="0">
                        <a:solidFill>
                          <a:schemeClr val="tx1"/>
                        </a:solidFill>
                        <a:latin typeface="+mn-ea"/>
                        <a:ea typeface="+mn-ea"/>
                      </a:endParaRPr>
                    </a:p>
                    <a:p>
                      <a:r>
                        <a:rPr kumimoji="1" lang="ja-JP" altLang="en-US" sz="1100" u="none" dirty="0">
                          <a:solidFill>
                            <a:schemeClr val="tx1"/>
                          </a:solidFill>
                          <a:latin typeface="+mn-ea"/>
                          <a:ea typeface="+mn-ea"/>
                        </a:rPr>
                        <a:t>　また、起業家教育プログラムを通じて創業</a:t>
                      </a:r>
                      <a:r>
                        <a:rPr kumimoji="1" lang="ja-JP" altLang="en-US" sz="1100" dirty="0">
                          <a:latin typeface="+mn-ea"/>
                          <a:ea typeface="+mn-ea"/>
                        </a:rPr>
                        <a:t>に対する理解と関心を深める機会を提供し、創業機運の醸成を図ります。</a:t>
                      </a:r>
                      <a:endParaRPr kumimoji="1" lang="en-US" altLang="ja-JP" sz="1100" dirty="0">
                        <a:latin typeface="+mn-ea"/>
                        <a:ea typeface="+mn-ea"/>
                      </a:endParaRPr>
                    </a:p>
                  </a:txBody>
                  <a:tcPr marL="91461" marR="91461" marT="45721" marB="45721" anchor="ctr">
                    <a:noFill/>
                  </a:tcPr>
                </a:tc>
                <a:extLst>
                  <a:ext uri="{0D108BD9-81ED-4DB2-BD59-A6C34878D82A}">
                    <a16:rowId xmlns:a16="http://schemas.microsoft.com/office/drawing/2014/main" val="10000"/>
                  </a:ext>
                </a:extLst>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3419610199"/>
              </p:ext>
            </p:extLst>
          </p:nvPr>
        </p:nvGraphicFramePr>
        <p:xfrm>
          <a:off x="113457" y="2247247"/>
          <a:ext cx="6622096" cy="457202"/>
        </p:xfrm>
        <a:graphic>
          <a:graphicData uri="http://schemas.openxmlformats.org/drawingml/2006/table">
            <a:tbl>
              <a:tblPr firstRow="1" bandRow="1">
                <a:tableStyleId>{5940675A-B579-460E-94D1-54222C63F5DA}</a:tableStyleId>
              </a:tblPr>
              <a:tblGrid>
                <a:gridCol w="1008042">
                  <a:extLst>
                    <a:ext uri="{9D8B030D-6E8A-4147-A177-3AD203B41FA5}">
                      <a16:colId xmlns:a16="http://schemas.microsoft.com/office/drawing/2014/main" val="20000"/>
                    </a:ext>
                  </a:extLst>
                </a:gridCol>
                <a:gridCol w="5614054">
                  <a:extLst>
                    <a:ext uri="{9D8B030D-6E8A-4147-A177-3AD203B41FA5}">
                      <a16:colId xmlns:a16="http://schemas.microsoft.com/office/drawing/2014/main" val="20001"/>
                    </a:ext>
                  </a:extLst>
                </a:gridCol>
              </a:tblGrid>
              <a:tr h="457202">
                <a:tc>
                  <a:txBody>
                    <a:bodyPr/>
                    <a:lstStyle/>
                    <a:p>
                      <a:pPr algn="ctr"/>
                      <a:r>
                        <a:rPr kumimoji="1" lang="ja-JP" altLang="en-US" sz="1200" dirty="0">
                          <a:solidFill>
                            <a:schemeClr val="tx1"/>
                          </a:solidFill>
                          <a:latin typeface="+mn-ea"/>
                          <a:ea typeface="+mn-ea"/>
                        </a:rPr>
                        <a:t>年間目標数</a:t>
                      </a:r>
                    </a:p>
                  </a:txBody>
                  <a:tcPr marL="91461" marR="91461" marT="45721" marB="45721" anchor="ctr">
                    <a:solidFill>
                      <a:srgbClr val="CC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mn-ea"/>
                          <a:ea typeface="+mn-ea"/>
                        </a:rPr>
                        <a:t>創業支援対象者数：５１５人　　　　　　　　　創業者数：</a:t>
                      </a:r>
                      <a:r>
                        <a:rPr lang="ja-JP" altLang="en-US" sz="1200" u="none" dirty="0">
                          <a:solidFill>
                            <a:schemeClr val="tx1"/>
                          </a:solidFill>
                          <a:latin typeface="+mn-ea"/>
                          <a:ea typeface="+mn-ea"/>
                        </a:rPr>
                        <a:t>２２５人</a:t>
                      </a:r>
                      <a:endParaRPr lang="en-US" altLang="ja-JP" sz="1200" u="none" dirty="0">
                        <a:solidFill>
                          <a:schemeClr val="tx1"/>
                        </a:solidFill>
                        <a:latin typeface="+mn-ea"/>
                        <a:ea typeface="+mn-ea"/>
                      </a:endParaRPr>
                    </a:p>
                    <a:p>
                      <a:r>
                        <a:rPr lang="ja-JP" altLang="en-US" sz="1200" u="none" dirty="0">
                          <a:solidFill>
                            <a:schemeClr val="tx1"/>
                          </a:solidFill>
                          <a:latin typeface="+mn-ea"/>
                          <a:ea typeface="+mn-ea"/>
                        </a:rPr>
                        <a:t>創業機運醸成事業の対象者数：３０人</a:t>
                      </a:r>
                      <a:endParaRPr lang="en-US" altLang="ja-JP" sz="1200" u="none" dirty="0">
                        <a:solidFill>
                          <a:schemeClr val="tx1"/>
                        </a:solidFill>
                        <a:latin typeface="+mn-ea"/>
                        <a:ea typeface="+mn-ea"/>
                      </a:endParaRPr>
                    </a:p>
                  </a:txBody>
                  <a:tcPr marL="91461" marR="91461" marT="45721" marB="45721" anchor="ctr">
                    <a:noFill/>
                  </a:tcPr>
                </a:tc>
                <a:extLst>
                  <a:ext uri="{0D108BD9-81ED-4DB2-BD59-A6C34878D82A}">
                    <a16:rowId xmlns:a16="http://schemas.microsoft.com/office/drawing/2014/main" val="10000"/>
                  </a:ext>
                </a:extLst>
              </a:tr>
            </a:tbl>
          </a:graphicData>
        </a:graphic>
      </p:graphicFrame>
      <p:sp>
        <p:nvSpPr>
          <p:cNvPr id="2" name="スライド番号プレースホルダー 1"/>
          <p:cNvSpPr>
            <a:spLocks noGrp="1"/>
          </p:cNvSpPr>
          <p:nvPr>
            <p:ph type="sldNum" sz="quarter" idx="12"/>
          </p:nvPr>
        </p:nvSpPr>
        <p:spPr>
          <a:xfrm>
            <a:off x="5157192" y="8693679"/>
            <a:ext cx="1600200" cy="486833"/>
          </a:xfrm>
        </p:spPr>
        <p:txBody>
          <a:bodyPr/>
          <a:lstStyle/>
          <a:p>
            <a:fld id="{D9550142-B990-490A-A107-ED7302A7FD52}" type="slidenum">
              <a:rPr kumimoji="1" lang="ja-JP" altLang="en-US" smtClean="0"/>
              <a:pPr/>
              <a:t>1</a:t>
            </a:fld>
            <a:endParaRPr kumimoji="1" lang="ja-JP" altLang="en-US" dirty="0"/>
          </a:p>
        </p:txBody>
      </p:sp>
      <p:grpSp>
        <p:nvGrpSpPr>
          <p:cNvPr id="18" name="グループ化 17"/>
          <p:cNvGrpSpPr/>
          <p:nvPr/>
        </p:nvGrpSpPr>
        <p:grpSpPr>
          <a:xfrm>
            <a:off x="4725360" y="8014946"/>
            <a:ext cx="1944000" cy="1005919"/>
            <a:chOff x="4702045" y="7969376"/>
            <a:chExt cx="1944000" cy="871629"/>
          </a:xfrm>
        </p:grpSpPr>
        <p:sp>
          <p:nvSpPr>
            <p:cNvPr id="62" name="Rectangle 5"/>
            <p:cNvSpPr>
              <a:spLocks noChangeArrowheads="1"/>
            </p:cNvSpPr>
            <p:nvPr/>
          </p:nvSpPr>
          <p:spPr bwMode="auto">
            <a:xfrm>
              <a:off x="4702045" y="8192933"/>
              <a:ext cx="1944000" cy="648072"/>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36000" tIns="36000" rIns="36000" bIns="36000"/>
            <a:lstStyle/>
            <a:p>
              <a:pPr>
                <a:defRPr/>
              </a:pPr>
              <a:endParaRPr lang="en-US" altLang="ja-JP" sz="1050" dirty="0">
                <a:solidFill>
                  <a:schemeClr val="tx1"/>
                </a:solidFill>
                <a:latin typeface="+mn-ea"/>
              </a:endParaRPr>
            </a:p>
            <a:p>
              <a:pPr>
                <a:defRPr/>
              </a:pPr>
              <a:r>
                <a:rPr lang="ja-JP" altLang="en-US" sz="900" dirty="0">
                  <a:solidFill>
                    <a:schemeClr val="tx1"/>
                  </a:solidFill>
                  <a:latin typeface="+mn-ea"/>
                </a:rPr>
                <a:t>・創業相談</a:t>
              </a:r>
              <a:r>
                <a:rPr lang="ja-JP" altLang="en-US" sz="900" dirty="0">
                  <a:solidFill>
                    <a:schemeClr val="tx1"/>
                  </a:solidFill>
                  <a:latin typeface="Calibri" pitchFamily="34" charset="0"/>
                </a:rPr>
                <a:t>で内容が資金調達に関する</a:t>
              </a:r>
              <a:endParaRPr lang="en-US" altLang="ja-JP" sz="900" dirty="0">
                <a:solidFill>
                  <a:schemeClr val="tx1"/>
                </a:solidFill>
                <a:latin typeface="Calibri" pitchFamily="34" charset="0"/>
              </a:endParaRPr>
            </a:p>
            <a:p>
              <a:pPr>
                <a:defRPr/>
              </a:pPr>
              <a:r>
                <a:rPr lang="ja-JP" altLang="en-US" sz="900" dirty="0">
                  <a:solidFill>
                    <a:schemeClr val="tx1"/>
                  </a:solidFill>
                  <a:latin typeface="Calibri" pitchFamily="34" charset="0"/>
                </a:rPr>
                <a:t>　場合、対応引継</a:t>
              </a:r>
              <a:endParaRPr lang="en-US" altLang="ja-JP" sz="900" dirty="0">
                <a:solidFill>
                  <a:schemeClr val="tx1"/>
                </a:solidFill>
                <a:latin typeface="+mn-ea"/>
              </a:endParaRPr>
            </a:p>
            <a:p>
              <a:pPr>
                <a:defRPr/>
              </a:pPr>
              <a:r>
                <a:rPr lang="ja-JP" altLang="en-US" sz="900" dirty="0">
                  <a:solidFill>
                    <a:schemeClr val="tx1"/>
                  </a:solidFill>
                  <a:latin typeface="+mn-ea"/>
                </a:rPr>
                <a:t>・</a:t>
              </a:r>
              <a:r>
                <a:rPr lang="ja-JP" altLang="en-US" sz="900" dirty="0">
                  <a:solidFill>
                    <a:schemeClr val="tx1"/>
                  </a:solidFill>
                  <a:latin typeface="Calibri" pitchFamily="34" charset="0"/>
                </a:rPr>
                <a:t>創業セミナー、スタートアップオーディ</a:t>
              </a:r>
              <a:endParaRPr lang="en-US" altLang="ja-JP" sz="900" dirty="0">
                <a:solidFill>
                  <a:schemeClr val="tx1"/>
                </a:solidFill>
                <a:latin typeface="Calibri" pitchFamily="34" charset="0"/>
              </a:endParaRPr>
            </a:p>
            <a:p>
              <a:pPr>
                <a:defRPr/>
              </a:pPr>
              <a:r>
                <a:rPr lang="ja-JP" altLang="en-US" sz="900" dirty="0">
                  <a:solidFill>
                    <a:schemeClr val="tx1"/>
                  </a:solidFill>
                  <a:latin typeface="Calibri" pitchFamily="34" charset="0"/>
                </a:rPr>
                <a:t>　ションの協力</a:t>
              </a:r>
              <a:endParaRPr lang="en-US" altLang="ja-JP" sz="900" dirty="0">
                <a:solidFill>
                  <a:schemeClr val="tx1"/>
                </a:solidFill>
                <a:latin typeface="Calibri" pitchFamily="34" charset="0"/>
              </a:endParaRPr>
            </a:p>
            <a:p>
              <a:pPr>
                <a:defRPr/>
              </a:pPr>
              <a:endParaRPr lang="en-US" altLang="ja-JP" sz="1100" dirty="0">
                <a:solidFill>
                  <a:schemeClr val="tx1"/>
                </a:solidFill>
                <a:latin typeface="+mn-ea"/>
              </a:endParaRPr>
            </a:p>
            <a:p>
              <a:pPr algn="l">
                <a:defRPr/>
              </a:pPr>
              <a:endParaRPr lang="en-US" altLang="ja-JP" sz="1200" dirty="0">
                <a:solidFill>
                  <a:schemeClr val="tx1"/>
                </a:solidFill>
                <a:latin typeface="+mn-ea"/>
              </a:endParaRPr>
            </a:p>
          </p:txBody>
        </p:sp>
        <p:sp>
          <p:nvSpPr>
            <p:cNvPr id="61" name="角丸四角形 60"/>
            <p:cNvSpPr/>
            <p:nvPr/>
          </p:nvSpPr>
          <p:spPr bwMode="auto">
            <a:xfrm>
              <a:off x="4737829" y="7969376"/>
              <a:ext cx="1872000" cy="373400"/>
            </a:xfrm>
            <a:prstGeom prst="roundRect">
              <a:avLst/>
            </a:prstGeom>
            <a:solidFill>
              <a:schemeClr val="bg1"/>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r>
                <a:rPr lang="ja-JP" altLang="en-US" sz="1100" b="1" dirty="0">
                  <a:solidFill>
                    <a:schemeClr val="tx1"/>
                  </a:solidFill>
                </a:rPr>
                <a:t>神奈川県信用保証協会</a:t>
              </a:r>
              <a:endParaRPr lang="en-US" altLang="ja-JP" sz="1100" b="1" dirty="0">
                <a:solidFill>
                  <a:schemeClr val="tx1"/>
                </a:solidFill>
              </a:endParaRPr>
            </a:p>
            <a:p>
              <a:r>
                <a:rPr lang="ja-JP" altLang="en-US" sz="1100" b="1" dirty="0">
                  <a:solidFill>
                    <a:schemeClr val="tx1"/>
                  </a:solidFill>
                </a:rPr>
                <a:t>　   横須賀支店</a:t>
              </a:r>
            </a:p>
          </p:txBody>
        </p:sp>
      </p:grpSp>
      <p:grpSp>
        <p:nvGrpSpPr>
          <p:cNvPr id="19" name="グループ化 18"/>
          <p:cNvGrpSpPr/>
          <p:nvPr/>
        </p:nvGrpSpPr>
        <p:grpSpPr>
          <a:xfrm>
            <a:off x="2512625" y="8014946"/>
            <a:ext cx="1944000" cy="1014227"/>
            <a:chOff x="2319655" y="8108961"/>
            <a:chExt cx="1944000" cy="787224"/>
          </a:xfrm>
        </p:grpSpPr>
        <p:sp>
          <p:nvSpPr>
            <p:cNvPr id="72" name="Rectangle 5"/>
            <p:cNvSpPr>
              <a:spLocks noChangeArrowheads="1"/>
            </p:cNvSpPr>
            <p:nvPr/>
          </p:nvSpPr>
          <p:spPr bwMode="auto">
            <a:xfrm>
              <a:off x="2319655" y="8234404"/>
              <a:ext cx="1944000" cy="661781"/>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2700" cmpd="sng">
              <a:solidFill>
                <a:srgbClr val="3399FF"/>
              </a:solidFill>
              <a:prstDash val="solid"/>
              <a:headEnd/>
              <a:tailEnd/>
            </a:ln>
          </p:spPr>
          <p:style>
            <a:lnRef idx="1">
              <a:schemeClr val="accent4"/>
            </a:lnRef>
            <a:fillRef idx="2">
              <a:schemeClr val="accent4"/>
            </a:fillRef>
            <a:effectRef idx="1">
              <a:schemeClr val="accent4"/>
            </a:effectRef>
            <a:fontRef idx="minor">
              <a:schemeClr val="dk1"/>
            </a:fontRef>
          </p:style>
          <p:txBody>
            <a:bodyPr lIns="36000" tIns="36000" rIns="36000" bIns="36000" anchor="t" anchorCtr="0"/>
            <a:lstStyle/>
            <a:p>
              <a:pPr algn="l">
                <a:defRPr/>
              </a:pPr>
              <a:endParaRPr lang="en-US" altLang="ja-JP" sz="1050" dirty="0">
                <a:solidFill>
                  <a:schemeClr val="tx1"/>
                </a:solidFill>
                <a:latin typeface="+mn-ea"/>
              </a:endParaRPr>
            </a:p>
            <a:p>
              <a:pPr algn="l">
                <a:defRPr/>
              </a:pPr>
              <a:r>
                <a:rPr lang="ja-JP" altLang="en-US" sz="1050" dirty="0">
                  <a:solidFill>
                    <a:schemeClr val="tx1"/>
                  </a:solidFill>
                  <a:latin typeface="+mn-ea"/>
                </a:rPr>
                <a:t>・ワンストップ相談窓口</a:t>
              </a:r>
              <a:endParaRPr lang="en-US" altLang="ja-JP" sz="1050" dirty="0">
                <a:solidFill>
                  <a:schemeClr val="tx1"/>
                </a:solidFill>
                <a:latin typeface="+mn-ea"/>
              </a:endParaRPr>
            </a:p>
            <a:p>
              <a:pPr algn="l">
                <a:defRPr/>
              </a:pPr>
              <a:r>
                <a:rPr lang="ja-JP" altLang="en-US" sz="1050" dirty="0">
                  <a:solidFill>
                    <a:schemeClr val="tx1"/>
                  </a:solidFill>
                  <a:latin typeface="+mn-ea"/>
                </a:rPr>
                <a:t>・</a:t>
              </a:r>
              <a:r>
                <a:rPr lang="ja-JP" altLang="en-US" sz="1050" u="sng" dirty="0">
                  <a:solidFill>
                    <a:schemeClr val="tx1"/>
                  </a:solidFill>
                  <a:latin typeface="+mn-ea"/>
                </a:rPr>
                <a:t>創業セミナー</a:t>
              </a:r>
              <a:r>
                <a:rPr lang="ja-JP" altLang="en-US" sz="1050" dirty="0">
                  <a:solidFill>
                    <a:schemeClr val="tx1"/>
                  </a:solidFill>
                  <a:latin typeface="+mn-ea"/>
                </a:rPr>
                <a:t>の実施</a:t>
              </a:r>
              <a:endParaRPr lang="en-US" altLang="ja-JP" sz="1050" dirty="0">
                <a:solidFill>
                  <a:schemeClr val="tx1"/>
                </a:solidFill>
                <a:latin typeface="+mn-ea"/>
              </a:endParaRPr>
            </a:p>
            <a:p>
              <a:pPr algn="l">
                <a:defRPr/>
              </a:pPr>
              <a:r>
                <a:rPr lang="ja-JP" altLang="en-US" sz="1050" dirty="0">
                  <a:solidFill>
                    <a:schemeClr val="tx1"/>
                  </a:solidFill>
                  <a:latin typeface="+mn-ea"/>
                </a:rPr>
                <a:t>・ｽﾀｰﾄｱｯﾌﾟｵｰﾃﾞｨｼｮﾝの実施</a:t>
              </a:r>
              <a:endParaRPr lang="en-US" altLang="ja-JP" sz="1050" dirty="0">
                <a:solidFill>
                  <a:schemeClr val="tx1"/>
                </a:solidFill>
                <a:latin typeface="+mn-ea"/>
              </a:endParaRPr>
            </a:p>
            <a:p>
              <a:pPr algn="l">
                <a:defRPr/>
              </a:pPr>
              <a:r>
                <a:rPr lang="ja-JP" altLang="en-US" sz="1050" dirty="0">
                  <a:solidFill>
                    <a:schemeClr val="tx1"/>
                  </a:solidFill>
                  <a:latin typeface="+mn-ea"/>
                </a:rPr>
                <a:t>・起業家教育プログラムの実施</a:t>
              </a:r>
              <a:endParaRPr lang="en-US" altLang="ja-JP" sz="1050" strike="sngStrike" dirty="0">
                <a:solidFill>
                  <a:schemeClr val="tx1"/>
                </a:solidFill>
                <a:latin typeface="Calibri" pitchFamily="34" charset="0"/>
              </a:endParaRPr>
            </a:p>
          </p:txBody>
        </p:sp>
        <p:sp>
          <p:nvSpPr>
            <p:cNvPr id="73" name="角丸四角形 72"/>
            <p:cNvSpPr/>
            <p:nvPr/>
          </p:nvSpPr>
          <p:spPr bwMode="auto">
            <a:xfrm>
              <a:off x="2354889" y="8108961"/>
              <a:ext cx="1872000" cy="252000"/>
            </a:xfrm>
            <a:prstGeom prst="roundRect">
              <a:avLst/>
            </a:prstGeom>
            <a:solidFill>
              <a:schemeClr val="bg1"/>
            </a:solidFill>
            <a:ln w="19050" cmpd="sng">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fontAlgn="auto">
                <a:spcBef>
                  <a:spcPts val="0"/>
                </a:spcBef>
                <a:spcAft>
                  <a:spcPts val="0"/>
                </a:spcAft>
                <a:defRPr/>
              </a:pPr>
              <a:r>
                <a:rPr lang="ja-JP" altLang="en-US" sz="1050" b="1" dirty="0">
                  <a:solidFill>
                    <a:schemeClr val="tx1"/>
                  </a:solidFill>
                </a:rPr>
                <a:t>（公財）横須賀市産業振興財団</a:t>
              </a:r>
              <a:endParaRPr lang="en-US" altLang="ja-JP" sz="1050" b="1" dirty="0">
                <a:solidFill>
                  <a:schemeClr val="tx1"/>
                </a:solidFill>
              </a:endParaRPr>
            </a:p>
          </p:txBody>
        </p:sp>
      </p:grpSp>
      <p:grpSp>
        <p:nvGrpSpPr>
          <p:cNvPr id="15" name="グループ化 14"/>
          <p:cNvGrpSpPr/>
          <p:nvPr/>
        </p:nvGrpSpPr>
        <p:grpSpPr>
          <a:xfrm>
            <a:off x="1111082" y="3294390"/>
            <a:ext cx="5603253" cy="2276301"/>
            <a:chOff x="1125725" y="3489468"/>
            <a:chExt cx="5603253" cy="2128311"/>
          </a:xfrm>
        </p:grpSpPr>
        <p:grpSp>
          <p:nvGrpSpPr>
            <p:cNvPr id="14" name="グループ化 13"/>
            <p:cNvGrpSpPr/>
            <p:nvPr/>
          </p:nvGrpSpPr>
          <p:grpSpPr>
            <a:xfrm>
              <a:off x="1125725" y="3489468"/>
              <a:ext cx="4942306" cy="2128311"/>
              <a:chOff x="1125725" y="3489468"/>
              <a:chExt cx="4942306" cy="2128311"/>
            </a:xfrm>
          </p:grpSpPr>
          <p:sp>
            <p:nvSpPr>
              <p:cNvPr id="12" name="正方形/長方形 11"/>
              <p:cNvSpPr/>
              <p:nvPr/>
            </p:nvSpPr>
            <p:spPr>
              <a:xfrm>
                <a:off x="1125725" y="3493779"/>
                <a:ext cx="704065" cy="212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830771" y="3489468"/>
                <a:ext cx="4237260" cy="2124000"/>
              </a:xfrm>
              <a:prstGeom prst="rect">
                <a:avLst/>
              </a:prstGeom>
              <a:solidFill>
                <a:schemeClr val="accent6">
                  <a:lumMod val="40000"/>
                  <a:lumOff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pSp>
        <p:sp>
          <p:nvSpPr>
            <p:cNvPr id="64" name="正方形/長方形 63"/>
            <p:cNvSpPr/>
            <p:nvPr/>
          </p:nvSpPr>
          <p:spPr>
            <a:xfrm>
              <a:off x="6044978" y="3492051"/>
              <a:ext cx="684000" cy="21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5" name="テキスト ボックス 64"/>
          <p:cNvSpPr txBox="1"/>
          <p:nvPr/>
        </p:nvSpPr>
        <p:spPr>
          <a:xfrm>
            <a:off x="1889844" y="3608127"/>
            <a:ext cx="596432" cy="442035"/>
          </a:xfrm>
          <a:prstGeom prst="rect">
            <a:avLst/>
          </a:prstGeom>
          <a:noFill/>
        </p:spPr>
        <p:txBody>
          <a:bodyPr wrap="square" lIns="36000" tIns="36000" rIns="36000" bIns="36000" rtlCol="0">
            <a:spAutoFit/>
          </a:bodyPr>
          <a:lstStyle/>
          <a:p>
            <a:r>
              <a:rPr lang="ja-JP" altLang="en-US" sz="800" dirty="0"/>
              <a:t>１．ターゲット市場の見つけ方</a:t>
            </a:r>
            <a:endParaRPr lang="en-US" altLang="ja-JP" sz="800" dirty="0"/>
          </a:p>
        </p:txBody>
      </p:sp>
      <p:sp>
        <p:nvSpPr>
          <p:cNvPr id="67" name="テキスト ボックス 66"/>
          <p:cNvSpPr txBox="1"/>
          <p:nvPr/>
        </p:nvSpPr>
        <p:spPr>
          <a:xfrm>
            <a:off x="2454837" y="3600024"/>
            <a:ext cx="608740" cy="442035"/>
          </a:xfrm>
          <a:prstGeom prst="rect">
            <a:avLst/>
          </a:prstGeom>
          <a:noFill/>
        </p:spPr>
        <p:txBody>
          <a:bodyPr wrap="square" lIns="36000" tIns="36000" rIns="36000" bIns="36000" rtlCol="0">
            <a:spAutoFit/>
          </a:bodyPr>
          <a:lstStyle/>
          <a:p>
            <a:r>
              <a:rPr lang="ja-JP" altLang="en-US" sz="800" dirty="0"/>
              <a:t>２．ビジネスモデルの構築の仕方</a:t>
            </a:r>
            <a:endParaRPr lang="en-US" altLang="ja-JP" sz="800" dirty="0"/>
          </a:p>
        </p:txBody>
      </p:sp>
      <p:sp>
        <p:nvSpPr>
          <p:cNvPr id="69" name="テキスト ボックス 68"/>
          <p:cNvSpPr txBox="1"/>
          <p:nvPr/>
        </p:nvSpPr>
        <p:spPr>
          <a:xfrm>
            <a:off x="3646647" y="3596608"/>
            <a:ext cx="717622" cy="442035"/>
          </a:xfrm>
          <a:prstGeom prst="rect">
            <a:avLst/>
          </a:prstGeom>
          <a:noFill/>
        </p:spPr>
        <p:txBody>
          <a:bodyPr wrap="square" lIns="36000" tIns="36000" rIns="36000" bIns="36000" rtlCol="0">
            <a:spAutoFit/>
          </a:bodyPr>
          <a:lstStyle/>
          <a:p>
            <a:r>
              <a:rPr lang="ja-JP" altLang="en-US" sz="800" dirty="0"/>
              <a:t>４．適正な価格の設定と効果的な販売方法</a:t>
            </a:r>
            <a:endParaRPr lang="en-US" altLang="ja-JP" sz="800" strike="sngStrike" dirty="0">
              <a:solidFill>
                <a:srgbClr val="FF0000"/>
              </a:solidFill>
            </a:endParaRPr>
          </a:p>
        </p:txBody>
      </p:sp>
      <p:sp>
        <p:nvSpPr>
          <p:cNvPr id="79" name="テキスト ボックス 78"/>
          <p:cNvSpPr txBox="1"/>
          <p:nvPr/>
        </p:nvSpPr>
        <p:spPr>
          <a:xfrm>
            <a:off x="4325751" y="3617254"/>
            <a:ext cx="626109" cy="195814"/>
          </a:xfrm>
          <a:prstGeom prst="rect">
            <a:avLst/>
          </a:prstGeom>
          <a:noFill/>
        </p:spPr>
        <p:txBody>
          <a:bodyPr wrap="square" lIns="36000" tIns="36000" rIns="36000" bIns="36000" rtlCol="0">
            <a:spAutoFit/>
          </a:bodyPr>
          <a:lstStyle/>
          <a:p>
            <a:r>
              <a:rPr lang="ja-JP" altLang="en-US" sz="800" dirty="0"/>
              <a:t>５．資金調達</a:t>
            </a:r>
            <a:endParaRPr lang="en-US" altLang="ja-JP" sz="800" strike="sngStrike" dirty="0">
              <a:solidFill>
                <a:srgbClr val="FF0000"/>
              </a:solidFill>
            </a:endParaRPr>
          </a:p>
        </p:txBody>
      </p:sp>
      <p:sp>
        <p:nvSpPr>
          <p:cNvPr id="80" name="テキスト ボックス 79"/>
          <p:cNvSpPr txBox="1"/>
          <p:nvPr/>
        </p:nvSpPr>
        <p:spPr>
          <a:xfrm>
            <a:off x="3061818" y="3591167"/>
            <a:ext cx="608739" cy="442035"/>
          </a:xfrm>
          <a:prstGeom prst="rect">
            <a:avLst/>
          </a:prstGeom>
          <a:noFill/>
        </p:spPr>
        <p:txBody>
          <a:bodyPr wrap="square" lIns="36000" tIns="36000" rIns="36000" bIns="36000" rtlCol="0">
            <a:spAutoFit/>
          </a:bodyPr>
          <a:lstStyle/>
          <a:p>
            <a:r>
              <a:rPr lang="ja-JP" altLang="en-US" sz="800" dirty="0"/>
              <a:t>３．売れる商品・サービスの作り方</a:t>
            </a:r>
            <a:endParaRPr lang="en-US" altLang="ja-JP" sz="800" dirty="0"/>
          </a:p>
        </p:txBody>
      </p:sp>
      <p:sp>
        <p:nvSpPr>
          <p:cNvPr id="81" name="テキスト ボックス 80"/>
          <p:cNvSpPr txBox="1"/>
          <p:nvPr/>
        </p:nvSpPr>
        <p:spPr>
          <a:xfrm>
            <a:off x="4900685" y="3598384"/>
            <a:ext cx="626108" cy="318924"/>
          </a:xfrm>
          <a:prstGeom prst="rect">
            <a:avLst/>
          </a:prstGeom>
          <a:noFill/>
        </p:spPr>
        <p:txBody>
          <a:bodyPr wrap="square" lIns="36000" tIns="36000" rIns="36000" bIns="36000" rtlCol="0">
            <a:spAutoFit/>
          </a:bodyPr>
          <a:lstStyle/>
          <a:p>
            <a:r>
              <a:rPr lang="ja-JP" altLang="en-US" sz="800" dirty="0"/>
              <a:t>６．事業計画書の作成</a:t>
            </a:r>
            <a:endParaRPr lang="en-US" altLang="ja-JP" sz="800" dirty="0"/>
          </a:p>
        </p:txBody>
      </p:sp>
      <p:sp>
        <p:nvSpPr>
          <p:cNvPr id="87" name="左右矢印 86"/>
          <p:cNvSpPr/>
          <p:nvPr/>
        </p:nvSpPr>
        <p:spPr>
          <a:xfrm>
            <a:off x="6037083" y="3347864"/>
            <a:ext cx="688661" cy="288000"/>
          </a:xfrm>
          <a:prstGeom prst="lef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050" dirty="0">
                <a:solidFill>
                  <a:schemeClr val="tx1"/>
                </a:solidFill>
              </a:rPr>
              <a:t>創業後</a:t>
            </a:r>
            <a:endParaRPr kumimoji="1" lang="ja-JP" altLang="en-US" sz="1050" dirty="0">
              <a:solidFill>
                <a:schemeClr val="tx1"/>
              </a:solidFill>
            </a:endParaRPr>
          </a:p>
        </p:txBody>
      </p:sp>
      <p:sp>
        <p:nvSpPr>
          <p:cNvPr id="66" name="左右矢印 65"/>
          <p:cNvSpPr/>
          <p:nvPr/>
        </p:nvSpPr>
        <p:spPr>
          <a:xfrm>
            <a:off x="1822564" y="3347864"/>
            <a:ext cx="4201923" cy="288000"/>
          </a:xfrm>
          <a:prstGeom prst="leftRightArrow">
            <a:avLst>
              <a:gd name="adj1" fmla="val 50000"/>
              <a:gd name="adj2" fmla="val 52662"/>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050" dirty="0">
                <a:solidFill>
                  <a:schemeClr val="tx1"/>
                </a:solidFill>
              </a:rPr>
              <a:t>創　業　前</a:t>
            </a:r>
            <a:endParaRPr kumimoji="1" lang="ja-JP" altLang="en-US" sz="1050" dirty="0">
              <a:solidFill>
                <a:schemeClr val="tx1"/>
              </a:solidFill>
            </a:endParaRPr>
          </a:p>
        </p:txBody>
      </p:sp>
      <p:sp>
        <p:nvSpPr>
          <p:cNvPr id="88" name="テキスト ボックス 87"/>
          <p:cNvSpPr txBox="1"/>
          <p:nvPr/>
        </p:nvSpPr>
        <p:spPr>
          <a:xfrm>
            <a:off x="5477322" y="3589319"/>
            <a:ext cx="596014" cy="318924"/>
          </a:xfrm>
          <a:prstGeom prst="rect">
            <a:avLst/>
          </a:prstGeom>
          <a:noFill/>
        </p:spPr>
        <p:txBody>
          <a:bodyPr wrap="square" lIns="36000" tIns="36000" rIns="36000" bIns="36000" rtlCol="0">
            <a:spAutoFit/>
          </a:bodyPr>
          <a:lstStyle/>
          <a:p>
            <a:r>
              <a:rPr lang="ja-JP" altLang="en-US" sz="800" dirty="0"/>
              <a:t>７．許認可、手続き</a:t>
            </a:r>
            <a:endParaRPr lang="en-US" altLang="ja-JP" sz="800" dirty="0"/>
          </a:p>
        </p:txBody>
      </p:sp>
      <p:sp>
        <p:nvSpPr>
          <p:cNvPr id="91" name="テキスト ボックス 90"/>
          <p:cNvSpPr txBox="1"/>
          <p:nvPr/>
        </p:nvSpPr>
        <p:spPr>
          <a:xfrm>
            <a:off x="6073336" y="3617254"/>
            <a:ext cx="640740" cy="318924"/>
          </a:xfrm>
          <a:prstGeom prst="rect">
            <a:avLst/>
          </a:prstGeom>
          <a:noFill/>
        </p:spPr>
        <p:txBody>
          <a:bodyPr wrap="square" lIns="36000" tIns="36000" rIns="36000" bIns="36000" rtlCol="0">
            <a:spAutoFit/>
          </a:bodyPr>
          <a:lstStyle/>
          <a:p>
            <a:r>
              <a:rPr lang="ja-JP" altLang="en-US" sz="800" dirty="0"/>
              <a:t>８．創業後のフォロー</a:t>
            </a:r>
            <a:endParaRPr lang="en-US" altLang="ja-JP" sz="800" dirty="0"/>
          </a:p>
        </p:txBody>
      </p:sp>
      <p:sp>
        <p:nvSpPr>
          <p:cNvPr id="44" name="左右矢印 43"/>
          <p:cNvSpPr/>
          <p:nvPr/>
        </p:nvSpPr>
        <p:spPr>
          <a:xfrm>
            <a:off x="1124744" y="3347864"/>
            <a:ext cx="688661" cy="288000"/>
          </a:xfrm>
          <a:prstGeom prst="lef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050" dirty="0">
                <a:solidFill>
                  <a:schemeClr val="tx1"/>
                </a:solidFill>
              </a:rPr>
              <a:t>無関心</a:t>
            </a:r>
            <a:endParaRPr kumimoji="1" lang="ja-JP" altLang="en-US" sz="1050" dirty="0">
              <a:solidFill>
                <a:schemeClr val="tx1"/>
              </a:solidFill>
            </a:endParaRPr>
          </a:p>
        </p:txBody>
      </p:sp>
      <p:sp>
        <p:nvSpPr>
          <p:cNvPr id="57" name="テキスト ボックス 56"/>
          <p:cNvSpPr txBox="1"/>
          <p:nvPr/>
        </p:nvSpPr>
        <p:spPr>
          <a:xfrm>
            <a:off x="1173057" y="3620097"/>
            <a:ext cx="621124" cy="611312"/>
          </a:xfrm>
          <a:prstGeom prst="rect">
            <a:avLst/>
          </a:prstGeom>
          <a:noFill/>
        </p:spPr>
        <p:txBody>
          <a:bodyPr wrap="square" lIns="36000" tIns="36000" rIns="36000" bIns="36000" rtlCol="0">
            <a:spAutoFit/>
          </a:bodyPr>
          <a:lstStyle/>
          <a:p>
            <a:r>
              <a:rPr lang="ja-JP" altLang="en-US" sz="800" dirty="0"/>
              <a:t>０．創業に関する普及啓発</a:t>
            </a:r>
            <a:endParaRPr kumimoji="1" lang="en-US" altLang="ja-JP" sz="800" dirty="0"/>
          </a:p>
          <a:p>
            <a:endParaRPr kumimoji="1" lang="ja-JP" altLang="en-US" sz="1100" dirty="0"/>
          </a:p>
        </p:txBody>
      </p:sp>
      <p:sp>
        <p:nvSpPr>
          <p:cNvPr id="6" name="テキスト ボックス 5"/>
          <p:cNvSpPr txBox="1"/>
          <p:nvPr/>
        </p:nvSpPr>
        <p:spPr>
          <a:xfrm>
            <a:off x="1089595" y="4102883"/>
            <a:ext cx="736219" cy="923330"/>
          </a:xfrm>
          <a:prstGeom prst="rect">
            <a:avLst/>
          </a:prstGeom>
          <a:noFill/>
        </p:spPr>
        <p:txBody>
          <a:bodyPr wrap="square" rtlCol="0">
            <a:spAutoFit/>
          </a:bodyPr>
          <a:lstStyle/>
          <a:p>
            <a:r>
              <a:rPr kumimoji="1" lang="ja-JP" altLang="en-US" sz="900" dirty="0"/>
              <a:t>○横須賀　市産業振興財団</a:t>
            </a:r>
            <a:endParaRPr kumimoji="1" lang="en-US" altLang="ja-JP" sz="900" dirty="0"/>
          </a:p>
          <a:p>
            <a:r>
              <a:rPr lang="ja-JP" altLang="en-US" sz="900" dirty="0"/>
              <a:t>（起業家教育プログラム</a:t>
            </a:r>
            <a:r>
              <a:rPr kumimoji="1" lang="ja-JP" altLang="en-US" sz="900" dirty="0"/>
              <a:t>の実施）</a:t>
            </a:r>
          </a:p>
        </p:txBody>
      </p:sp>
      <p:sp>
        <p:nvSpPr>
          <p:cNvPr id="17" name="テキスト ボックス 16"/>
          <p:cNvSpPr txBox="1"/>
          <p:nvPr/>
        </p:nvSpPr>
        <p:spPr>
          <a:xfrm>
            <a:off x="1844823" y="4047246"/>
            <a:ext cx="4794101" cy="276999"/>
          </a:xfrm>
          <a:prstGeom prst="rect">
            <a:avLst/>
          </a:prstGeom>
          <a:noFill/>
          <a:ln>
            <a:solidFill>
              <a:schemeClr val="accent1">
                <a:shade val="50000"/>
              </a:schemeClr>
            </a:solidFill>
          </a:ln>
        </p:spPr>
        <p:txBody>
          <a:bodyPr wrap="square" lIns="36000" tIns="0" rIns="36000" bIns="0" rtlCol="0">
            <a:spAutoFit/>
          </a:bodyPr>
          <a:lstStyle/>
          <a:p>
            <a:r>
              <a:rPr kumimoji="1" lang="ja-JP" altLang="en-US" sz="900" dirty="0"/>
              <a:t>○横須賀市産業振興財団</a:t>
            </a:r>
            <a:endParaRPr kumimoji="1" lang="en-US" altLang="ja-JP" sz="900" dirty="0"/>
          </a:p>
          <a:p>
            <a:r>
              <a:rPr lang="ja-JP" altLang="en-US" sz="900" dirty="0"/>
              <a:t>（ワンストップ相談窓口、専門家による助言、創業セミナー・スタートアップオーディションの実施）</a:t>
            </a:r>
            <a:endParaRPr kumimoji="1" lang="ja-JP" altLang="en-US" sz="900" dirty="0"/>
          </a:p>
        </p:txBody>
      </p:sp>
      <p:sp>
        <p:nvSpPr>
          <p:cNvPr id="92" name="テキスト ボックス 91"/>
          <p:cNvSpPr txBox="1"/>
          <p:nvPr/>
        </p:nvSpPr>
        <p:spPr>
          <a:xfrm>
            <a:off x="1844824" y="4645547"/>
            <a:ext cx="4788320" cy="246221"/>
          </a:xfrm>
          <a:prstGeom prst="rect">
            <a:avLst/>
          </a:prstGeom>
          <a:noFill/>
          <a:ln>
            <a:solidFill>
              <a:schemeClr val="accent1">
                <a:shade val="50000"/>
              </a:schemeClr>
            </a:solidFill>
          </a:ln>
        </p:spPr>
        <p:txBody>
          <a:bodyPr wrap="square" lIns="36000" tIns="0" rIns="36000" bIns="0" rtlCol="0">
            <a:spAutoFit/>
          </a:bodyPr>
          <a:lstStyle/>
          <a:p>
            <a:r>
              <a:rPr lang="ja-JP" altLang="en-US" sz="800" dirty="0"/>
              <a:t>○神奈川県よろず支援拠点横須賀サテライト（実施機関：神奈川産業振興センター）</a:t>
            </a:r>
            <a:endParaRPr lang="en-US" altLang="ja-JP" sz="800" strike="sngStrike" dirty="0"/>
          </a:p>
          <a:p>
            <a:r>
              <a:rPr lang="ja-JP" altLang="en-US" sz="800" dirty="0"/>
              <a:t>　（創業相談、資金調達に関する助言、創業セミナー・スタートアップオーディションの協力）</a:t>
            </a:r>
          </a:p>
        </p:txBody>
      </p:sp>
      <p:sp>
        <p:nvSpPr>
          <p:cNvPr id="95" name="テキスト ボックス 94"/>
          <p:cNvSpPr txBox="1"/>
          <p:nvPr/>
        </p:nvSpPr>
        <p:spPr>
          <a:xfrm>
            <a:off x="1852150" y="4930208"/>
            <a:ext cx="4788320" cy="276999"/>
          </a:xfrm>
          <a:prstGeom prst="rect">
            <a:avLst/>
          </a:prstGeom>
          <a:noFill/>
          <a:ln>
            <a:solidFill>
              <a:schemeClr val="accent1">
                <a:shade val="50000"/>
              </a:schemeClr>
            </a:solidFill>
          </a:ln>
        </p:spPr>
        <p:txBody>
          <a:bodyPr wrap="square" lIns="36000" tIns="0" rIns="36000" bIns="0" rtlCol="0">
            <a:spAutoFit/>
          </a:bodyPr>
          <a:lstStyle/>
          <a:p>
            <a:r>
              <a:rPr kumimoji="1" lang="ja-JP" altLang="en-US" sz="900" dirty="0"/>
              <a:t>○</a:t>
            </a:r>
            <a:r>
              <a:rPr lang="ja-JP" altLang="en-US" sz="900" dirty="0"/>
              <a:t>地元金融機関、日本政策金融公庫横浜支店、神奈川県信用保証協会横須賀支店</a:t>
            </a:r>
            <a:endParaRPr lang="en-US" altLang="ja-JP" sz="900" dirty="0"/>
          </a:p>
          <a:p>
            <a:r>
              <a:rPr lang="ja-JP" altLang="en-US" sz="900" dirty="0"/>
              <a:t>　（創業相談、資金調達に関する相談・支援、創業セミナー・スタートアップオーディションの協力）</a:t>
            </a:r>
          </a:p>
        </p:txBody>
      </p:sp>
      <p:sp>
        <p:nvSpPr>
          <p:cNvPr id="96" name="テキスト ボックス 95"/>
          <p:cNvSpPr txBox="1"/>
          <p:nvPr/>
        </p:nvSpPr>
        <p:spPr>
          <a:xfrm>
            <a:off x="1852150" y="5421559"/>
            <a:ext cx="4788320" cy="138499"/>
          </a:xfrm>
          <a:prstGeom prst="rect">
            <a:avLst/>
          </a:prstGeom>
          <a:noFill/>
          <a:ln>
            <a:solidFill>
              <a:schemeClr val="accent1">
                <a:shade val="50000"/>
              </a:schemeClr>
            </a:solidFill>
          </a:ln>
        </p:spPr>
        <p:txBody>
          <a:bodyPr wrap="square" lIns="36000" tIns="0" rIns="36000" bIns="0" rtlCol="0">
            <a:spAutoFit/>
          </a:bodyPr>
          <a:lstStyle/>
          <a:p>
            <a:r>
              <a:rPr kumimoji="1" lang="ja-JP" altLang="en-US" sz="900" dirty="0"/>
              <a:t>○</a:t>
            </a:r>
            <a:r>
              <a:rPr lang="ja-JP" altLang="en-US" sz="900" dirty="0"/>
              <a:t>横須賀市（相談窓口、関係機関との連絡調整、制度融資・利子補給）</a:t>
            </a:r>
          </a:p>
        </p:txBody>
      </p:sp>
      <p:grpSp>
        <p:nvGrpSpPr>
          <p:cNvPr id="20" name="グループ化 19"/>
          <p:cNvGrpSpPr/>
          <p:nvPr/>
        </p:nvGrpSpPr>
        <p:grpSpPr>
          <a:xfrm>
            <a:off x="387943" y="7943119"/>
            <a:ext cx="1944000" cy="1102043"/>
            <a:chOff x="421231" y="8026878"/>
            <a:chExt cx="1944000" cy="1102043"/>
          </a:xfrm>
        </p:grpSpPr>
        <p:sp>
          <p:nvSpPr>
            <p:cNvPr id="99" name="Rectangle 5"/>
            <p:cNvSpPr>
              <a:spLocks noChangeArrowheads="1"/>
            </p:cNvSpPr>
            <p:nvPr/>
          </p:nvSpPr>
          <p:spPr bwMode="auto">
            <a:xfrm>
              <a:off x="421231" y="8092359"/>
              <a:ext cx="1944000" cy="1036562"/>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2700" cmpd="sng">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36000" tIns="36000" rIns="36000" bIns="36000" anchor="t" anchorCtr="0"/>
            <a:lstStyle/>
            <a:p>
              <a:pPr algn="l">
                <a:defRPr/>
              </a:pPr>
              <a:endParaRPr lang="en-US" altLang="ja-JP" sz="1050" dirty="0">
                <a:solidFill>
                  <a:schemeClr val="tx1"/>
                </a:solidFill>
                <a:latin typeface="+mn-ea"/>
              </a:endParaRPr>
            </a:p>
            <a:p>
              <a:pPr>
                <a:defRPr/>
              </a:pPr>
              <a:r>
                <a:rPr lang="ja-JP" altLang="en-US" sz="1050" dirty="0">
                  <a:solidFill>
                    <a:schemeClr val="tx1"/>
                  </a:solidFill>
                  <a:latin typeface="+mn-ea"/>
                </a:rPr>
                <a:t>・創業相談で内容が資金調達</a:t>
              </a:r>
              <a:endParaRPr lang="en-US" altLang="ja-JP" sz="1050" dirty="0">
                <a:solidFill>
                  <a:schemeClr val="tx1"/>
                </a:solidFill>
                <a:latin typeface="+mn-ea"/>
              </a:endParaRPr>
            </a:p>
            <a:p>
              <a:pPr>
                <a:defRPr/>
              </a:pPr>
              <a:r>
                <a:rPr lang="ja-JP" altLang="en-US" sz="1050" dirty="0">
                  <a:solidFill>
                    <a:schemeClr val="tx1"/>
                  </a:solidFill>
                  <a:latin typeface="+mn-ea"/>
                </a:rPr>
                <a:t>　に関する場合、対応引継</a:t>
              </a:r>
              <a:endParaRPr lang="en-US" altLang="ja-JP" sz="1050" dirty="0">
                <a:solidFill>
                  <a:schemeClr val="tx1"/>
                </a:solidFill>
                <a:latin typeface="+mn-ea"/>
              </a:endParaRPr>
            </a:p>
            <a:p>
              <a:pPr>
                <a:defRPr/>
              </a:pPr>
              <a:r>
                <a:rPr lang="ja-JP" altLang="en-US" sz="1050" dirty="0">
                  <a:solidFill>
                    <a:schemeClr val="tx1"/>
                  </a:solidFill>
                  <a:latin typeface="+mn-ea"/>
                </a:rPr>
                <a:t>・創業セミナーへ講師派遣</a:t>
              </a:r>
              <a:endParaRPr lang="en-US" altLang="ja-JP" sz="1050" dirty="0">
                <a:solidFill>
                  <a:schemeClr val="tx1"/>
                </a:solidFill>
                <a:latin typeface="+mn-ea"/>
              </a:endParaRPr>
            </a:p>
            <a:p>
              <a:pPr>
                <a:defRPr/>
              </a:pPr>
              <a:r>
                <a:rPr lang="ja-JP" altLang="en-US" sz="1050" dirty="0">
                  <a:solidFill>
                    <a:schemeClr val="tx1"/>
                  </a:solidFill>
                  <a:latin typeface="+mn-ea"/>
                </a:rPr>
                <a:t>・スタートアップオーディションの     </a:t>
              </a:r>
              <a:endParaRPr lang="en-US" altLang="ja-JP" sz="1050" dirty="0">
                <a:solidFill>
                  <a:schemeClr val="tx1"/>
                </a:solidFill>
                <a:latin typeface="+mn-ea"/>
              </a:endParaRPr>
            </a:p>
            <a:p>
              <a:pPr>
                <a:defRPr/>
              </a:pPr>
              <a:r>
                <a:rPr lang="ja-JP" altLang="en-US" sz="1050" dirty="0">
                  <a:solidFill>
                    <a:schemeClr val="tx1"/>
                  </a:solidFill>
                  <a:latin typeface="+mn-ea"/>
                </a:rPr>
                <a:t>　協力</a:t>
              </a:r>
              <a:endParaRPr lang="en-US" altLang="ja-JP" sz="1050" dirty="0">
                <a:solidFill>
                  <a:schemeClr val="tx1"/>
                </a:solidFill>
                <a:latin typeface="+mn-ea"/>
              </a:endParaRPr>
            </a:p>
          </p:txBody>
        </p:sp>
        <p:sp>
          <p:nvSpPr>
            <p:cNvPr id="90" name="角丸四角形 89"/>
            <p:cNvSpPr/>
            <p:nvPr/>
          </p:nvSpPr>
          <p:spPr bwMode="auto">
            <a:xfrm>
              <a:off x="457231" y="8026878"/>
              <a:ext cx="1872000" cy="264157"/>
            </a:xfrm>
            <a:prstGeom prst="roundRect">
              <a:avLst/>
            </a:prstGeom>
            <a:solidFill>
              <a:schemeClr val="bg1"/>
            </a:solidFill>
            <a:ln w="1905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fontAlgn="auto">
                <a:spcBef>
                  <a:spcPts val="0"/>
                </a:spcBef>
                <a:spcAft>
                  <a:spcPts val="0"/>
                </a:spcAft>
                <a:defRPr/>
              </a:pPr>
              <a:endParaRPr lang="en-US" altLang="ja-JP" sz="1050" b="1" dirty="0">
                <a:solidFill>
                  <a:schemeClr val="tx1"/>
                </a:solidFill>
              </a:endParaRPr>
            </a:p>
            <a:p>
              <a:pPr algn="ctr" fontAlgn="auto">
                <a:spcBef>
                  <a:spcPts val="0"/>
                </a:spcBef>
                <a:spcAft>
                  <a:spcPts val="0"/>
                </a:spcAft>
                <a:defRPr/>
              </a:pPr>
              <a:r>
                <a:rPr lang="ja-JP" altLang="en-US" sz="1050" b="1" dirty="0">
                  <a:solidFill>
                    <a:schemeClr val="tx1"/>
                  </a:solidFill>
                  <a:latin typeface="+mn-ea"/>
                </a:rPr>
                <a:t>日本政策金融公庫　横浜支店</a:t>
              </a:r>
              <a:endParaRPr lang="en-US" altLang="ja-JP" sz="1050" b="1" dirty="0">
                <a:solidFill>
                  <a:schemeClr val="tx1"/>
                </a:solidFill>
                <a:latin typeface="+mn-ea"/>
              </a:endParaRPr>
            </a:p>
            <a:p>
              <a:pPr fontAlgn="auto">
                <a:spcBef>
                  <a:spcPts val="0"/>
                </a:spcBef>
                <a:spcAft>
                  <a:spcPts val="0"/>
                </a:spcAft>
                <a:defRPr/>
              </a:pPr>
              <a:endParaRPr lang="en-US" altLang="ja-JP" sz="1050" b="1" dirty="0">
                <a:solidFill>
                  <a:schemeClr val="tx1"/>
                </a:solidFill>
              </a:endParaRPr>
            </a:p>
          </p:txBody>
        </p:sp>
      </p:grpSp>
      <p:grpSp>
        <p:nvGrpSpPr>
          <p:cNvPr id="23" name="グループ化 22"/>
          <p:cNvGrpSpPr/>
          <p:nvPr/>
        </p:nvGrpSpPr>
        <p:grpSpPr>
          <a:xfrm>
            <a:off x="4696470" y="5693430"/>
            <a:ext cx="1944000" cy="1053475"/>
            <a:chOff x="4709155" y="7111056"/>
            <a:chExt cx="1944000" cy="953804"/>
          </a:xfrm>
        </p:grpSpPr>
        <p:sp>
          <p:nvSpPr>
            <p:cNvPr id="101" name="Rectangle 5"/>
            <p:cNvSpPr>
              <a:spLocks noChangeArrowheads="1"/>
            </p:cNvSpPr>
            <p:nvPr/>
          </p:nvSpPr>
          <p:spPr bwMode="auto">
            <a:xfrm>
              <a:off x="4709155" y="7216597"/>
              <a:ext cx="1944000" cy="848263"/>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36000" tIns="36000" rIns="36000" bIns="36000"/>
            <a:lstStyle/>
            <a:p>
              <a:pPr>
                <a:defRPr/>
              </a:pPr>
              <a:endParaRPr lang="en-US" altLang="ja-JP" sz="1050" dirty="0">
                <a:solidFill>
                  <a:schemeClr val="tx1"/>
                </a:solidFill>
                <a:latin typeface="+mn-ea"/>
              </a:endParaRPr>
            </a:p>
            <a:p>
              <a:pPr>
                <a:defRPr/>
              </a:pPr>
              <a:r>
                <a:rPr lang="ja-JP" altLang="en-US" sz="1200" dirty="0">
                  <a:solidFill>
                    <a:schemeClr val="tx1"/>
                  </a:solidFill>
                  <a:latin typeface="+mn-ea"/>
                </a:rPr>
                <a:t>・</a:t>
              </a:r>
              <a:r>
                <a:rPr lang="ja-JP" altLang="en-US" sz="1100" dirty="0">
                  <a:solidFill>
                    <a:schemeClr val="tx1"/>
                  </a:solidFill>
                  <a:latin typeface="+mn-ea"/>
                </a:rPr>
                <a:t>創業相談</a:t>
              </a:r>
              <a:endParaRPr lang="en-US" altLang="ja-JP" sz="1100" dirty="0">
                <a:solidFill>
                  <a:schemeClr val="tx1"/>
                </a:solidFill>
                <a:latin typeface="+mn-ea"/>
              </a:endParaRPr>
            </a:p>
            <a:p>
              <a:pPr>
                <a:defRPr/>
              </a:pPr>
              <a:r>
                <a:rPr lang="ja-JP" altLang="en-US" sz="1200" dirty="0">
                  <a:solidFill>
                    <a:schemeClr val="tx1"/>
                  </a:solidFill>
                  <a:latin typeface="+mn-ea"/>
                </a:rPr>
                <a:t>・</a:t>
              </a:r>
              <a:r>
                <a:rPr lang="ja-JP" altLang="en-US" sz="1100" dirty="0">
                  <a:solidFill>
                    <a:schemeClr val="tx1"/>
                  </a:solidFill>
                  <a:latin typeface="+mn-ea"/>
                </a:rPr>
                <a:t>創業セミナーの共同実施</a:t>
              </a:r>
              <a:endParaRPr lang="en-US" altLang="ja-JP" sz="1100" dirty="0">
                <a:solidFill>
                  <a:schemeClr val="tx1"/>
                </a:solidFill>
                <a:latin typeface="+mn-ea"/>
              </a:endParaRPr>
            </a:p>
            <a:p>
              <a:pPr>
                <a:defRPr/>
              </a:pPr>
              <a:r>
                <a:rPr lang="ja-JP" altLang="en-US" sz="1100" dirty="0">
                  <a:solidFill>
                    <a:schemeClr val="tx1"/>
                  </a:solidFill>
                  <a:latin typeface="+mn-ea"/>
                </a:rPr>
                <a:t>・</a:t>
              </a:r>
              <a:r>
                <a:rPr lang="ja-JP" altLang="en-US" sz="1100" u="sng" dirty="0">
                  <a:solidFill>
                    <a:schemeClr val="tx1"/>
                  </a:solidFill>
                  <a:latin typeface="+mn-ea"/>
                </a:rPr>
                <a:t>スタートアップ塾</a:t>
              </a:r>
              <a:r>
                <a:rPr lang="ja-JP" altLang="en-US" sz="1100" dirty="0">
                  <a:solidFill>
                    <a:schemeClr val="tx1"/>
                  </a:solidFill>
                  <a:latin typeface="+mn-ea"/>
                </a:rPr>
                <a:t>の実施</a:t>
              </a:r>
              <a:endParaRPr lang="en-US" altLang="ja-JP" sz="1100" dirty="0">
                <a:solidFill>
                  <a:schemeClr val="tx1"/>
                </a:solidFill>
                <a:latin typeface="+mn-ea"/>
              </a:endParaRPr>
            </a:p>
            <a:p>
              <a:pPr>
                <a:defRPr/>
              </a:pPr>
              <a:r>
                <a:rPr lang="ja-JP" altLang="en-US" sz="1100" dirty="0">
                  <a:solidFill>
                    <a:schemeClr val="tx1"/>
                  </a:solidFill>
                  <a:latin typeface="+mn-ea"/>
                </a:rPr>
                <a:t>・ｽﾀｰﾄｱｯﾌﾟｵｰﾃﾞｨｼｮﾝの協力</a:t>
              </a:r>
              <a:endParaRPr lang="en-US" altLang="ja-JP" sz="1100" dirty="0">
                <a:solidFill>
                  <a:schemeClr val="tx1"/>
                </a:solidFill>
                <a:latin typeface="+mn-ea"/>
              </a:endParaRPr>
            </a:p>
            <a:p>
              <a:pPr algn="l">
                <a:defRPr/>
              </a:pPr>
              <a:endParaRPr lang="en-US" altLang="ja-JP" sz="1200" dirty="0">
                <a:solidFill>
                  <a:schemeClr val="tx1"/>
                </a:solidFill>
                <a:latin typeface="+mn-ea"/>
              </a:endParaRPr>
            </a:p>
          </p:txBody>
        </p:sp>
        <p:sp>
          <p:nvSpPr>
            <p:cNvPr id="86" name="角丸四角形 85"/>
            <p:cNvSpPr/>
            <p:nvPr/>
          </p:nvSpPr>
          <p:spPr bwMode="auto">
            <a:xfrm>
              <a:off x="4745155" y="7111056"/>
              <a:ext cx="1872000" cy="252000"/>
            </a:xfrm>
            <a:prstGeom prst="roundRect">
              <a:avLst/>
            </a:prstGeom>
            <a:solidFill>
              <a:schemeClr val="bg1"/>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fontAlgn="auto">
                <a:spcBef>
                  <a:spcPts val="0"/>
                </a:spcBef>
                <a:spcAft>
                  <a:spcPts val="0"/>
                </a:spcAft>
                <a:defRPr/>
              </a:pPr>
              <a:r>
                <a:rPr lang="ja-JP" altLang="en-US" sz="1100" b="1" dirty="0">
                  <a:solidFill>
                    <a:schemeClr val="tx1"/>
                  </a:solidFill>
                </a:rPr>
                <a:t>横須賀商工会議所</a:t>
              </a:r>
              <a:endParaRPr lang="en-US" altLang="ja-JP" sz="1100" b="1" dirty="0">
                <a:solidFill>
                  <a:schemeClr val="tx1"/>
                </a:solidFill>
              </a:endParaRPr>
            </a:p>
          </p:txBody>
        </p:sp>
      </p:grpSp>
      <p:grpSp>
        <p:nvGrpSpPr>
          <p:cNvPr id="24" name="グループ化 23"/>
          <p:cNvGrpSpPr/>
          <p:nvPr/>
        </p:nvGrpSpPr>
        <p:grpSpPr>
          <a:xfrm>
            <a:off x="4725144" y="6835730"/>
            <a:ext cx="1944000" cy="1082808"/>
            <a:chOff x="4500327" y="7165587"/>
            <a:chExt cx="1944000" cy="1082808"/>
          </a:xfrm>
        </p:grpSpPr>
        <p:sp>
          <p:nvSpPr>
            <p:cNvPr id="102" name="Rectangle 5"/>
            <p:cNvSpPr>
              <a:spLocks noChangeArrowheads="1"/>
            </p:cNvSpPr>
            <p:nvPr/>
          </p:nvSpPr>
          <p:spPr bwMode="auto">
            <a:xfrm>
              <a:off x="4500327" y="7542578"/>
              <a:ext cx="1944000" cy="705817"/>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36000" tIns="36000" rIns="36000" bIns="36000"/>
            <a:lstStyle/>
            <a:p>
              <a:pPr>
                <a:defRPr/>
              </a:pPr>
              <a:endParaRPr lang="en-US" altLang="ja-JP" sz="1050" dirty="0">
                <a:solidFill>
                  <a:schemeClr val="tx1"/>
                </a:solidFill>
                <a:latin typeface="+mn-ea"/>
              </a:endParaRPr>
            </a:p>
            <a:p>
              <a:pPr>
                <a:defRPr/>
              </a:pPr>
              <a:r>
                <a:rPr lang="ja-JP" altLang="en-US" sz="1200" dirty="0">
                  <a:solidFill>
                    <a:schemeClr val="tx1"/>
                  </a:solidFill>
                  <a:latin typeface="+mn-ea"/>
                </a:rPr>
                <a:t>・</a:t>
              </a:r>
              <a:r>
                <a:rPr lang="ja-JP" altLang="en-US" sz="1100" dirty="0">
                  <a:solidFill>
                    <a:schemeClr val="tx1"/>
                  </a:solidFill>
                  <a:latin typeface="+mn-ea"/>
                </a:rPr>
                <a:t>創業相談</a:t>
              </a:r>
              <a:endParaRPr lang="en-US" altLang="ja-JP" sz="1100" dirty="0">
                <a:solidFill>
                  <a:schemeClr val="tx1"/>
                </a:solidFill>
                <a:latin typeface="+mn-ea"/>
              </a:endParaRPr>
            </a:p>
            <a:p>
              <a:pPr>
                <a:defRPr/>
              </a:pPr>
              <a:r>
                <a:rPr lang="ja-JP" altLang="en-US" sz="1100" dirty="0">
                  <a:solidFill>
                    <a:schemeClr val="tx1"/>
                  </a:solidFill>
                  <a:latin typeface="Calibri" pitchFamily="34" charset="0"/>
                </a:rPr>
                <a:t>・創業セミナー、スタートアップ</a:t>
              </a:r>
              <a:endParaRPr lang="en-US" altLang="ja-JP" sz="1100" dirty="0">
                <a:solidFill>
                  <a:schemeClr val="tx1"/>
                </a:solidFill>
                <a:latin typeface="Calibri" pitchFamily="34" charset="0"/>
              </a:endParaRPr>
            </a:p>
            <a:p>
              <a:pPr>
                <a:defRPr/>
              </a:pPr>
              <a:r>
                <a:rPr lang="ja-JP" altLang="en-US" sz="1100" dirty="0">
                  <a:solidFill>
                    <a:schemeClr val="tx1"/>
                  </a:solidFill>
                  <a:latin typeface="Calibri" pitchFamily="34" charset="0"/>
                </a:rPr>
                <a:t>　オーディションの協力</a:t>
              </a:r>
              <a:endParaRPr lang="en-US" altLang="ja-JP" sz="1100" dirty="0">
                <a:solidFill>
                  <a:schemeClr val="tx1"/>
                </a:solidFill>
                <a:latin typeface="Calibri" pitchFamily="34" charset="0"/>
              </a:endParaRPr>
            </a:p>
            <a:p>
              <a:pPr>
                <a:defRPr/>
              </a:pPr>
              <a:endParaRPr lang="en-US" altLang="ja-JP" sz="1100" dirty="0">
                <a:solidFill>
                  <a:schemeClr val="tx1"/>
                </a:solidFill>
                <a:latin typeface="+mn-ea"/>
              </a:endParaRPr>
            </a:p>
          </p:txBody>
        </p:sp>
        <p:sp>
          <p:nvSpPr>
            <p:cNvPr id="75" name="角丸四角形 74"/>
            <p:cNvSpPr/>
            <p:nvPr/>
          </p:nvSpPr>
          <p:spPr bwMode="auto">
            <a:xfrm>
              <a:off x="4536327" y="7165587"/>
              <a:ext cx="1872000" cy="540000"/>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r>
                <a:rPr lang="ja-JP" altLang="en-US" sz="1100" b="1" dirty="0">
                  <a:solidFill>
                    <a:schemeClr val="tx1"/>
                  </a:solidFill>
                </a:rPr>
                <a:t>神奈川県よろず支援拠点　　横須賀サテライト（実施機関：神奈川産業振興センター）</a:t>
              </a:r>
              <a:endParaRPr lang="ja-JP" altLang="en-US" sz="1100" b="1" strike="sngStrike" dirty="0">
                <a:solidFill>
                  <a:schemeClr val="tx1"/>
                </a:solidFill>
              </a:endParaRPr>
            </a:p>
          </p:txBody>
        </p:sp>
      </p:grpSp>
      <p:sp>
        <p:nvSpPr>
          <p:cNvPr id="3" name="下矢印 2"/>
          <p:cNvSpPr/>
          <p:nvPr/>
        </p:nvSpPr>
        <p:spPr>
          <a:xfrm rot="10800000">
            <a:off x="3184081" y="7473665"/>
            <a:ext cx="534930" cy="345318"/>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4" name="テキスト ボックス 3"/>
          <p:cNvSpPr txBox="1"/>
          <p:nvPr/>
        </p:nvSpPr>
        <p:spPr>
          <a:xfrm>
            <a:off x="3233061" y="7479756"/>
            <a:ext cx="501596" cy="400110"/>
          </a:xfrm>
          <a:prstGeom prst="rect">
            <a:avLst/>
          </a:prstGeom>
          <a:noFill/>
        </p:spPr>
        <p:txBody>
          <a:bodyPr wrap="square" rtlCol="0">
            <a:spAutoFit/>
          </a:bodyPr>
          <a:lstStyle/>
          <a:p>
            <a:r>
              <a:rPr kumimoji="1" lang="ja-JP" altLang="en-US" sz="1000" dirty="0"/>
              <a:t>普及</a:t>
            </a:r>
            <a:endParaRPr kumimoji="1" lang="en-US" altLang="ja-JP" sz="1000" dirty="0"/>
          </a:p>
          <a:p>
            <a:r>
              <a:rPr kumimoji="1" lang="ja-JP" altLang="en-US" sz="1000" dirty="0"/>
              <a:t>啓発</a:t>
            </a:r>
          </a:p>
        </p:txBody>
      </p:sp>
      <p:sp>
        <p:nvSpPr>
          <p:cNvPr id="5" name="テキスト ボックス 4"/>
          <p:cNvSpPr txBox="1"/>
          <p:nvPr/>
        </p:nvSpPr>
        <p:spPr>
          <a:xfrm>
            <a:off x="2577829" y="7764649"/>
            <a:ext cx="1770502" cy="307777"/>
          </a:xfrm>
          <a:prstGeom prst="rect">
            <a:avLst/>
          </a:prstGeom>
          <a:noFill/>
        </p:spPr>
        <p:txBody>
          <a:bodyPr wrap="square" rtlCol="0">
            <a:spAutoFit/>
          </a:bodyPr>
          <a:lstStyle/>
          <a:p>
            <a:pPr algn="ctr"/>
            <a:r>
              <a:rPr kumimoji="1" lang="ja-JP" altLang="en-US" sz="1400" dirty="0">
                <a:solidFill>
                  <a:srgbClr val="FF0000"/>
                </a:solidFill>
              </a:rPr>
              <a:t>創業無関心者</a:t>
            </a:r>
          </a:p>
        </p:txBody>
      </p:sp>
      <p:sp>
        <p:nvSpPr>
          <p:cNvPr id="58" name="テキスト ボックス 57">
            <a:extLst>
              <a:ext uri="{FF2B5EF4-FFF2-40B4-BE49-F238E27FC236}">
                <a16:creationId xmlns:a16="http://schemas.microsoft.com/office/drawing/2014/main" id="{65664730-348B-448D-A315-021E0C89B052}"/>
              </a:ext>
            </a:extLst>
          </p:cNvPr>
          <p:cNvSpPr txBox="1"/>
          <p:nvPr/>
        </p:nvSpPr>
        <p:spPr>
          <a:xfrm>
            <a:off x="1835723" y="4359623"/>
            <a:ext cx="4788320" cy="246221"/>
          </a:xfrm>
          <a:prstGeom prst="rect">
            <a:avLst/>
          </a:prstGeom>
          <a:noFill/>
          <a:ln>
            <a:solidFill>
              <a:schemeClr val="accent1">
                <a:shade val="50000"/>
              </a:schemeClr>
            </a:solidFill>
          </a:ln>
        </p:spPr>
        <p:txBody>
          <a:bodyPr wrap="square" lIns="36000" tIns="0" rIns="36000" bIns="0" rtlCol="0">
            <a:spAutoFit/>
          </a:bodyPr>
          <a:lstStyle/>
          <a:p>
            <a:r>
              <a:rPr kumimoji="1" lang="ja-JP" altLang="en-US" sz="800" dirty="0"/>
              <a:t>○</a:t>
            </a:r>
            <a:r>
              <a:rPr lang="ja-JP" altLang="en-US" sz="800" dirty="0"/>
              <a:t>横須賀商工会議所　（創業相談、資金調達に関する助言、スタートアップ塾の実施、創業セミナー・スタートアップオーディションの協力）</a:t>
            </a:r>
          </a:p>
        </p:txBody>
      </p:sp>
      <p:graphicFrame>
        <p:nvGraphicFramePr>
          <p:cNvPr id="94" name="表 93"/>
          <p:cNvGraphicFramePr>
            <a:graphicFrameLocks noGrp="1"/>
          </p:cNvGraphicFramePr>
          <p:nvPr>
            <p:extLst>
              <p:ext uri="{D42A27DB-BD31-4B8C-83A1-F6EECF244321}">
                <p14:modId xmlns:p14="http://schemas.microsoft.com/office/powerpoint/2010/main" val="2565745336"/>
              </p:ext>
            </p:extLst>
          </p:nvPr>
        </p:nvGraphicFramePr>
        <p:xfrm>
          <a:off x="113457" y="2709120"/>
          <a:ext cx="6622096" cy="2925597"/>
        </p:xfrm>
        <a:graphic>
          <a:graphicData uri="http://schemas.openxmlformats.org/drawingml/2006/table">
            <a:tbl>
              <a:tblPr firstRow="1" bandRow="1">
                <a:tableStyleId>{5940675A-B579-460E-94D1-54222C63F5DA}</a:tableStyleId>
              </a:tblPr>
              <a:tblGrid>
                <a:gridCol w="1006996">
                  <a:extLst>
                    <a:ext uri="{9D8B030D-6E8A-4147-A177-3AD203B41FA5}">
                      <a16:colId xmlns:a16="http://schemas.microsoft.com/office/drawing/2014/main" val="20000"/>
                    </a:ext>
                  </a:extLst>
                </a:gridCol>
                <a:gridCol w="5615100">
                  <a:extLst>
                    <a:ext uri="{9D8B030D-6E8A-4147-A177-3AD203B41FA5}">
                      <a16:colId xmlns:a16="http://schemas.microsoft.com/office/drawing/2014/main" val="20001"/>
                    </a:ext>
                  </a:extLst>
                </a:gridCol>
              </a:tblGrid>
              <a:tr h="2925597">
                <a:tc>
                  <a:txBody>
                    <a:bodyPr/>
                    <a:lstStyle/>
                    <a:p>
                      <a:pPr algn="ctr"/>
                      <a:r>
                        <a:rPr kumimoji="1" lang="ja-JP" altLang="en-US" sz="1400" dirty="0">
                          <a:solidFill>
                            <a:schemeClr val="tx1"/>
                          </a:solidFill>
                          <a:latin typeface="HG丸ｺﾞｼｯｸM-PRO" pitchFamily="50" charset="-128"/>
                          <a:ea typeface="HG丸ｺﾞｼｯｸM-PRO" pitchFamily="50" charset="-128"/>
                        </a:rPr>
                        <a:t>特徴</a:t>
                      </a:r>
                    </a:p>
                  </a:txBody>
                  <a:tcPr marL="91461" marR="91461" marT="45694" marB="45694" anchor="ctr">
                    <a:solidFill>
                      <a:srgbClr val="CC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　横須賀市では、創業支援のワンストップ窓口を横須賀市産業振興財団に設置する</a:t>
                      </a:r>
                      <a:endParaRPr kumimoji="1" lang="en-US" altLang="ja-JP" sz="120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ことで専門的かつ機動的に創業希望者へ対応し、創業に必要となる要素に応じて、</a:t>
                      </a:r>
                      <a:endParaRPr kumimoji="1" lang="en-US" altLang="ja-JP" sz="120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各創業支援機関の強みを生かした適切な創業支援の提供を行います。</a:t>
                      </a:r>
                    </a:p>
                  </a:txBody>
                  <a:tcPr marL="91461" marR="91461" marT="45694" marB="45694"/>
                </a:tc>
                <a:extLst>
                  <a:ext uri="{0D108BD9-81ED-4DB2-BD59-A6C34878D82A}">
                    <a16:rowId xmlns:a16="http://schemas.microsoft.com/office/drawing/2014/main" val="10000"/>
                  </a:ext>
                </a:extLst>
              </a:tr>
            </a:tbl>
          </a:graphicData>
        </a:graphic>
      </p:graphicFrame>
      <p:grpSp>
        <p:nvGrpSpPr>
          <p:cNvPr id="60" name="グループ化 59">
            <a:extLst>
              <a:ext uri="{FF2B5EF4-FFF2-40B4-BE49-F238E27FC236}">
                <a16:creationId xmlns:a16="http://schemas.microsoft.com/office/drawing/2014/main" id="{52C7B56A-9B57-42AE-B551-D895DF0CA3A9}"/>
              </a:ext>
            </a:extLst>
          </p:cNvPr>
          <p:cNvGrpSpPr/>
          <p:nvPr/>
        </p:nvGrpSpPr>
        <p:grpSpPr>
          <a:xfrm>
            <a:off x="387943" y="7377353"/>
            <a:ext cx="1944000" cy="478933"/>
            <a:chOff x="597319" y="7970430"/>
            <a:chExt cx="1944000" cy="1073860"/>
          </a:xfrm>
        </p:grpSpPr>
        <p:sp>
          <p:nvSpPr>
            <p:cNvPr id="63" name="Rectangle 5">
              <a:extLst>
                <a:ext uri="{FF2B5EF4-FFF2-40B4-BE49-F238E27FC236}">
                  <a16:creationId xmlns:a16="http://schemas.microsoft.com/office/drawing/2014/main" id="{A75BC07C-573A-4FD5-82E6-45400986E423}"/>
                </a:ext>
              </a:extLst>
            </p:cNvPr>
            <p:cNvSpPr>
              <a:spLocks noChangeArrowheads="1"/>
            </p:cNvSpPr>
            <p:nvPr/>
          </p:nvSpPr>
          <p:spPr bwMode="auto">
            <a:xfrm>
              <a:off x="597319" y="8176561"/>
              <a:ext cx="1944000" cy="867729"/>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2700" cmpd="sng">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36000" tIns="36000" rIns="36000" bIns="36000" anchor="t" anchorCtr="0"/>
            <a:lstStyle/>
            <a:p>
              <a:pPr algn="l">
                <a:defRPr/>
              </a:pPr>
              <a:endParaRPr lang="en-US" altLang="ja-JP" sz="1050" dirty="0">
                <a:solidFill>
                  <a:schemeClr val="tx1"/>
                </a:solidFill>
                <a:latin typeface="+mn-ea"/>
              </a:endParaRPr>
            </a:p>
            <a:p>
              <a:pPr>
                <a:defRPr/>
              </a:pPr>
              <a:r>
                <a:rPr lang="ja-JP" altLang="en-US" sz="1050" dirty="0">
                  <a:solidFill>
                    <a:schemeClr val="tx1"/>
                  </a:solidFill>
                  <a:latin typeface="+mn-ea"/>
                </a:rPr>
                <a:t>・</a:t>
              </a:r>
              <a:r>
                <a:rPr lang="ja-JP" altLang="en-US" sz="1050" u="sng" dirty="0">
                  <a:solidFill>
                    <a:schemeClr val="tx1"/>
                  </a:solidFill>
                  <a:latin typeface="+mn-ea"/>
                </a:rPr>
                <a:t>実践型創業塾</a:t>
              </a:r>
              <a:r>
                <a:rPr lang="ja-JP" altLang="en-US" sz="1050" dirty="0">
                  <a:solidFill>
                    <a:schemeClr val="tx1"/>
                  </a:solidFill>
                  <a:latin typeface="+mn-ea"/>
                </a:rPr>
                <a:t>の実施</a:t>
              </a:r>
              <a:endParaRPr lang="en-US" altLang="ja-JP" sz="1050" dirty="0">
                <a:solidFill>
                  <a:schemeClr val="tx1"/>
                </a:solidFill>
                <a:latin typeface="+mn-ea"/>
              </a:endParaRPr>
            </a:p>
          </p:txBody>
        </p:sp>
        <p:sp>
          <p:nvSpPr>
            <p:cNvPr id="74" name="角丸四角形 89">
              <a:extLst>
                <a:ext uri="{FF2B5EF4-FFF2-40B4-BE49-F238E27FC236}">
                  <a16:creationId xmlns:a16="http://schemas.microsoft.com/office/drawing/2014/main" id="{7FEF86FD-E1F4-4DCB-B63F-86985254EE0B}"/>
                </a:ext>
              </a:extLst>
            </p:cNvPr>
            <p:cNvSpPr/>
            <p:nvPr/>
          </p:nvSpPr>
          <p:spPr bwMode="auto">
            <a:xfrm>
              <a:off x="630891" y="7970430"/>
              <a:ext cx="1872000" cy="547683"/>
            </a:xfrm>
            <a:prstGeom prst="roundRect">
              <a:avLst/>
            </a:prstGeom>
            <a:solidFill>
              <a:schemeClr val="bg1"/>
            </a:solidFill>
            <a:ln w="1905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fontAlgn="auto">
                <a:spcBef>
                  <a:spcPts val="0"/>
                </a:spcBef>
                <a:spcAft>
                  <a:spcPts val="0"/>
                </a:spcAft>
                <a:defRPr/>
              </a:pPr>
              <a:r>
                <a:rPr lang="ja-JP" altLang="en-US" sz="1050" b="1" dirty="0">
                  <a:solidFill>
                    <a:schemeClr val="tx1"/>
                  </a:solidFill>
                  <a:latin typeface="+mn-ea"/>
                </a:rPr>
                <a:t>三浦半島地域活性化協議会</a:t>
              </a:r>
              <a:endParaRPr lang="en-US" altLang="ja-JP" sz="1050" b="1" dirty="0">
                <a:solidFill>
                  <a:schemeClr val="tx1"/>
                </a:solidFill>
                <a:latin typeface="+mn-ea"/>
              </a:endParaRPr>
            </a:p>
          </p:txBody>
        </p:sp>
      </p:grpSp>
      <p:sp>
        <p:nvSpPr>
          <p:cNvPr id="78" name="テキスト ボックス 77">
            <a:extLst>
              <a:ext uri="{FF2B5EF4-FFF2-40B4-BE49-F238E27FC236}">
                <a16:creationId xmlns:a16="http://schemas.microsoft.com/office/drawing/2014/main" id="{35869D39-DFF8-4218-92BE-99C2EB25E978}"/>
              </a:ext>
            </a:extLst>
          </p:cNvPr>
          <p:cNvSpPr txBox="1"/>
          <p:nvPr/>
        </p:nvSpPr>
        <p:spPr>
          <a:xfrm>
            <a:off x="1852150" y="5250100"/>
            <a:ext cx="4788320" cy="138499"/>
          </a:xfrm>
          <a:prstGeom prst="rect">
            <a:avLst/>
          </a:prstGeom>
          <a:noFill/>
          <a:ln>
            <a:solidFill>
              <a:schemeClr val="accent1">
                <a:shade val="50000"/>
              </a:schemeClr>
            </a:solidFill>
          </a:ln>
        </p:spPr>
        <p:txBody>
          <a:bodyPr wrap="square" lIns="36000" tIns="0" rIns="36000" bIns="0" rtlCol="0">
            <a:spAutoFit/>
          </a:bodyPr>
          <a:lstStyle/>
          <a:p>
            <a:r>
              <a:rPr kumimoji="1" lang="ja-JP" altLang="en-US" sz="900" dirty="0"/>
              <a:t>○三浦半島地域活性化協議会</a:t>
            </a:r>
            <a:r>
              <a:rPr lang="ja-JP" altLang="en-US" sz="900" dirty="0"/>
              <a:t>（実践型創業塾の実施）</a:t>
            </a:r>
          </a:p>
        </p:txBody>
      </p:sp>
    </p:spTree>
    <p:extLst>
      <p:ext uri="{BB962C8B-B14F-4D97-AF65-F5344CB8AC3E}">
        <p14:creationId xmlns:p14="http://schemas.microsoft.com/office/powerpoint/2010/main" val="2115473615"/>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21727</TotalTime>
  <Words>718</Words>
  <Application>Microsoft Office PowerPoint</Application>
  <PresentationFormat>画面に合わせる (4:3)</PresentationFormat>
  <Paragraphs>100</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Ｐゴシック</vt:lpstr>
      <vt:lpstr>Arial</vt:lpstr>
      <vt:lpstr>Calibri</vt:lpstr>
      <vt:lpstr>blank</vt:lpstr>
      <vt:lpstr>PowerPoint プレゼンテーション</vt:lpstr>
    </vt:vector>
  </TitlesOfParts>
  <Company>METI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市町村による創業支援 （手引き）</dc:title>
  <dc:creator>METI</dc:creator>
  <cp:lastModifiedBy>横須賀市</cp:lastModifiedBy>
  <cp:revision>898</cp:revision>
  <cp:lastPrinted>2021-08-13T09:44:44Z</cp:lastPrinted>
  <dcterms:created xsi:type="dcterms:W3CDTF">2013-10-29T02:46:12Z</dcterms:created>
  <dcterms:modified xsi:type="dcterms:W3CDTF">2023-09-13T00:13:09Z</dcterms:modified>
</cp:coreProperties>
</file>